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 id="2147483709" r:id="rId3"/>
    <p:sldMasterId id="2147483745" r:id="rId4"/>
    <p:sldMasterId id="2147483757" r:id="rId5"/>
  </p:sldMasterIdLst>
  <p:notesMasterIdLst>
    <p:notesMasterId r:id="rId17"/>
  </p:notesMasterIdLst>
  <p:handoutMasterIdLst>
    <p:handoutMasterId r:id="rId18"/>
  </p:handoutMasterIdLst>
  <p:sldIdLst>
    <p:sldId id="285" r:id="rId6"/>
    <p:sldId id="297" r:id="rId7"/>
    <p:sldId id="306" r:id="rId8"/>
    <p:sldId id="284" r:id="rId9"/>
    <p:sldId id="286" r:id="rId10"/>
    <p:sldId id="287" r:id="rId11"/>
    <p:sldId id="304" r:id="rId12"/>
    <p:sldId id="290" r:id="rId13"/>
    <p:sldId id="305" r:id="rId14"/>
    <p:sldId id="289" r:id="rId15"/>
    <p:sldId id="307"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2C8C4"/>
    <a:srgbClr val="EBAAA3"/>
    <a:srgbClr val="F3D0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63023" autoAdjust="0"/>
  </p:normalViewPr>
  <p:slideViewPr>
    <p:cSldViewPr>
      <p:cViewPr varScale="1">
        <p:scale>
          <a:sx n="82" d="100"/>
          <a:sy n="82" d="100"/>
        </p:scale>
        <p:origin x="233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2" d="100"/>
          <a:sy n="92" d="100"/>
        </p:scale>
        <p:origin x="37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35598BB4-F4D8-4CC3-8F17-1F41CA26D1D2}" type="datetimeFigureOut">
              <a:rPr kumimoji="1" lang="ja-JP" altLang="en-US" smtClean="0"/>
              <a:t>2023/2/2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8C88D9F-E226-418B-9DA1-9A6811049892}" type="slidenum">
              <a:rPr kumimoji="1" lang="ja-JP" altLang="en-US" smtClean="0"/>
              <a:t>‹#›</a:t>
            </a:fld>
            <a:endParaRPr kumimoji="1" lang="ja-JP" altLang="en-US"/>
          </a:p>
        </p:txBody>
      </p:sp>
    </p:spTree>
    <p:extLst>
      <p:ext uri="{BB962C8B-B14F-4D97-AF65-F5344CB8AC3E}">
        <p14:creationId xmlns:p14="http://schemas.microsoft.com/office/powerpoint/2010/main" val="1273796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295E2B9-EF3B-47B8-8CB5-4E5A7F75F13C}"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CA07EB2-7B70-4F62-ACBF-37D8A830D7FA}" type="slidenum">
              <a:rPr kumimoji="1" lang="ja-JP" altLang="en-US" smtClean="0"/>
              <a:t>‹#›</a:t>
            </a:fld>
            <a:endParaRPr kumimoji="1" lang="ja-JP" altLang="en-US"/>
          </a:p>
        </p:txBody>
      </p:sp>
    </p:spTree>
    <p:extLst>
      <p:ext uri="{BB962C8B-B14F-4D97-AF65-F5344CB8AC3E}">
        <p14:creationId xmlns:p14="http://schemas.microsoft.com/office/powerpoint/2010/main" val="1487534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ー 3"/>
          <p:cNvSpPr>
            <a:spLocks noGrp="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fontAlgn="auto">
              <a:spcBef>
                <a:spcPts val="0"/>
              </a:spcBef>
              <a:spcAft>
                <a:spcPts val="0"/>
              </a:spcAft>
              <a:defRPr/>
            </a:pPr>
            <a:fld id="{4A4C4A78-2C0D-4C9C-8623-A5EA82119ECC}" type="slidenum">
              <a:rPr lang="en-US" altLang="ja-JP" smtClean="0">
                <a:solidFill>
                  <a:prstClr val="black"/>
                </a:solidFill>
              </a:rPr>
              <a:pPr fontAlgn="auto">
                <a:spcBef>
                  <a:spcPts val="0"/>
                </a:spcBef>
                <a:spcAft>
                  <a:spcPts val="0"/>
                </a:spcAft>
                <a:defRPr/>
              </a:pPr>
              <a:t>1</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r>
              <a:rPr lang="ja-JP" altLang="en-US"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第５回キャリア講習「今後の働き方を考えよう」を始めます。</a:t>
            </a:r>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794185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2E76E415-4790-4111-B73B-85AE126623B3}" type="slidenum">
              <a:rPr lang="en-US" altLang="ja-JP" smtClean="0">
                <a:solidFill>
                  <a:prstClr val="black"/>
                </a:solidFill>
              </a:rPr>
              <a:pPr/>
              <a:t>10</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自己宣言しましょう。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「今後のわたしの働き方について自己宣言します！」と言ってから、目標と行動計画の内容を発表してください。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他のメンバーは、発表者に対して、応援の気持ちを込めて拍手しましょう。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※自己</a:t>
            </a:r>
            <a:r>
              <a:rPr lang="ja-JP" altLang="ja-JP" sz="1050" b="1"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宣言１人</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１分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自分の目標と行動計画について、また、他のメンバーの発表について、１人一言ずつ感想をお願いします。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100" smtClean="0">
                <a:effectLst/>
                <a:latin typeface="ＭＳ 明朝" panose="02020609040205080304" pitchFamily="17" charset="-128"/>
                <a:ea typeface="ＭＳ 明朝" panose="02020609040205080304" pitchFamily="17" charset="-128"/>
                <a:cs typeface="Times New Roman" panose="02020603050405020304" pitchFamily="18" charset="0"/>
              </a:rPr>
              <a:t>感想１人</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２分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112510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4" name="スライド番号プレースホルダー 3"/>
          <p:cNvSpPr>
            <a:spLocks noGrp="1"/>
          </p:cNvSpPr>
          <p:nvPr>
            <p:ph type="sldNum" sz="quarter" idx="10"/>
          </p:nvPr>
        </p:nvSpPr>
        <p:spPr/>
        <p:txBody>
          <a:bodyPr/>
          <a:lstStyle/>
          <a:p>
            <a:fld id="{CD88DB9B-14BD-48D9-8F48-2AF88F55469E}" type="slidenum">
              <a:rPr kumimoji="1" lang="ja-JP" altLang="en-US" smtClean="0"/>
              <a:t>11</a:t>
            </a:fld>
            <a:endParaRPr kumimoji="1" lang="ja-JP" altLang="en-US"/>
          </a:p>
        </p:txBody>
      </p:sp>
      <p:sp>
        <p:nvSpPr>
          <p:cNvPr id="5" name="ノート プレースホルダー 4"/>
          <p:cNvSpPr>
            <a:spLocks noGrp="1"/>
          </p:cNvSpPr>
          <p:nvPr>
            <p:ph type="body" sz="quarter" idx="11"/>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ここまで全５回のキャリア講習を受講していただきました。</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キャリア講習では、皆さんが、「自分らしく納得感のある働き方や人生」を目指すためのさまざまな知識の提供や考える機会、話し合う機会を提供してきました。</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私たちは、キャリアの歩みを進めるなかで、さまざまな転機に遭遇しますが、転機は、自分の進むべきキャリアを見直し、進むべき方向を決定し直すチャンスでもあります。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また、自分らしく、納得感のある人生を歩んでいくためには、「自分の人生を自分で決めてきた」という自己決定が重要です。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キャリア講習を通じて皆さんがキャリアの視点でさまざまな角度から振り返り、新たに気がついたこと等は、休職という転機やこれから訪れる転機を乗り越えるヒントになります。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そして、復職後の健康的で安定した職業生活を送るために、最後に決めた目標や行動計画を実践していきましょう。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これでキャリア講習を終了します。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最後に、１人一言ずつ感想をお願いします。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※感想</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人１分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952660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8716F6D9-FC26-414E-B1E0-95885A4EE369}"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0" fontAlgn="auto" latinLnBrk="0" hangingPunct="0">
                <a:lnSpc>
                  <a:spcPct val="100000"/>
                </a:lnSpc>
                <a:spcBef>
                  <a:spcPts val="0"/>
                </a:spcBef>
                <a:spcAft>
                  <a:spcPts val="0"/>
                </a:spcAft>
                <a:buClrTx/>
                <a:buSzTx/>
                <a:buFontTx/>
                <a:buNone/>
                <a:tabLst/>
                <a:defRPr/>
              </a:pPr>
              <a:t>2</a:t>
            </a:fld>
            <a:endParaRPr kumimoji="1" lang="en-US" altLang="ja-JP"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
        <p:nvSpPr>
          <p:cNvPr id="6" name="スライド イメージ プレースホルダー 5"/>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b="1"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※内容読み上げ</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en-US"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050" kern="1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第５回では、１回～４回の講習でキャリアについて学んだことや、自己分析をしたこと等、自分のキャリアを振り返ることで気がついたことを総まとめしていきます。</a:t>
            </a:r>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08523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842" indent="-285708" eaLnBrk="0" hangingPunct="0">
              <a:defRPr kumimoji="1">
                <a:solidFill>
                  <a:schemeClr val="tx1"/>
                </a:solidFill>
                <a:latin typeface="Arial" charset="0"/>
                <a:ea typeface="ＭＳ Ｐゴシック" charset="-128"/>
              </a:defRPr>
            </a:lvl2pPr>
            <a:lvl3pPr marL="1142833" indent="-228567" eaLnBrk="0" hangingPunct="0">
              <a:defRPr kumimoji="1">
                <a:solidFill>
                  <a:schemeClr val="tx1"/>
                </a:solidFill>
                <a:latin typeface="Arial" charset="0"/>
                <a:ea typeface="ＭＳ Ｐゴシック" charset="-128"/>
              </a:defRPr>
            </a:lvl3pPr>
            <a:lvl4pPr marL="1599967" indent="-228567" eaLnBrk="0" hangingPunct="0">
              <a:defRPr kumimoji="1">
                <a:solidFill>
                  <a:schemeClr val="tx1"/>
                </a:solidFill>
                <a:latin typeface="Arial" charset="0"/>
                <a:ea typeface="ＭＳ Ｐゴシック" charset="-128"/>
              </a:defRPr>
            </a:lvl4pPr>
            <a:lvl5pPr marL="2057100" indent="-228567" eaLnBrk="0" hangingPunct="0">
              <a:defRPr kumimoji="1">
                <a:solidFill>
                  <a:schemeClr val="tx1"/>
                </a:solidFill>
                <a:latin typeface="Arial" charset="0"/>
                <a:ea typeface="ＭＳ Ｐゴシック" charset="-128"/>
              </a:defRPr>
            </a:lvl5pPr>
            <a:lvl6pPr marL="2514234" indent="-228567" algn="ctr" eaLnBrk="0" fontAlgn="base" hangingPunct="0">
              <a:spcBef>
                <a:spcPct val="0"/>
              </a:spcBef>
              <a:spcAft>
                <a:spcPct val="0"/>
              </a:spcAft>
              <a:defRPr kumimoji="1">
                <a:solidFill>
                  <a:schemeClr val="tx1"/>
                </a:solidFill>
                <a:latin typeface="Arial" charset="0"/>
                <a:ea typeface="ＭＳ Ｐゴシック" charset="-128"/>
              </a:defRPr>
            </a:lvl6pPr>
            <a:lvl7pPr marL="2971367" indent="-228567" algn="ctr" eaLnBrk="0" fontAlgn="base" hangingPunct="0">
              <a:spcBef>
                <a:spcPct val="0"/>
              </a:spcBef>
              <a:spcAft>
                <a:spcPct val="0"/>
              </a:spcAft>
              <a:defRPr kumimoji="1">
                <a:solidFill>
                  <a:schemeClr val="tx1"/>
                </a:solidFill>
                <a:latin typeface="Arial" charset="0"/>
                <a:ea typeface="ＭＳ Ｐゴシック" charset="-128"/>
              </a:defRPr>
            </a:lvl7pPr>
            <a:lvl8pPr marL="3428500" indent="-228567" algn="ctr" eaLnBrk="0" fontAlgn="base" hangingPunct="0">
              <a:spcBef>
                <a:spcPct val="0"/>
              </a:spcBef>
              <a:spcAft>
                <a:spcPct val="0"/>
              </a:spcAft>
              <a:defRPr kumimoji="1">
                <a:solidFill>
                  <a:schemeClr val="tx1"/>
                </a:solidFill>
                <a:latin typeface="Arial" charset="0"/>
                <a:ea typeface="ＭＳ Ｐゴシック" charset="-128"/>
              </a:defRPr>
            </a:lvl8pPr>
            <a:lvl9pPr marL="3885635" indent="-228567"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3BD604A-CB06-49D4-8667-43DDB22EE458}" type="slidenum">
              <a:rPr lang="en-US" altLang="ja-JP" smtClean="0">
                <a:solidFill>
                  <a:prstClr val="black"/>
                </a:solidFill>
                <a:latin typeface="Times New Roman" pitchFamily="18" charset="0"/>
              </a:rPr>
              <a:pPr eaLnBrk="1" hangingPunct="1"/>
              <a:t>3</a:t>
            </a:fld>
            <a:endParaRPr lang="en-US" altLang="ja-JP">
              <a:solidFill>
                <a:prstClr val="black"/>
              </a:solidFill>
              <a:latin typeface="Times New Roman" pitchFamily="18" charset="0"/>
            </a:endParaRPr>
          </a:p>
        </p:txBody>
      </p:sp>
      <p:sp>
        <p:nvSpPr>
          <p:cNvPr id="37891" name="Rectangle 2"/>
          <p:cNvSpPr>
            <a:spLocks noGrp="1" noRot="1" noChangeAspect="1" noChangeArrowheads="1" noTextEdit="1"/>
          </p:cNvSpPr>
          <p:nvPr>
            <p:ph type="sldImg"/>
          </p:nvPr>
        </p:nvSpPr>
        <p:spPr>
          <a:xfrm>
            <a:off x="919163" y="746125"/>
            <a:ext cx="4968875" cy="3725863"/>
          </a:xfrm>
          <a:ln/>
        </p:spPr>
      </p:sp>
      <p:sp>
        <p:nvSpPr>
          <p:cNvPr id="2" name="ノート プレースホルダー 1"/>
          <p:cNvSpPr>
            <a:spLocks noGrp="1"/>
          </p:cNvSpPr>
          <p:nvPr>
            <p:ph type="body" sz="quarter" idx="10"/>
          </p:nvPr>
        </p:nvSpPr>
        <p:spPr/>
        <p:txBody>
          <a:bodyPr/>
          <a:lstStyle/>
          <a:p>
            <a:pPr indent="133350" algn="l">
              <a:spcAft>
                <a:spcPts val="0"/>
              </a:spcAft>
            </a:pPr>
            <a:r>
              <a:rPr lang="ja-JP" altLang="ja-JP" sz="1050" kern="100" dirty="0">
                <a:solidFill>
                  <a:srgbClr val="000000"/>
                </a:solidFill>
                <a:effectLst/>
                <a:latin typeface="ＭＳ Ｐ明朝" panose="02020600040205080304" pitchFamily="18" charset="-128"/>
                <a:ea typeface="ＭＳ 明朝" panose="02020609040205080304" pitchFamily="17" charset="-128"/>
                <a:cs typeface="ＭＳ Ｐ明朝" panose="02020600040205080304" pitchFamily="18" charset="-128"/>
              </a:rPr>
              <a:t>ここからは、キャリアの振り返りを再休職予防に活かすというテーマで進めていきます。</a:t>
            </a:r>
            <a:endParaRPr lang="ja-JP" altLang="ja-JP" sz="1050" kern="9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Tree>
    <p:extLst>
      <p:ext uri="{BB962C8B-B14F-4D97-AF65-F5344CB8AC3E}">
        <p14:creationId xmlns:p14="http://schemas.microsoft.com/office/powerpoint/2010/main" val="4077448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4" name="スライド番号プレースホルダー 3"/>
          <p:cNvSpPr>
            <a:spLocks noGrp="1"/>
          </p:cNvSpPr>
          <p:nvPr>
            <p:ph type="sldNum" sz="quarter" idx="10"/>
          </p:nvPr>
        </p:nvSpPr>
        <p:spPr/>
        <p:txBody>
          <a:bodyPr/>
          <a:lstStyle/>
          <a:p>
            <a:fld id="{CD88DB9B-14BD-48D9-8F48-2AF88F55469E}" type="slidenum">
              <a:rPr lang="ja-JP" altLang="en-US" smtClean="0">
                <a:solidFill>
                  <a:prstClr val="black"/>
                </a:solidFill>
              </a:rPr>
              <a:pPr/>
              <a:t>4</a:t>
            </a:fld>
            <a:endParaRPr lang="ja-JP" altLang="en-US">
              <a:solidFill>
                <a:prstClr val="black"/>
              </a:solidFill>
            </a:endParaRPr>
          </a:p>
        </p:txBody>
      </p:sp>
      <p:sp>
        <p:nvSpPr>
          <p:cNvPr id="5" name="ノート プレースホルダー 4"/>
          <p:cNvSpPr>
            <a:spLocks noGrp="1"/>
          </p:cNvSpPr>
          <p:nvPr>
            <p:ph type="body" sz="quarter" idx="11"/>
          </p:nvPr>
        </p:nvSpPr>
        <p:spPr/>
        <p:txBody>
          <a:bodyPr/>
          <a:lstStyle/>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第５回では、キャリアの視点から自分の職業生活を全般的に振り返っていきます。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これまで自分が歩んできた職業生活のなかで、自分に生じたライフイベントや転機と言えるものを全般的に振り返ることで、その時々の自分が持っていた価値観やストレスとの関係、また充実感や安定感を感じられたときの傾向等が浮かび上が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この図のように、これから就職から現在までの職業生活をライフラインで描いてもらいます。ライフラインを描きながら、好調だったときはどんな状態だったのか、不調になった引き金は何か、そのときに自分が置かれていた環境や周囲との関係はどうだったか、不調からどのように乗り越えていったのか、何を資源として活用したのか、安定していた時期の要因は何だったか等を、節目ごとに振り返ってい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キャリアを振り返ることで、次のようなことが見えてきます。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kumimoji="1" lang="ja-JP" altLang="ja-JP" sz="1050" b="1"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※内容読み上げ（枠内）</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kumimoji="1" lang="en-US" altLang="ja-JP" sz="1050" b="1"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ライフラインを描き、その時々の自分の状態を振り返ることで</a:t>
            </a: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、自分のストレスパターンや、転機の乗り越え方等の再休職予防のヒントが見えてきます。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キャリアを振り返ることは、つらかった出来事や、休職の要因に目を向ける作業であり、負荷がかかったり、ストレスになる場合がありますが、復職に向けて対処が必要な課題を見つけるための大切な作業で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kumimoji="1" lang="ja-JP" altLang="ja-JP" sz="1050" kern="1200" dirty="0">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自分にとってネガティブだと思っていた転機についても、今の自分の目で客観的に見つめ直し、どのように乗り越えてきたのかを振り返ることで、今後のストレス対処や再休職予防に役立てることができ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303570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solidFill>
                  <a:prstClr val="black"/>
                </a:solidFill>
              </a:rPr>
              <a:pPr/>
              <a:t>5</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【演習】「職業生活振り返りシートの記入」をやってみましょう。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ワークシート⑪「職業生活振り返りシート」を使います。準備してください。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就職</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～現在の職業生活を振り返って、「上がり下がりの線」で描いてみましょう。 　</a:t>
            </a:r>
            <a:endParaRPr lang="ja-JP" altLang="ja-JP" sz="1050" kern="90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marL="216000" indent="0" algn="just">
              <a:spcAft>
                <a:spcPts val="0"/>
              </a:spcAft>
              <a:buFont typeface="+mj-lt"/>
              <a:buNone/>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大まかなイメージで構いません。すぐ</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に線で描きながら振り返ってもよいですし、ワークシート⑪の１（１）印象に残っている転機（例：入社、異動、昇進）を、枠内に書き出してから、番号や印をつけてつなげていく方法もあります。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startAt="2"/>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次</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に、ワークシート⑪の２「うまくいっていたとき」「安定していたとき」を４つの視点で振り返りましょう。また、そこから下降するきっかけや要因について振り返って記入しましょう。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startAt="2"/>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次</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に、ワークシート⑪の３「うまくいかなかったとき」「不安定だったとき」を同じように４つの視点で振り返りましょう。また、そこから上昇する（乗り越える）きっかけや方法について振り返って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lvl="0" indent="-228600" algn="just">
              <a:spcAft>
                <a:spcPts val="0"/>
              </a:spcAft>
              <a:buFont typeface="+mj-lt"/>
              <a:buAutoNum type="arabicPeriod" startAt="2"/>
            </a:pPr>
            <a:r>
              <a:rPr lang="ja-JP" altLang="ja-JP" sz="1050" kern="100" dirty="0" smtClean="0">
                <a:effectLst/>
                <a:latin typeface="ＭＳ 明朝" panose="02020609040205080304" pitchFamily="17" charset="-128"/>
                <a:ea typeface="ＭＳ 明朝" panose="02020609040205080304" pitchFamily="17" charset="-128"/>
                <a:cs typeface="ＭＳ Ｐ明朝" panose="02020600040205080304" pitchFamily="18" charset="-128"/>
              </a:rPr>
              <a:t>次</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に、ワークシート⑪の４「うまくいっていたとき」と「うまくいかなかったとき」を比較して気づいたこと、今後気をつけたいこと（対策）を記入しましょう。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※記入</a:t>
            </a:r>
            <a:r>
              <a:rPr lang="en-US"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30</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690174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2E76E415-4790-4111-B73B-85AE126623B3}" type="slidenum">
              <a:rPr lang="en-US" altLang="ja-JP" smtClean="0">
                <a:solidFill>
                  <a:prstClr val="black"/>
                </a:solidFill>
              </a:rPr>
              <a:pPr/>
              <a:t>6</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ワークシート⑪の４について、発表と意見交換をします。</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１人ずつ発表してください。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※発表１人１分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※意見交換</a:t>
            </a:r>
            <a:r>
              <a:rPr lang="en-US"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10</a:t>
            </a:r>
            <a:r>
              <a:rPr lang="ja-JP" altLang="ja-JP" sz="1050" b="1" kern="100" dirty="0">
                <a:effectLst/>
                <a:latin typeface="ＭＳ 明朝" panose="02020609040205080304" pitchFamily="17" charset="-128"/>
                <a:ea typeface="ＭＳ 明朝" panose="02020609040205080304" pitchFamily="17" charset="-128"/>
                <a:cs typeface="ＭＳ Ｐ明朝" panose="02020600040205080304" pitchFamily="18" charset="-128"/>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240344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842" indent="-285708" eaLnBrk="0" hangingPunct="0">
              <a:defRPr kumimoji="1">
                <a:solidFill>
                  <a:schemeClr val="tx1"/>
                </a:solidFill>
                <a:latin typeface="Arial" charset="0"/>
                <a:ea typeface="ＭＳ Ｐゴシック" charset="-128"/>
              </a:defRPr>
            </a:lvl2pPr>
            <a:lvl3pPr marL="1142833" indent="-228567" eaLnBrk="0" hangingPunct="0">
              <a:defRPr kumimoji="1">
                <a:solidFill>
                  <a:schemeClr val="tx1"/>
                </a:solidFill>
                <a:latin typeface="Arial" charset="0"/>
                <a:ea typeface="ＭＳ Ｐゴシック" charset="-128"/>
              </a:defRPr>
            </a:lvl3pPr>
            <a:lvl4pPr marL="1599967" indent="-228567" eaLnBrk="0" hangingPunct="0">
              <a:defRPr kumimoji="1">
                <a:solidFill>
                  <a:schemeClr val="tx1"/>
                </a:solidFill>
                <a:latin typeface="Arial" charset="0"/>
                <a:ea typeface="ＭＳ Ｐゴシック" charset="-128"/>
              </a:defRPr>
            </a:lvl4pPr>
            <a:lvl5pPr marL="2057100" indent="-228567" eaLnBrk="0" hangingPunct="0">
              <a:defRPr kumimoji="1">
                <a:solidFill>
                  <a:schemeClr val="tx1"/>
                </a:solidFill>
                <a:latin typeface="Arial" charset="0"/>
                <a:ea typeface="ＭＳ Ｐゴシック" charset="-128"/>
              </a:defRPr>
            </a:lvl5pPr>
            <a:lvl6pPr marL="2514234" indent="-228567" algn="ctr" eaLnBrk="0" fontAlgn="base" hangingPunct="0">
              <a:spcBef>
                <a:spcPct val="0"/>
              </a:spcBef>
              <a:spcAft>
                <a:spcPct val="0"/>
              </a:spcAft>
              <a:defRPr kumimoji="1">
                <a:solidFill>
                  <a:schemeClr val="tx1"/>
                </a:solidFill>
                <a:latin typeface="Arial" charset="0"/>
                <a:ea typeface="ＭＳ Ｐゴシック" charset="-128"/>
              </a:defRPr>
            </a:lvl6pPr>
            <a:lvl7pPr marL="2971367" indent="-228567" algn="ctr" eaLnBrk="0" fontAlgn="base" hangingPunct="0">
              <a:spcBef>
                <a:spcPct val="0"/>
              </a:spcBef>
              <a:spcAft>
                <a:spcPct val="0"/>
              </a:spcAft>
              <a:defRPr kumimoji="1">
                <a:solidFill>
                  <a:schemeClr val="tx1"/>
                </a:solidFill>
                <a:latin typeface="Arial" charset="0"/>
                <a:ea typeface="ＭＳ Ｐゴシック" charset="-128"/>
              </a:defRPr>
            </a:lvl7pPr>
            <a:lvl8pPr marL="3428500" indent="-228567" algn="ctr" eaLnBrk="0" fontAlgn="base" hangingPunct="0">
              <a:spcBef>
                <a:spcPct val="0"/>
              </a:spcBef>
              <a:spcAft>
                <a:spcPct val="0"/>
              </a:spcAft>
              <a:defRPr kumimoji="1">
                <a:solidFill>
                  <a:schemeClr val="tx1"/>
                </a:solidFill>
                <a:latin typeface="Arial" charset="0"/>
                <a:ea typeface="ＭＳ Ｐゴシック" charset="-128"/>
              </a:defRPr>
            </a:lvl8pPr>
            <a:lvl9pPr marL="3885635" indent="-228567"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3BD604A-CB06-49D4-8667-43DDB22EE458}" type="slidenum">
              <a:rPr lang="en-US" altLang="ja-JP" smtClean="0">
                <a:solidFill>
                  <a:prstClr val="black"/>
                </a:solidFill>
                <a:latin typeface="Times New Roman" pitchFamily="18" charset="0"/>
              </a:rPr>
              <a:pPr eaLnBrk="1" hangingPunct="1"/>
              <a:t>7</a:t>
            </a:fld>
            <a:endParaRPr lang="en-US" altLang="ja-JP">
              <a:solidFill>
                <a:prstClr val="black"/>
              </a:solidFill>
              <a:latin typeface="Times New Roman" pitchFamily="18" charset="0"/>
            </a:endParaRPr>
          </a:p>
        </p:txBody>
      </p:sp>
      <p:sp>
        <p:nvSpPr>
          <p:cNvPr id="37891" name="Rectangle 2"/>
          <p:cNvSpPr>
            <a:spLocks noGrp="1" noRot="1" noChangeAspect="1" noChangeArrowheads="1" noTextEdit="1"/>
          </p:cNvSpPr>
          <p:nvPr>
            <p:ph type="sldImg"/>
          </p:nvPr>
        </p:nvSpPr>
        <p:spPr>
          <a:xfrm>
            <a:off x="919163" y="746125"/>
            <a:ext cx="4968875" cy="3725863"/>
          </a:xfrm>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　ここから再休職予防の観点を取り入れた今後の働き方を考えていきましょう。</a:t>
            </a:r>
          </a:p>
        </p:txBody>
      </p:sp>
    </p:spTree>
    <p:extLst>
      <p:ext uri="{BB962C8B-B14F-4D97-AF65-F5344CB8AC3E}">
        <p14:creationId xmlns:p14="http://schemas.microsoft.com/office/powerpoint/2010/main" val="4025838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solidFill>
                  <a:prstClr val="black"/>
                </a:solidFill>
              </a:rPr>
              <a:pPr/>
              <a:t>8</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【演習】「今後のわたしの働き方～振り返り～の記入」をやってみましょう。</a:t>
            </a: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ワークシート⑫</a:t>
            </a: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「今後のわたしの働き方～振り返り～」</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第１回～第５回までのキャリア講習を振り返って、記入しましょう。</a:t>
            </a:r>
          </a:p>
          <a:p>
            <a:pPr indent="133350" algn="just">
              <a:spcAft>
                <a:spcPts val="0"/>
              </a:spcAft>
            </a:pPr>
            <a:r>
              <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rPr>
              <a:t>前回までの記入内容と変わっていても構いません。今までのキャリア講習資料を参照しながら記入しましょう。</a:t>
            </a:r>
          </a:p>
          <a:p>
            <a:pPr algn="just">
              <a:spcAft>
                <a:spcPts val="0"/>
              </a:spcAft>
            </a:pPr>
            <a:r>
              <a:rPr lang="ja-JP" altLang="ja-JP" sz="1050" b="1" kern="9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900" dirty="0">
                <a:effectLst/>
                <a:latin typeface="ＭＳ 明朝" panose="02020609040205080304" pitchFamily="17" charset="-128"/>
                <a:ea typeface="ＭＳ 明朝" panose="02020609040205080304" pitchFamily="17" charset="-128"/>
                <a:cs typeface="Times New Roman" panose="02020603050405020304" pitchFamily="18" charset="0"/>
              </a:rPr>
              <a:t>15</a:t>
            </a:r>
            <a:r>
              <a:rPr lang="ja-JP" altLang="ja-JP" sz="1050" b="1" kern="9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09401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fld id="{1CF52085-5513-4C46-9630-C2F4C649A1B7}" type="slidenum">
              <a:rPr lang="en-US" altLang="ja-JP" smtClean="0">
                <a:solidFill>
                  <a:prstClr val="black"/>
                </a:solidFill>
              </a:rPr>
              <a:pPr/>
              <a:t>9</a:t>
            </a:fld>
            <a:endParaRPr lang="en-US" altLang="ja-JP" dirty="0">
              <a:solidFill>
                <a:prstClr val="black"/>
              </a:solidFill>
            </a:endParaRPr>
          </a:p>
        </p:txBody>
      </p:sp>
      <p:sp>
        <p:nvSpPr>
          <p:cNvPr id="3" name="スライド イメージ プレースホルダー 2"/>
          <p:cNvSpPr>
            <a:spLocks noGrp="1" noRot="1" noChangeAspect="1"/>
          </p:cNvSpPr>
          <p:nvPr>
            <p:ph type="sldImg"/>
          </p:nvPr>
        </p:nvSpPr>
        <p:spPr>
          <a:xfrm>
            <a:off x="1166813" y="1243013"/>
            <a:ext cx="4473575" cy="3354387"/>
          </a:xfrm>
          <a:prstGeom prst="rect">
            <a:avLst/>
          </a:prstGeom>
          <a:noFill/>
          <a:ln w="12700">
            <a:solidFill>
              <a:prstClr val="black"/>
            </a:solidFill>
          </a:ln>
        </p:spPr>
      </p:sp>
      <p:sp>
        <p:nvSpPr>
          <p:cNvPr id="2" name="ノート プレースホルダー 1"/>
          <p:cNvSpPr>
            <a:spLocks noGrp="1"/>
          </p:cNvSpPr>
          <p:nvPr>
            <p:ph type="body" sz="quarter" idx="10"/>
          </p:nvPr>
        </p:nvSpPr>
        <p:spPr/>
        <p:txBody>
          <a:bodyPr/>
          <a:lstStyle/>
          <a:p>
            <a:pPr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【演習】「今後のわたしの働き方～自己宣言～</a:t>
            </a:r>
            <a:r>
              <a:rPr lang="ja-JP" altLang="ja-JP" sz="1050" kern="100" dirty="0" err="1">
                <a:effectLst/>
                <a:latin typeface="ＭＳ 明朝" panose="02020609040205080304" pitchFamily="17" charset="-128"/>
                <a:ea typeface="ＭＳ 明朝" panose="02020609040205080304" pitchFamily="17" charset="-128"/>
                <a:cs typeface="Times New Roman" panose="02020603050405020304" pitchFamily="18" charset="0"/>
              </a:rPr>
              <a:t>の</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記入」をやってみましょう。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ワークシート⑬</a:t>
            </a: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「今後のわたしの働き方～自己宣言～」</a:t>
            </a:r>
            <a:r>
              <a:rPr lang="ja-JP" altLang="ja-JP" sz="1050" kern="100" dirty="0">
                <a:effectLst/>
                <a:latin typeface="ＭＳ 明朝" panose="02020609040205080304" pitchFamily="17" charset="-128"/>
                <a:ea typeface="ＭＳ 明朝" panose="02020609040205080304" pitchFamily="17" charset="-128"/>
                <a:cs typeface="ＭＳ Ｐ明朝" panose="02020600040205080304" pitchFamily="18" charset="-128"/>
              </a:rPr>
              <a:t>を使います。準備してください。</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en-US"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「今後のわたしの働き方～自己宣言～」に、再休職予防の観点をふまえた職業生活の目標を考えて、記入しましょう。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復職時点・６か月後・１年後に分けて記入しましょう。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spcAft>
                <a:spcPts val="0"/>
              </a:spcAft>
            </a:pPr>
            <a:r>
              <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rPr>
              <a:t>そして、その目標を実現するために取り組む具体的な行動を記入しましょう。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※記入</a:t>
            </a:r>
            <a:r>
              <a:rPr lang="en-US"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ja-JP" sz="1050" b="1" kern="10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9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2462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3181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86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8762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683063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0811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01595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69217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23644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83814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03023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4661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04918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4359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27221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743973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364201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503005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262857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605577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383070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325855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029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952764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209258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057144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799174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477701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C4857C-9BF1-4F49-91F1-1D7C9766C143}"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12445155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76506-9049-4599-8EF9-FB6B84D988A8}"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8596946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FEC96DC-7DB9-416F-A511-969798E68491}"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4071411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C513C7B-7872-4940-BE52-2C2D70BEFC45}"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6590122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E3C8F5-3AA3-4D20-9937-692F07552EC6}" type="datetime1">
              <a:rPr kumimoji="1" lang="ja-JP" altLang="en-US" smtClean="0"/>
              <a:t>2023/2/2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18494078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005AAC-2A06-4968-B44B-198F24604680}" type="datetime1">
              <a:rPr kumimoji="1" lang="ja-JP" altLang="en-US" smtClean="0"/>
              <a:t>2023/2/2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407372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97685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936134-D31F-4AC6-8495-8EA44F60CCC9}" type="datetime1">
              <a:rPr kumimoji="1" lang="ja-JP" altLang="en-US" smtClean="0"/>
              <a:t>2023/2/2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7218990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BE82A1-A2F4-4D79-9E19-FF82BF07F7CA}"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28805408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A4805D-FBB8-46A3-986E-A8481881DCE8}"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4649729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9DB7A8-F078-47E3-891A-2823219DB645}"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1113928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9C46B11-70DD-4A0F-894F-905AA575091A}"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31787534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A9F87A-0EB6-4F1B-B6ED-4F1BE892FBFC}"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7583887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7F49797-EE71-46D9-B398-5AA56E15BC1C}"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6916029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9577B4E-9ADD-4590-B39B-CBE242121CDC}"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404913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AE36BF-E025-448D-ACAF-8FC9C325356D}"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4961047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E2FDC4D-466B-49D1-96AE-B751A6ECAEF2}" type="datetime1">
              <a:rPr kumimoji="1" lang="ja-JP" altLang="en-US" smtClean="0"/>
              <a:t>2023/2/2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950825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60676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54EB6F-F93D-4A7A-BE8C-1D7705D582A7}" type="datetime1">
              <a:rPr kumimoji="1" lang="ja-JP" altLang="en-US" smtClean="0"/>
              <a:t>2023/2/2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9266030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0E28CF-6107-40B8-B045-64D012B9BF87}" type="datetime1">
              <a:rPr kumimoji="1" lang="ja-JP" altLang="en-US" smtClean="0"/>
              <a:t>2023/2/2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4366009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9F0178-C1B2-44E4-8E2A-C3B3FC8A64F1}"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3736842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87EA231-99E6-40F9-8545-C172AA17A8ED}" type="datetime1">
              <a:rPr kumimoji="1" lang="ja-JP" altLang="en-US" smtClean="0"/>
              <a:t>2023/2/2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5703942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A25843-BDA4-43C4-9F83-F9262DD027A3}"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37791777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1C6E9D-8330-43DC-9970-2290FA7575E7}" type="datetime1">
              <a:rPr kumimoji="1" lang="ja-JP" altLang="en-US" smtClean="0"/>
              <a:t>2023/2/2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1417459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2869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008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7835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9405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216835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ctr" defTabSz="914377" rtl="0" eaLnBrk="1" latinLnBrk="0" hangingPunct="1">
        <a:spcBef>
          <a:spcPct val="0"/>
        </a:spcBef>
        <a:buNone/>
        <a:defRPr kumimoji="1"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pPr>
            <a:endParaRPr lang="ja-JP" altLang="en-US" dirty="0">
              <a:solidFill>
                <a:prstClr val="black">
                  <a:tint val="75000"/>
                </a:prstClr>
              </a:solidFill>
              <a:latin typeface="Arial" panose="020B0604020202020204" pitchFamily="34"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pPr>
            <a:endParaRPr lang="ja-JP" altLang="en-US" dirty="0">
              <a:solidFill>
                <a:prstClr val="black">
                  <a:tint val="75000"/>
                </a:prstClr>
              </a:solidFill>
              <a:latin typeface="Arial" panose="020B0604020202020204" pitchFamily="34"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pPr>
            <a:fld id="{5F3AF5F3-3038-4FA1-9FF9-54FBF43F628C}" type="slidenum">
              <a:rPr lang="ja-JP" altLang="en-US" smtClean="0">
                <a:solidFill>
                  <a:prstClr val="black">
                    <a:tint val="75000"/>
                  </a:prstClr>
                </a:solidFill>
                <a:latin typeface="Arial" panose="020B0604020202020204" pitchFamily="34" charset="0"/>
              </a:rPr>
              <a:pPr eaLnBrk="0" fontAlgn="base" hangingPunct="0">
                <a:spcBef>
                  <a:spcPct val="0"/>
                </a:spcBef>
                <a:spcAft>
                  <a:spcPct val="0"/>
                </a:spcAft>
              </a:pPr>
              <a:t>‹#›</a:t>
            </a:fld>
            <a:endParaRPr lang="ja-JP" altLang="en-US" dirty="0">
              <a:solidFill>
                <a:prstClr val="black">
                  <a:tint val="75000"/>
                </a:prstClr>
              </a:solidFill>
              <a:latin typeface="Arial" panose="020B0604020202020204" pitchFamily="34" charset="0"/>
            </a:endParaRPr>
          </a:p>
        </p:txBody>
      </p:sp>
    </p:spTree>
    <p:extLst>
      <p:ext uri="{BB962C8B-B14F-4D97-AF65-F5344CB8AC3E}">
        <p14:creationId xmlns:p14="http://schemas.microsoft.com/office/powerpoint/2010/main" val="145960525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5366778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09FCE-615D-4AD0-B578-26A1E67645E2}" type="datetime1">
              <a:rPr kumimoji="1" lang="ja-JP" altLang="en-US" smtClean="0"/>
              <a:t>2023/2/2</a:t>
            </a:fld>
            <a:endParaRPr kumimoji="1" lang="ja-JP" altLang="en-US"/>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kumimoji="1" lang="ja-JP" altLang="en-US" smtClean="0"/>
              <a:t>‹#›</a:t>
            </a:fld>
            <a:endParaRPr kumimoji="1" lang="ja-JP" altLang="en-US"/>
          </a:p>
        </p:txBody>
      </p:sp>
    </p:spTree>
    <p:extLst>
      <p:ext uri="{BB962C8B-B14F-4D97-AF65-F5344CB8AC3E}">
        <p14:creationId xmlns:p14="http://schemas.microsoft.com/office/powerpoint/2010/main" val="75780578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ctr" defTabSz="914377" rtl="0" eaLnBrk="1" latinLnBrk="0" hangingPunct="1">
        <a:spcBef>
          <a:spcPct val="0"/>
        </a:spcBef>
        <a:buNone/>
        <a:defRPr kumimoji="1"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8E336-EA8A-4A56-A655-1732658D29FF}" type="datetime1">
              <a:rPr kumimoji="1" lang="ja-JP" altLang="en-US" smtClean="0"/>
              <a:t>2023/2/2</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AF5F3-3038-4FA1-9FF9-54FBF43F628C}" type="slidenum">
              <a:rPr kumimoji="1" lang="ja-JP" altLang="en-US" smtClean="0"/>
              <a:t>‹#›</a:t>
            </a:fld>
            <a:endParaRPr kumimoji="1" lang="ja-JP" altLang="en-US" dirty="0"/>
          </a:p>
        </p:txBody>
      </p:sp>
    </p:spTree>
    <p:extLst>
      <p:ext uri="{BB962C8B-B14F-4D97-AF65-F5344CB8AC3E}">
        <p14:creationId xmlns:p14="http://schemas.microsoft.com/office/powerpoint/2010/main" val="206903119"/>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emf"/><Relationship Id="rId7" Type="http://schemas.microsoft.com/office/2007/relationships/hdphoto" Target="../media/hdphoto2.wdp"/><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7010400" y="6492875"/>
            <a:ext cx="2133600" cy="365125"/>
          </a:xfrm>
        </p:spPr>
        <p:txBody>
          <a:bodyPr/>
          <a:lstStyle/>
          <a:p>
            <a:pPr eaLnBrk="1" fontAlgn="auto" hangingPunct="1">
              <a:spcBef>
                <a:spcPts val="0"/>
              </a:spcBef>
              <a:spcAft>
                <a:spcPts val="0"/>
              </a:spcAft>
              <a:defRPr/>
            </a:pPr>
            <a:fld id="{5F3AF5F3-3038-4FA1-9FF9-54FBF43F628C}" type="slidenum">
              <a:rPr lang="ja-JP" altLang="en-US" smtClean="0">
                <a:solidFill>
                  <a:prstClr val="black">
                    <a:tint val="75000"/>
                  </a:prstClr>
                </a:solidFill>
                <a:latin typeface="Calibri"/>
              </a:rPr>
              <a:pPr eaLnBrk="1" fontAlgn="auto" hangingPunct="1">
                <a:spcBef>
                  <a:spcPts val="0"/>
                </a:spcBef>
                <a:spcAft>
                  <a:spcPts val="0"/>
                </a:spcAft>
                <a:defRPr/>
              </a:pPr>
              <a:t>1</a:t>
            </a:fld>
            <a:endParaRPr lang="ja-JP" altLang="en-US" dirty="0">
              <a:solidFill>
                <a:prstClr val="black">
                  <a:tint val="75000"/>
                </a:prstClr>
              </a:solidFill>
              <a:latin typeface="Calibri"/>
            </a:endParaRPr>
          </a:p>
        </p:txBody>
      </p:sp>
      <p:sp>
        <p:nvSpPr>
          <p:cNvPr id="8" name="Rectangle 2"/>
          <p:cNvSpPr txBox="1">
            <a:spLocks noChangeArrowheads="1"/>
          </p:cNvSpPr>
          <p:nvPr/>
        </p:nvSpPr>
        <p:spPr bwMode="auto">
          <a:xfrm>
            <a:off x="539552" y="2060848"/>
            <a:ext cx="8178990"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kumimoji="0" lang="ja-JP" altLang="en-US" sz="4000" b="1" dirty="0">
                <a:solidFill>
                  <a:prstClr val="black"/>
                </a:solidFill>
              </a:rPr>
              <a:t>第５回キャリア講習</a:t>
            </a:r>
            <a:endParaRPr kumimoji="0" lang="en-US" altLang="ja-JP" sz="4000" b="1" dirty="0">
              <a:solidFill>
                <a:prstClr val="black"/>
              </a:solidFill>
            </a:endParaRPr>
          </a:p>
          <a:p>
            <a:pPr algn="ctr" eaLnBrk="1" hangingPunct="1">
              <a:defRPr/>
            </a:pPr>
            <a:r>
              <a:rPr kumimoji="0" lang="ja-JP" altLang="en-US" sz="4400" b="1" dirty="0">
                <a:solidFill>
                  <a:prstClr val="black"/>
                </a:solidFill>
              </a:rPr>
              <a:t>「今後の働き方を考えよう」</a:t>
            </a:r>
          </a:p>
        </p:txBody>
      </p:sp>
    </p:spTree>
    <p:extLst>
      <p:ext uri="{BB962C8B-B14F-4D97-AF65-F5344CB8AC3E}">
        <p14:creationId xmlns:p14="http://schemas.microsoft.com/office/powerpoint/2010/main" val="830922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95536" y="1830840"/>
            <a:ext cx="8748464" cy="3110327"/>
          </a:xfrm>
          <a:ln>
            <a:noFill/>
          </a:ln>
        </p:spPr>
        <p:txBody>
          <a:bodyPr>
            <a:normAutofit fontScale="25000" lnSpcReduction="20000"/>
          </a:bodyPr>
          <a:lstStyle/>
          <a:p>
            <a:pPr eaLnBrk="1" hangingPunct="1">
              <a:lnSpc>
                <a:spcPts val="3360"/>
              </a:lnSpc>
              <a:spcAft>
                <a:spcPts val="600"/>
              </a:spcAft>
              <a:buFont typeface="Wingdings" panose="05000000000000000000" pitchFamily="2" charset="2"/>
              <a:buChar char="l"/>
            </a:pPr>
            <a:r>
              <a:rPr lang="ja-JP" altLang="en-US" sz="12800" b="1" dirty="0">
                <a:latin typeface="+mn-ea"/>
              </a:rPr>
              <a:t>自己宣言しましょう</a:t>
            </a:r>
            <a:endParaRPr lang="en-US" altLang="ja-JP" sz="12800" b="1" dirty="0">
              <a:latin typeface="+mn-ea"/>
            </a:endParaRPr>
          </a:p>
          <a:p>
            <a:pPr marL="0" lvl="1" indent="0">
              <a:lnSpc>
                <a:spcPts val="3360"/>
              </a:lnSpc>
              <a:buNone/>
            </a:pPr>
            <a:r>
              <a:rPr lang="ja-JP" altLang="en-US" sz="11200" b="1" dirty="0">
                <a:latin typeface="+mn-ea"/>
              </a:rPr>
              <a:t>「今後のわたしの働き方について自己宣言します」</a:t>
            </a:r>
            <a:endParaRPr lang="en-US" altLang="ja-JP" sz="11200" b="1" dirty="0">
              <a:latin typeface="+mn-ea"/>
            </a:endParaRPr>
          </a:p>
          <a:p>
            <a:pPr marL="0" lvl="1" indent="0">
              <a:lnSpc>
                <a:spcPts val="3360"/>
              </a:lnSpc>
              <a:buNone/>
            </a:pPr>
            <a:r>
              <a:rPr lang="ja-JP" altLang="en-US" sz="11200" b="1" dirty="0">
                <a:latin typeface="+mn-ea"/>
              </a:rPr>
              <a:t>と言ってから、目標と行動計画の内容を発表してください。</a:t>
            </a:r>
            <a:endParaRPr lang="en-US" altLang="ja-JP" sz="11200" b="1" dirty="0">
              <a:latin typeface="+mn-ea"/>
            </a:endParaRPr>
          </a:p>
          <a:p>
            <a:pPr marL="0" lvl="1" indent="0">
              <a:lnSpc>
                <a:spcPts val="3360"/>
              </a:lnSpc>
              <a:buNone/>
            </a:pPr>
            <a:endParaRPr lang="en-US" altLang="ja-JP" sz="11200" b="1" dirty="0">
              <a:latin typeface="+mn-ea"/>
            </a:endParaRPr>
          </a:p>
          <a:p>
            <a:pPr marL="0" lvl="1" indent="0">
              <a:lnSpc>
                <a:spcPts val="3360"/>
              </a:lnSpc>
              <a:buNone/>
            </a:pPr>
            <a:r>
              <a:rPr lang="en-US" altLang="ja-JP" sz="11200" dirty="0">
                <a:latin typeface="+mn-ea"/>
              </a:rPr>
              <a:t>※</a:t>
            </a:r>
            <a:r>
              <a:rPr lang="ja-JP" altLang="en-US" sz="11200" dirty="0">
                <a:latin typeface="+mn-ea"/>
              </a:rPr>
              <a:t>発表者に応援の気持ちを込めて拍手をしましょう。</a:t>
            </a:r>
            <a:endParaRPr lang="en-US" altLang="ja-JP" sz="11200" dirty="0">
              <a:latin typeface="+mn-ea"/>
            </a:endParaRPr>
          </a:p>
          <a:p>
            <a:pPr lvl="1">
              <a:lnSpc>
                <a:spcPts val="3360"/>
              </a:lnSpc>
              <a:buFont typeface="Wingdings" panose="05000000000000000000" pitchFamily="2" charset="2"/>
              <a:buChar char="l"/>
            </a:pPr>
            <a:endParaRPr lang="en-US" altLang="ja-JP" sz="12800" dirty="0">
              <a:latin typeface="+mn-ea"/>
            </a:endParaRPr>
          </a:p>
          <a:p>
            <a:pPr marL="0" indent="0">
              <a:buNone/>
            </a:pPr>
            <a:r>
              <a:rPr lang="ja-JP" altLang="en-US" sz="2400" dirty="0">
                <a:latin typeface="+mn-ea"/>
              </a:rPr>
              <a:t>　　　　　　　　　　　　　　　　　　　</a:t>
            </a:r>
            <a:endParaRPr lang="en-US" altLang="ja-JP" sz="2400" dirty="0">
              <a:latin typeface="+mn-ea"/>
            </a:endParaRPr>
          </a:p>
        </p:txBody>
      </p:sp>
      <p:sp>
        <p:nvSpPr>
          <p:cNvPr id="2" name="スライド番号プレースホルダー 1"/>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10</a:t>
            </a:fld>
            <a:endParaRPr lang="ja-JP" altLang="en-US" dirty="0">
              <a:solidFill>
                <a:prstClr val="black">
                  <a:tint val="75000"/>
                </a:prstClr>
              </a:solidFill>
            </a:endParaRPr>
          </a:p>
        </p:txBody>
      </p:sp>
      <p:sp>
        <p:nvSpPr>
          <p:cNvPr id="7" name="タイトル 1"/>
          <p:cNvSpPr txBox="1">
            <a:spLocks/>
          </p:cNvSpPr>
          <p:nvPr/>
        </p:nvSpPr>
        <p:spPr>
          <a:xfrm>
            <a:off x="-108520" y="166803"/>
            <a:ext cx="91440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a:solidFill>
                  <a:prstClr val="black"/>
                </a:solidFill>
                <a:latin typeface="+mn-ea"/>
                <a:ea typeface="+mn-ea"/>
              </a:rPr>
              <a:t>グループディスカッション</a:t>
            </a:r>
          </a:p>
        </p:txBody>
      </p:sp>
      <p:pic>
        <p:nvPicPr>
          <p:cNvPr id="6" name="図 5"/>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Lst>
          </a:blip>
          <a:srcRect l="34186" t="11469" r="37019" b="49040"/>
          <a:stretch/>
        </p:blipFill>
        <p:spPr>
          <a:xfrm>
            <a:off x="7308304" y="4608188"/>
            <a:ext cx="1087258" cy="1491094"/>
          </a:xfrm>
          <a:prstGeom prst="rect">
            <a:avLst/>
          </a:prstGeom>
        </p:spPr>
      </p:pic>
    </p:spTree>
    <p:extLst>
      <p:ext uri="{BB962C8B-B14F-4D97-AF65-F5344CB8AC3E}">
        <p14:creationId xmlns:p14="http://schemas.microsoft.com/office/powerpoint/2010/main" val="511897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右矢印 14"/>
          <p:cNvSpPr/>
          <p:nvPr/>
        </p:nvSpPr>
        <p:spPr>
          <a:xfrm rot="20255818">
            <a:off x="1414673" y="3107165"/>
            <a:ext cx="6119542" cy="432048"/>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6974532" y="6492877"/>
            <a:ext cx="2133600" cy="365125"/>
          </a:xfrm>
        </p:spPr>
        <p:txBody>
          <a:bodyPr/>
          <a:lstStyle/>
          <a:p>
            <a:fld id="{5F3AF5F3-3038-4FA1-9FF9-54FBF43F628C}" type="slidenum">
              <a:rPr kumimoji="1" lang="ja-JP" altLang="en-US" smtClean="0"/>
              <a:t>11</a:t>
            </a:fld>
            <a:endParaRPr kumimoji="1" lang="ja-JP" altLang="en-US" dirty="0"/>
          </a:p>
        </p:txBody>
      </p:sp>
      <p:sp>
        <p:nvSpPr>
          <p:cNvPr id="20" name="楕円 19"/>
          <p:cNvSpPr/>
          <p:nvPr/>
        </p:nvSpPr>
        <p:spPr>
          <a:xfrm>
            <a:off x="2812233" y="2717094"/>
            <a:ext cx="1655773" cy="1584176"/>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a:solidFill>
                  <a:sysClr val="windowText" lastClr="000000"/>
                </a:solidFill>
                <a:latin typeface="BIZ UDPゴシック" panose="020B0400000000000000" pitchFamily="50" charset="-128"/>
                <a:ea typeface="BIZ UDPゴシック" panose="020B0400000000000000" pitchFamily="50" charset="-128"/>
              </a:rPr>
              <a:t>復職後のキャリア</a:t>
            </a:r>
          </a:p>
        </p:txBody>
      </p:sp>
      <p:sp>
        <p:nvSpPr>
          <p:cNvPr id="19" name="楕円 18"/>
          <p:cNvSpPr/>
          <p:nvPr/>
        </p:nvSpPr>
        <p:spPr>
          <a:xfrm>
            <a:off x="179689" y="4007187"/>
            <a:ext cx="1655773" cy="158417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ysClr val="windowText" lastClr="000000"/>
                </a:solidFill>
                <a:latin typeface="BIZ UDPゴシック" panose="020B0400000000000000" pitchFamily="50" charset="-128"/>
                <a:ea typeface="BIZ UDPゴシック" panose="020B0400000000000000" pitchFamily="50" charset="-128"/>
              </a:rPr>
              <a:t>これ</a:t>
            </a:r>
            <a:r>
              <a:rPr kumimoji="1" lang="ja-JP" altLang="en-US" sz="1600" b="1" dirty="0">
                <a:solidFill>
                  <a:sysClr val="windowText" lastClr="000000"/>
                </a:solidFill>
                <a:latin typeface="BIZ UDPゴシック" panose="020B0400000000000000" pitchFamily="50" charset="-128"/>
                <a:ea typeface="BIZ UDPゴシック" panose="020B0400000000000000" pitchFamily="50" charset="-128"/>
              </a:rPr>
              <a:t>までのキャリア</a:t>
            </a:r>
          </a:p>
        </p:txBody>
      </p:sp>
      <p:sp>
        <p:nvSpPr>
          <p:cNvPr id="21" name="楕円 20"/>
          <p:cNvSpPr/>
          <p:nvPr/>
        </p:nvSpPr>
        <p:spPr>
          <a:xfrm>
            <a:off x="5304435" y="1766870"/>
            <a:ext cx="1655773" cy="1584176"/>
          </a:xfrm>
          <a:prstGeom prst="ellipse">
            <a:avLst/>
          </a:prstGeom>
          <a:solidFill>
            <a:schemeClr val="accent6">
              <a:lumMod val="40000"/>
              <a:lumOff val="60000"/>
            </a:schemeClr>
          </a:solidFill>
          <a:ln w="12700">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b="1" dirty="0">
                <a:solidFill>
                  <a:sysClr val="windowText" lastClr="000000"/>
                </a:solidFill>
                <a:latin typeface="BIZ UDPゴシック" panose="020B0400000000000000" pitchFamily="50" charset="-128"/>
                <a:ea typeface="BIZ UDPゴシック" panose="020B0400000000000000" pitchFamily="50" charset="-128"/>
              </a:rPr>
              <a:t>その後</a:t>
            </a:r>
            <a:endParaRPr kumimoji="1" lang="en-US" altLang="ja-JP" sz="1600" b="1"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600" b="1" dirty="0">
                <a:solidFill>
                  <a:sysClr val="windowText" lastClr="000000"/>
                </a:solidFill>
                <a:latin typeface="BIZ UDPゴシック" panose="020B0400000000000000" pitchFamily="50" charset="-128"/>
                <a:ea typeface="BIZ UDPゴシック" panose="020B0400000000000000" pitchFamily="50" charset="-128"/>
              </a:rPr>
              <a:t>のキャリア</a:t>
            </a:r>
          </a:p>
        </p:txBody>
      </p:sp>
      <p:sp>
        <p:nvSpPr>
          <p:cNvPr id="29" name="下矢印 28"/>
          <p:cNvSpPr/>
          <p:nvPr/>
        </p:nvSpPr>
        <p:spPr>
          <a:xfrm rot="10800000">
            <a:off x="2083031" y="5149539"/>
            <a:ext cx="505686" cy="5633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835462" y="6054626"/>
            <a:ext cx="1210588" cy="400110"/>
          </a:xfrm>
          <a:prstGeom prst="rect">
            <a:avLst/>
          </a:prstGeom>
          <a:solidFill>
            <a:schemeClr val="bg1"/>
          </a:solidFill>
          <a:ln>
            <a:solidFill>
              <a:srgbClr val="FF0000"/>
            </a:solidFill>
          </a:ln>
        </p:spPr>
        <p:txBody>
          <a:bodyPr wrap="none" rtlCol="0">
            <a:spAutoFit/>
          </a:bodyPr>
          <a:lstStyle/>
          <a:p>
            <a:r>
              <a:rPr lang="ja-JP" altLang="en-US" sz="2000" b="1" dirty="0">
                <a:latin typeface="BIZ UDPゴシック" panose="020B0400000000000000" pitchFamily="50" charset="-128"/>
                <a:ea typeface="BIZ UDPゴシック" panose="020B0400000000000000" pitchFamily="50" charset="-128"/>
              </a:rPr>
              <a:t>今（現在）</a:t>
            </a:r>
            <a:endParaRPr lang="en-US" altLang="ja-JP" sz="2000" b="1" dirty="0">
              <a:latin typeface="BIZ UDPゴシック" panose="020B0400000000000000" pitchFamily="50" charset="-128"/>
              <a:ea typeface="BIZ UDPゴシック" panose="020B0400000000000000" pitchFamily="50" charset="-128"/>
            </a:endParaRPr>
          </a:p>
        </p:txBody>
      </p:sp>
      <p:sp>
        <p:nvSpPr>
          <p:cNvPr id="31" name="正方形/長方形 30"/>
          <p:cNvSpPr/>
          <p:nvPr/>
        </p:nvSpPr>
        <p:spPr>
          <a:xfrm>
            <a:off x="7256485" y="1129239"/>
            <a:ext cx="1845940" cy="1656184"/>
          </a:xfrm>
          <a:prstGeom prst="rect">
            <a:avLst/>
          </a:prstGeom>
          <a:solidFill>
            <a:srgbClr val="FFCDCE"/>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ysClr val="windowText" lastClr="000000"/>
                </a:solidFill>
                <a:latin typeface="BIZ UDPゴシック" panose="020B0400000000000000" pitchFamily="50" charset="-128"/>
                <a:ea typeface="BIZ UDPゴシック" panose="020B0400000000000000" pitchFamily="50" charset="-128"/>
              </a:rPr>
              <a:t>自分らしく納得感のある</a:t>
            </a:r>
            <a:endParaRPr lang="en-US" altLang="ja-JP" sz="1600" b="1" dirty="0">
              <a:solidFill>
                <a:sysClr val="windowText" lastClr="000000"/>
              </a:solidFill>
              <a:latin typeface="BIZ UDPゴシック" panose="020B0400000000000000" pitchFamily="50" charset="-128"/>
              <a:ea typeface="BIZ UDPゴシック" panose="020B0400000000000000" pitchFamily="50" charset="-128"/>
            </a:endParaRPr>
          </a:p>
          <a:p>
            <a:pPr algn="ctr"/>
            <a:r>
              <a:rPr lang="ja-JP" altLang="en-US" sz="1600" b="1" dirty="0">
                <a:solidFill>
                  <a:sysClr val="windowText" lastClr="000000"/>
                </a:solidFill>
                <a:latin typeface="BIZ UDPゴシック" panose="020B0400000000000000" pitchFamily="50" charset="-128"/>
                <a:ea typeface="BIZ UDPゴシック" panose="020B0400000000000000" pitchFamily="50" charset="-128"/>
              </a:rPr>
              <a:t>働き方・人生</a:t>
            </a:r>
            <a:endParaRPr lang="en-US" altLang="ja-JP" sz="1600" b="1" dirty="0">
              <a:solidFill>
                <a:sysClr val="windowText" lastClr="000000"/>
              </a:solidFill>
              <a:latin typeface="BIZ UDPゴシック" panose="020B0400000000000000" pitchFamily="50" charset="-128"/>
              <a:ea typeface="BIZ UDPゴシック" panose="020B0400000000000000" pitchFamily="50" charset="-128"/>
            </a:endParaRPr>
          </a:p>
          <a:p>
            <a:pPr algn="ctr"/>
            <a:r>
              <a:rPr lang="ja-JP" altLang="en-US" sz="1600" b="1" dirty="0">
                <a:solidFill>
                  <a:sysClr val="windowText" lastClr="000000"/>
                </a:solidFill>
                <a:latin typeface="BIZ UDPゴシック" panose="020B0400000000000000" pitchFamily="50" charset="-128"/>
                <a:ea typeface="BIZ UDPゴシック" panose="020B0400000000000000" pitchFamily="50" charset="-128"/>
              </a:rPr>
              <a:t>（キャリア）</a:t>
            </a:r>
          </a:p>
        </p:txBody>
      </p:sp>
      <p:sp>
        <p:nvSpPr>
          <p:cNvPr id="32" name="右矢印 31"/>
          <p:cNvSpPr/>
          <p:nvPr/>
        </p:nvSpPr>
        <p:spPr>
          <a:xfrm>
            <a:off x="302902" y="5799462"/>
            <a:ext cx="8355706" cy="244948"/>
          </a:xfrm>
          <a:prstGeom prst="rightArrow">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7960981" y="6044410"/>
            <a:ext cx="697627" cy="400110"/>
          </a:xfrm>
          <a:prstGeom prst="rect">
            <a:avLst/>
          </a:prstGeom>
          <a:solidFill>
            <a:schemeClr val="bg1"/>
          </a:solidFill>
          <a:ln>
            <a:noFill/>
          </a:ln>
        </p:spPr>
        <p:txBody>
          <a:bodyPr wrap="none" rtlCol="0">
            <a:spAutoFit/>
          </a:bodyPr>
          <a:lstStyle/>
          <a:p>
            <a:r>
              <a:rPr lang="ja-JP" altLang="en-US" sz="2000" b="1" dirty="0">
                <a:latin typeface="BIZ UDPゴシック" panose="020B0400000000000000" pitchFamily="50" charset="-128"/>
                <a:ea typeface="BIZ UDPゴシック" panose="020B0400000000000000" pitchFamily="50" charset="-128"/>
              </a:rPr>
              <a:t>未来</a:t>
            </a:r>
            <a:endParaRPr lang="en-US" altLang="ja-JP" sz="2000" b="1" dirty="0">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309948" y="6079913"/>
            <a:ext cx="697627" cy="400110"/>
          </a:xfrm>
          <a:prstGeom prst="rect">
            <a:avLst/>
          </a:prstGeom>
          <a:solidFill>
            <a:schemeClr val="bg1"/>
          </a:solidFill>
          <a:ln>
            <a:noFill/>
          </a:ln>
        </p:spPr>
        <p:txBody>
          <a:bodyPr wrap="none" rtlCol="0">
            <a:spAutoFit/>
          </a:bodyPr>
          <a:lstStyle/>
          <a:p>
            <a:r>
              <a:rPr lang="ja-JP" altLang="en-US" sz="2000" b="1" dirty="0">
                <a:latin typeface="BIZ UDPゴシック" panose="020B0400000000000000" pitchFamily="50" charset="-128"/>
                <a:ea typeface="BIZ UDPゴシック" panose="020B0400000000000000" pitchFamily="50" charset="-128"/>
              </a:rPr>
              <a:t>過去</a:t>
            </a:r>
            <a:endParaRPr lang="en-US" altLang="ja-JP" sz="2000" b="1" dirty="0">
              <a:latin typeface="BIZ UDPゴシック" panose="020B0400000000000000" pitchFamily="50" charset="-128"/>
              <a:ea typeface="BIZ UDPゴシック" panose="020B0400000000000000" pitchFamily="50" charset="-128"/>
            </a:endParaRPr>
          </a:p>
        </p:txBody>
      </p:sp>
      <p:sp>
        <p:nvSpPr>
          <p:cNvPr id="12" name="星 12 11"/>
          <p:cNvSpPr/>
          <p:nvPr/>
        </p:nvSpPr>
        <p:spPr>
          <a:xfrm>
            <a:off x="1783484" y="3604208"/>
            <a:ext cx="1202521" cy="1203594"/>
          </a:xfrm>
          <a:prstGeom prst="star12">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ysClr val="windowText" lastClr="000000"/>
                </a:solidFill>
              </a:rPr>
              <a:t>転 機</a:t>
            </a:r>
            <a:endParaRPr lang="en-US" altLang="ja-JP" sz="1600" b="1" dirty="0">
              <a:solidFill>
                <a:sysClr val="windowText" lastClr="000000"/>
              </a:solidFill>
            </a:endParaRPr>
          </a:p>
          <a:p>
            <a:pPr algn="ctr"/>
            <a:r>
              <a:rPr lang="en-US" altLang="ja-JP" sz="1600" b="1" dirty="0">
                <a:solidFill>
                  <a:sysClr val="windowText" lastClr="000000"/>
                </a:solidFill>
              </a:rPr>
              <a:t>(</a:t>
            </a:r>
            <a:r>
              <a:rPr lang="ja-JP" altLang="en-US" sz="1600" b="1" dirty="0">
                <a:solidFill>
                  <a:sysClr val="windowText" lastClr="000000"/>
                </a:solidFill>
              </a:rPr>
              <a:t>休職</a:t>
            </a:r>
            <a:r>
              <a:rPr lang="en-US" altLang="ja-JP" sz="1600" b="1" dirty="0">
                <a:solidFill>
                  <a:sysClr val="windowText" lastClr="000000"/>
                </a:solidFill>
              </a:rPr>
              <a:t>)</a:t>
            </a:r>
            <a:endParaRPr lang="ja-JP" altLang="en-US" sz="1600" b="1" dirty="0">
              <a:solidFill>
                <a:sysClr val="windowText" lastClr="000000"/>
              </a:solidFill>
            </a:endParaRPr>
          </a:p>
        </p:txBody>
      </p:sp>
      <p:sp>
        <p:nvSpPr>
          <p:cNvPr id="23" name="星 12 22"/>
          <p:cNvSpPr/>
          <p:nvPr/>
        </p:nvSpPr>
        <p:spPr>
          <a:xfrm>
            <a:off x="4507587" y="2716244"/>
            <a:ext cx="821678" cy="818794"/>
          </a:xfrm>
          <a:prstGeom prst="star12">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ysClr val="windowText" lastClr="000000"/>
                </a:solidFill>
              </a:rPr>
              <a:t>転機</a:t>
            </a:r>
          </a:p>
        </p:txBody>
      </p:sp>
      <p:sp>
        <p:nvSpPr>
          <p:cNvPr id="5" name="テキスト ボックス 4"/>
          <p:cNvSpPr txBox="1"/>
          <p:nvPr/>
        </p:nvSpPr>
        <p:spPr>
          <a:xfrm>
            <a:off x="404615" y="294723"/>
            <a:ext cx="8326830" cy="584775"/>
          </a:xfrm>
          <a:prstGeom prst="rect">
            <a:avLst/>
          </a:prstGeom>
          <a:noFill/>
        </p:spPr>
        <p:txBody>
          <a:bodyPr wrap="square" rtlCol="0">
            <a:spAutoFit/>
          </a:bodyPr>
          <a:lstStyle/>
          <a:p>
            <a:pPr algn="ctr"/>
            <a:r>
              <a:rPr kumimoji="1" lang="ja-JP" altLang="en-US" sz="3200" b="1" dirty="0"/>
              <a:t>自分らしく納得感のある働き方を目指すために</a:t>
            </a:r>
          </a:p>
        </p:txBody>
      </p:sp>
      <p:sp>
        <p:nvSpPr>
          <p:cNvPr id="7" name="テキスト ボックス 6"/>
          <p:cNvSpPr txBox="1"/>
          <p:nvPr/>
        </p:nvSpPr>
        <p:spPr>
          <a:xfrm>
            <a:off x="3206214" y="4702702"/>
            <a:ext cx="5525231" cy="923330"/>
          </a:xfrm>
          <a:prstGeom prst="rect">
            <a:avLst/>
          </a:prstGeom>
          <a:noFill/>
        </p:spPr>
        <p:txBody>
          <a:bodyPr wrap="square" rtlCol="0">
            <a:spAutoFit/>
          </a:bodyPr>
          <a:lstStyle/>
          <a:p>
            <a:pPr lvl="0">
              <a:buClr>
                <a:srgbClr val="4BACC6">
                  <a:lumMod val="75000"/>
                </a:srgbClr>
              </a:buClr>
              <a:defRPr/>
            </a:pPr>
            <a:r>
              <a:rPr lang="ja-JP" altLang="en-US" b="1" dirty="0">
                <a:solidFill>
                  <a:prstClr val="black"/>
                </a:solidFill>
                <a:latin typeface="BIZ UDPゴシック" panose="020B0400000000000000" pitchFamily="50" charset="-128"/>
                <a:ea typeface="BIZ UDPゴシック" panose="020B0400000000000000" pitchFamily="50" charset="-128"/>
              </a:rPr>
              <a:t>自分らしく、納得感のある人生を歩んでいくためには、</a:t>
            </a:r>
            <a:r>
              <a:rPr lang="ja-JP" altLang="en-US" b="1" dirty="0">
                <a:solidFill>
                  <a:srgbClr val="FF0000"/>
                </a:solidFill>
                <a:latin typeface="BIZ UDPゴシック" panose="020B0400000000000000" pitchFamily="50" charset="-128"/>
                <a:ea typeface="BIZ UDPゴシック" panose="020B0400000000000000" pitchFamily="50" charset="-128"/>
              </a:rPr>
              <a:t>「自分の人生を自分で決めてきた」</a:t>
            </a:r>
            <a:r>
              <a:rPr lang="ja-JP" altLang="en-US" b="1" dirty="0">
                <a:solidFill>
                  <a:prstClr val="black"/>
                </a:solidFill>
                <a:latin typeface="BIZ UDPゴシック" panose="020B0400000000000000" pitchFamily="50" charset="-128"/>
                <a:ea typeface="BIZ UDPゴシック" panose="020B0400000000000000" pitchFamily="50" charset="-128"/>
              </a:rPr>
              <a:t>という</a:t>
            </a:r>
            <a:r>
              <a:rPr lang="ja-JP" altLang="en-US" b="1" dirty="0">
                <a:solidFill>
                  <a:srgbClr val="FF0000"/>
                </a:solidFill>
                <a:latin typeface="BIZ UDPゴシック" panose="020B0400000000000000" pitchFamily="50" charset="-128"/>
                <a:ea typeface="BIZ UDPゴシック" panose="020B0400000000000000" pitchFamily="50" charset="-128"/>
              </a:rPr>
              <a:t>自己決定</a:t>
            </a:r>
            <a:r>
              <a:rPr lang="ja-JP" altLang="en-US" b="1" dirty="0">
                <a:solidFill>
                  <a:prstClr val="black"/>
                </a:solidFill>
                <a:latin typeface="BIZ UDPゴシック" panose="020B0400000000000000" pitchFamily="50" charset="-128"/>
                <a:ea typeface="BIZ UDPゴシック" panose="020B0400000000000000" pitchFamily="50" charset="-128"/>
              </a:rPr>
              <a:t>が重要です　</a:t>
            </a:r>
            <a:endParaRPr lang="en-US" altLang="ja-JP" b="1" dirty="0">
              <a:solidFill>
                <a:prstClr val="black"/>
              </a:solidFill>
              <a:latin typeface="BIZ UDPゴシック" panose="020B0400000000000000" pitchFamily="50" charset="-128"/>
              <a:ea typeface="BIZ UDPゴシック" panose="020B0400000000000000" pitchFamily="50" charset="-128"/>
            </a:endParaRPr>
          </a:p>
        </p:txBody>
      </p:sp>
      <p:pic>
        <p:nvPicPr>
          <p:cNvPr id="26" name="図 25"/>
          <p:cNvPicPr>
            <a:picLocks noChangeAspect="1"/>
          </p:cNvPicPr>
          <p:nvPr/>
        </p:nvPicPr>
        <p:blipFill rotWithShape="1">
          <a:blip r:embed="rId3"/>
          <a:srcRect b="33374"/>
          <a:stretch/>
        </p:blipFill>
        <p:spPr>
          <a:xfrm>
            <a:off x="634611" y="1278078"/>
            <a:ext cx="2351394" cy="1800200"/>
          </a:xfrm>
          <a:prstGeom prst="rect">
            <a:avLst/>
          </a:prstGeom>
        </p:spPr>
      </p:pic>
    </p:spTree>
    <p:extLst>
      <p:ext uri="{BB962C8B-B14F-4D97-AF65-F5344CB8AC3E}">
        <p14:creationId xmlns:p14="http://schemas.microsoft.com/office/powerpoint/2010/main" val="1742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本日の内容</a:t>
            </a:r>
          </a:p>
        </p:txBody>
      </p:sp>
      <p:sp>
        <p:nvSpPr>
          <p:cNvPr id="16387" name="Rectangle 3"/>
          <p:cNvSpPr>
            <a:spLocks noGrp="1" noChangeArrowheads="1"/>
          </p:cNvSpPr>
          <p:nvPr>
            <p:ph idx="1"/>
          </p:nvPr>
        </p:nvSpPr>
        <p:spPr>
          <a:xfrm>
            <a:off x="939655" y="2395984"/>
            <a:ext cx="7264687" cy="2228075"/>
          </a:xfrm>
        </p:spPr>
        <p:txBody>
          <a:bodyPr>
            <a:noAutofit/>
          </a:bodyPr>
          <a:lstStyle/>
          <a:p>
            <a:pPr marL="0" indent="0">
              <a:spcBef>
                <a:spcPts val="0"/>
              </a:spcBef>
              <a:buNone/>
            </a:pPr>
            <a:r>
              <a:rPr lang="ja-JP" altLang="en-US" dirty="0"/>
              <a:t>１．キャリアの振り返りを再休職予防に</a:t>
            </a:r>
            <a:endParaRPr lang="en-US" altLang="ja-JP" dirty="0"/>
          </a:p>
          <a:p>
            <a:pPr marL="0" indent="0">
              <a:spcBef>
                <a:spcPts val="0"/>
              </a:spcBef>
              <a:spcAft>
                <a:spcPts val="600"/>
              </a:spcAft>
              <a:buNone/>
            </a:pPr>
            <a:r>
              <a:rPr lang="ja-JP" altLang="en-US" dirty="0"/>
              <a:t>　　活かす</a:t>
            </a:r>
            <a:endParaRPr lang="en-US" altLang="ja-JP" dirty="0"/>
          </a:p>
          <a:p>
            <a:pPr marL="0" indent="0">
              <a:spcBef>
                <a:spcPts val="0"/>
              </a:spcBef>
              <a:buNone/>
            </a:pPr>
            <a:r>
              <a:rPr lang="ja-JP" altLang="en-US" dirty="0"/>
              <a:t>２．再休職予防の観点を取り入れた今後</a:t>
            </a:r>
            <a:endParaRPr lang="en-US" altLang="ja-JP" dirty="0"/>
          </a:p>
          <a:p>
            <a:pPr marL="0" indent="0">
              <a:spcBef>
                <a:spcPts val="0"/>
              </a:spcBef>
              <a:buNone/>
            </a:pPr>
            <a:r>
              <a:rPr lang="ja-JP" altLang="en-US" dirty="0"/>
              <a:t>　　の働き方について検討する</a:t>
            </a:r>
            <a:endParaRPr lang="en-US" altLang="ja-JP" dirty="0"/>
          </a:p>
          <a:p>
            <a:pPr marL="285750" indent="-285750"/>
            <a:endParaRPr lang="en-US" altLang="ja-JP" dirty="0"/>
          </a:p>
        </p:txBody>
      </p:sp>
      <p:sp>
        <p:nvSpPr>
          <p:cNvPr id="4" name="角丸四角形 3"/>
          <p:cNvSpPr/>
          <p:nvPr/>
        </p:nvSpPr>
        <p:spPr>
          <a:xfrm>
            <a:off x="719571" y="2123127"/>
            <a:ext cx="7704856" cy="27737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ＭＳ Ｐゴシック" panose="020B0600070205080204" pitchFamily="50" charset="-128"/>
                <a:cs typeface="+mn-cs"/>
              </a:rPr>
              <a:t>２</a:t>
            </a:r>
          </a:p>
        </p:txBody>
      </p:sp>
    </p:spTree>
    <p:extLst>
      <p:ext uri="{BB962C8B-B14F-4D97-AF65-F5344CB8AC3E}">
        <p14:creationId xmlns:p14="http://schemas.microsoft.com/office/powerpoint/2010/main" val="1236011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536" y="2232911"/>
            <a:ext cx="8352928" cy="1656184"/>
          </a:xfrm>
        </p:spPr>
        <p:txBody>
          <a:bodyPr>
            <a:normAutofit/>
          </a:bodyPr>
          <a:lstStyle/>
          <a:p>
            <a:r>
              <a:rPr lang="ja-JP" altLang="en-US" sz="3200" b="1" dirty="0"/>
              <a:t>１．キャリアの振り返りを再休職予防に活かす</a:t>
            </a:r>
          </a:p>
        </p:txBody>
      </p:sp>
      <p:sp>
        <p:nvSpPr>
          <p:cNvPr id="2" name="スライド番号プレースホルダー 1"/>
          <p:cNvSpPr>
            <a:spLocks noGrp="1"/>
          </p:cNvSpPr>
          <p:nvPr>
            <p:ph type="sldNum" sz="quarter" idx="12"/>
          </p:nvPr>
        </p:nvSpPr>
        <p:spPr>
          <a:xfrm>
            <a:off x="7010400" y="6492480"/>
            <a:ext cx="2133600" cy="365125"/>
          </a:xfrm>
        </p:spPr>
        <p:txBody>
          <a:bodyPr/>
          <a:lstStyle/>
          <a:p>
            <a:fld id="{5F3AF5F3-3038-4FA1-9FF9-54FBF43F628C}" type="slidenum">
              <a:rPr lang="ja-JP" altLang="en-US" smtClean="0">
                <a:solidFill>
                  <a:prstClr val="black">
                    <a:tint val="75000"/>
                  </a:prstClr>
                </a:solidFill>
              </a:rPr>
              <a:pPr/>
              <a:t>3</a:t>
            </a:fld>
            <a:endParaRPr lang="ja-JP" altLang="en-US">
              <a:solidFill>
                <a:prstClr val="black">
                  <a:tint val="75000"/>
                </a:prstClr>
              </a:solidFill>
            </a:endParaRPr>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4869160"/>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4295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コンテンツ プレースホルダー 2"/>
          <p:cNvSpPr>
            <a:spLocks noGrp="1"/>
          </p:cNvSpPr>
          <p:nvPr>
            <p:ph idx="1"/>
          </p:nvPr>
        </p:nvSpPr>
        <p:spPr>
          <a:xfrm>
            <a:off x="323528" y="4478138"/>
            <a:ext cx="5521719" cy="2037481"/>
          </a:xfrm>
        </p:spPr>
        <p:txBody>
          <a:bodyPr anchor="t">
            <a:normAutofit/>
          </a:bodyPr>
          <a:lstStyle/>
          <a:p>
            <a:pPr>
              <a:buFont typeface="Wingdings" panose="05000000000000000000" pitchFamily="2" charset="2"/>
              <a:buChar char="l"/>
            </a:pPr>
            <a:r>
              <a:rPr lang="ja-JP" altLang="en-US" sz="1600" b="1" dirty="0">
                <a:latin typeface="+mn-ea"/>
              </a:rPr>
              <a:t>キャリアを振り返ることで見えてくるもの</a:t>
            </a:r>
            <a:endParaRPr lang="en-US" altLang="ja-JP" sz="1600" b="1" dirty="0">
              <a:latin typeface="+mn-ea"/>
            </a:endParaRPr>
          </a:p>
          <a:p>
            <a:pPr marL="0" indent="0">
              <a:buClr>
                <a:schemeClr val="accent5">
                  <a:lumMod val="75000"/>
                </a:schemeClr>
              </a:buClr>
              <a:buNone/>
            </a:pPr>
            <a:r>
              <a:rPr lang="ja-JP" altLang="en-US" sz="1200" dirty="0"/>
              <a:t>ライフイベントや価値観、ストレスとの関係</a:t>
            </a:r>
            <a:endParaRPr lang="en-US" altLang="ja-JP" sz="1200" dirty="0"/>
          </a:p>
          <a:p>
            <a:pPr marL="0" indent="0">
              <a:buClr>
                <a:schemeClr val="accent5">
                  <a:lumMod val="75000"/>
                </a:schemeClr>
              </a:buClr>
              <a:buNone/>
            </a:pPr>
            <a:r>
              <a:rPr lang="ja-JP" altLang="en-US" sz="1200" dirty="0"/>
              <a:t>（どんな出来事がストレス要因となっていたか、なぜストレスに感じていたか）</a:t>
            </a:r>
            <a:endParaRPr lang="en-US" altLang="ja-JP" sz="1200" dirty="0"/>
          </a:p>
          <a:p>
            <a:pPr marL="0" indent="0">
              <a:buClr>
                <a:schemeClr val="accent5">
                  <a:lumMod val="75000"/>
                </a:schemeClr>
              </a:buClr>
              <a:buNone/>
            </a:pPr>
            <a:r>
              <a:rPr lang="ja-JP" altLang="en-US" sz="1200" dirty="0"/>
              <a:t>自分にとっての転機</a:t>
            </a:r>
            <a:endParaRPr lang="en-US" altLang="ja-JP" sz="1200" dirty="0"/>
          </a:p>
          <a:p>
            <a:pPr marL="0" indent="0">
              <a:buClr>
                <a:schemeClr val="accent5">
                  <a:lumMod val="75000"/>
                </a:schemeClr>
              </a:buClr>
              <a:buNone/>
            </a:pPr>
            <a:r>
              <a:rPr lang="ja-JP" altLang="en-US" sz="1200" dirty="0"/>
              <a:t>（当時の自分の考えや気分、置かれていた環境、周囲との関係、どのように</a:t>
            </a:r>
            <a:endParaRPr lang="en-US" altLang="ja-JP" sz="1200" dirty="0"/>
          </a:p>
          <a:p>
            <a:pPr marL="0" indent="0">
              <a:buClr>
                <a:schemeClr val="accent5">
                  <a:lumMod val="75000"/>
                </a:schemeClr>
              </a:buClr>
              <a:buNone/>
            </a:pPr>
            <a:r>
              <a:rPr lang="ja-JP" altLang="en-US" sz="1200" dirty="0"/>
              <a:t>乗り越えたのか、その後の自分に与えた影響、現時点での意味づけ）</a:t>
            </a:r>
            <a:endParaRPr lang="en-US" altLang="ja-JP" sz="1200" dirty="0"/>
          </a:p>
          <a:p>
            <a:pPr marL="0" indent="0">
              <a:buClr>
                <a:schemeClr val="accent5">
                  <a:lumMod val="75000"/>
                </a:schemeClr>
              </a:buClr>
              <a:buNone/>
            </a:pPr>
            <a:r>
              <a:rPr lang="ja-JP" altLang="en-US" sz="1200" dirty="0"/>
              <a:t>充実感が感じられる状況の特徴、気分が安定しているときの要因　など</a:t>
            </a:r>
            <a:endParaRPr lang="en-US" altLang="ja-JP" sz="1200" dirty="0"/>
          </a:p>
          <a:p>
            <a:pPr marL="0" indent="0">
              <a:buClr>
                <a:schemeClr val="accent5">
                  <a:lumMod val="75000"/>
                </a:schemeClr>
              </a:buClr>
              <a:buNone/>
            </a:pPr>
            <a:r>
              <a:rPr lang="ja-JP" altLang="en-US" sz="1400" dirty="0"/>
              <a:t>　　　　　　　　　　　　　　　　　　　　　　　　　　　　</a:t>
            </a:r>
            <a:endParaRPr lang="en-US" altLang="ja-JP" sz="1600" dirty="0"/>
          </a:p>
        </p:txBody>
      </p:sp>
      <p:sp>
        <p:nvSpPr>
          <p:cNvPr id="16" name="メモ 15"/>
          <p:cNvSpPr/>
          <p:nvPr/>
        </p:nvSpPr>
        <p:spPr>
          <a:xfrm>
            <a:off x="271008" y="908722"/>
            <a:ext cx="8621479" cy="3304771"/>
          </a:xfrm>
          <a:prstGeom prst="foldedCorner">
            <a:avLst>
              <a:gd name="adj" fmla="val 9322"/>
            </a:avLst>
          </a:prstGeom>
          <a:solidFill>
            <a:srgbClr val="F2F2F2">
              <a:alpha val="50196"/>
            </a:srgbClr>
          </a:solidFill>
          <a:ln w="12700">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25" name="円/楕円 1"/>
          <p:cNvSpPr/>
          <p:nvPr/>
        </p:nvSpPr>
        <p:spPr>
          <a:xfrm>
            <a:off x="6253299" y="4316357"/>
            <a:ext cx="2783197" cy="1770402"/>
          </a:xfrm>
          <a:prstGeom prst="ellipse">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a:solidFill>
                <a:prstClr val="white"/>
              </a:solidFill>
            </a:endParaRPr>
          </a:p>
        </p:txBody>
      </p:sp>
      <p:sp>
        <p:nvSpPr>
          <p:cNvPr id="4" name="スライド番号プレースホルダー 3"/>
          <p:cNvSpPr>
            <a:spLocks noGrp="1"/>
          </p:cNvSpPr>
          <p:nvPr>
            <p:ph type="sldNum" sz="quarter" idx="12"/>
          </p:nvPr>
        </p:nvSpPr>
        <p:spPr>
          <a:xfrm>
            <a:off x="7010400" y="6478849"/>
            <a:ext cx="2133600" cy="365125"/>
          </a:xfrm>
        </p:spPr>
        <p:txBody>
          <a:bodyPr/>
          <a:lstStyle/>
          <a:p>
            <a:fld id="{5F3AF5F3-3038-4FA1-9FF9-54FBF43F628C}"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5" name="Rectangle 2"/>
          <p:cNvSpPr txBox="1">
            <a:spLocks noGrp="1" noChangeArrowheads="1"/>
          </p:cNvSpPr>
          <p:nvPr>
            <p:ph type="title"/>
          </p:nvPr>
        </p:nvSpPr>
        <p:spPr bwMode="auto">
          <a:xfrm>
            <a:off x="-1" y="9"/>
            <a:ext cx="9156771" cy="944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800" b="1" dirty="0">
                <a:solidFill>
                  <a:prstClr val="black"/>
                </a:solidFill>
              </a:rPr>
              <a:t>キャリアの視点から自分の職業生活を振り返ろう</a:t>
            </a:r>
          </a:p>
        </p:txBody>
      </p:sp>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6667" b="13333"/>
          <a:stretch/>
        </p:blipFill>
        <p:spPr bwMode="auto">
          <a:xfrm>
            <a:off x="921602" y="1002068"/>
            <a:ext cx="8235169"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884864" y="1660744"/>
            <a:ext cx="456008" cy="400110"/>
          </a:xfrm>
          <a:prstGeom prst="rect">
            <a:avLst/>
          </a:prstGeom>
          <a:noFill/>
        </p:spPr>
        <p:txBody>
          <a:bodyPr wrap="square" rtlCol="0">
            <a:spAutoFit/>
          </a:bodyPr>
          <a:lstStyle/>
          <a:p>
            <a:r>
              <a:rPr lang="ja-JP" altLang="en-US" sz="2000" b="1" dirty="0">
                <a:solidFill>
                  <a:prstClr val="black"/>
                </a:solidFill>
              </a:rPr>
              <a:t>＋</a:t>
            </a:r>
          </a:p>
        </p:txBody>
      </p:sp>
      <p:sp>
        <p:nvSpPr>
          <p:cNvPr id="7" name="テキスト ボックス 6"/>
          <p:cNvSpPr txBox="1"/>
          <p:nvPr/>
        </p:nvSpPr>
        <p:spPr>
          <a:xfrm>
            <a:off x="884864" y="3316928"/>
            <a:ext cx="374768" cy="400110"/>
          </a:xfrm>
          <a:prstGeom prst="rect">
            <a:avLst/>
          </a:prstGeom>
          <a:noFill/>
        </p:spPr>
        <p:txBody>
          <a:bodyPr wrap="square" rtlCol="0">
            <a:spAutoFit/>
          </a:bodyPr>
          <a:lstStyle/>
          <a:p>
            <a:r>
              <a:rPr lang="ja-JP" altLang="en-US" sz="2000" b="1" dirty="0">
                <a:solidFill>
                  <a:prstClr val="black"/>
                </a:solidFill>
              </a:rPr>
              <a:t>－</a:t>
            </a:r>
          </a:p>
        </p:txBody>
      </p:sp>
      <p:sp>
        <p:nvSpPr>
          <p:cNvPr id="10" name="テキスト ボックス 9"/>
          <p:cNvSpPr txBox="1"/>
          <p:nvPr/>
        </p:nvSpPr>
        <p:spPr>
          <a:xfrm>
            <a:off x="6137465" y="4708889"/>
            <a:ext cx="3077754" cy="1138773"/>
          </a:xfrm>
          <a:prstGeom prst="rect">
            <a:avLst/>
          </a:prstGeom>
          <a:noFill/>
          <a:ln w="6350">
            <a:noFill/>
          </a:ln>
        </p:spPr>
        <p:txBody>
          <a:bodyPr wrap="square" rtlCol="0" anchor="ctr">
            <a:spAutoFit/>
          </a:bodyPr>
          <a:lstStyle/>
          <a:p>
            <a:pPr algn="ctr"/>
            <a:r>
              <a:rPr lang="ja-JP" altLang="en-US" sz="1600" b="1" dirty="0">
                <a:solidFill>
                  <a:prstClr val="black"/>
                </a:solidFill>
              </a:rPr>
              <a:t>自分のストレスパターンや、</a:t>
            </a:r>
            <a:endParaRPr lang="en-US" altLang="ja-JP" sz="1600" b="1" dirty="0">
              <a:solidFill>
                <a:prstClr val="black"/>
              </a:solidFill>
            </a:endParaRPr>
          </a:p>
          <a:p>
            <a:pPr algn="ctr"/>
            <a:r>
              <a:rPr lang="ja-JP" altLang="en-US" sz="1600" b="1" dirty="0">
                <a:solidFill>
                  <a:prstClr val="black"/>
                </a:solidFill>
              </a:rPr>
              <a:t>転機の乗り越え方など</a:t>
            </a:r>
            <a:endParaRPr lang="en-US" altLang="ja-JP" sz="1600" b="1" dirty="0">
              <a:solidFill>
                <a:prstClr val="black"/>
              </a:solidFill>
            </a:endParaRPr>
          </a:p>
          <a:p>
            <a:pPr algn="ctr"/>
            <a:r>
              <a:rPr lang="ja-JP" altLang="en-US" sz="2000" b="1" dirty="0">
                <a:solidFill>
                  <a:srgbClr val="FF0000"/>
                </a:solidFill>
              </a:rPr>
              <a:t>再休職予防のヒント</a:t>
            </a:r>
            <a:endParaRPr lang="en-US" altLang="ja-JP" sz="2000" b="1" dirty="0">
              <a:solidFill>
                <a:srgbClr val="FF0000"/>
              </a:solidFill>
            </a:endParaRPr>
          </a:p>
          <a:p>
            <a:pPr algn="ctr"/>
            <a:r>
              <a:rPr lang="ja-JP" altLang="en-US" sz="1600" b="1" dirty="0">
                <a:solidFill>
                  <a:prstClr val="black"/>
                </a:solidFill>
              </a:rPr>
              <a:t>が見えてくる</a:t>
            </a:r>
            <a:endParaRPr lang="en-US" altLang="ja-JP" sz="1600" b="1" dirty="0">
              <a:solidFill>
                <a:prstClr val="black"/>
              </a:solidFill>
            </a:endParaRPr>
          </a:p>
        </p:txBody>
      </p:sp>
      <p:sp>
        <p:nvSpPr>
          <p:cNvPr id="11" name="角丸四角形吹き出し 10"/>
          <p:cNvSpPr/>
          <p:nvPr/>
        </p:nvSpPr>
        <p:spPr>
          <a:xfrm>
            <a:off x="1504296" y="1268767"/>
            <a:ext cx="907464" cy="562831"/>
          </a:xfrm>
          <a:prstGeom prst="wedgeRoundRectCallout">
            <a:avLst>
              <a:gd name="adj1" fmla="val 70901"/>
              <a:gd name="adj2" fmla="val -1202"/>
              <a:gd name="adj3" fmla="val 16667"/>
            </a:avLst>
          </a:prstGeom>
          <a:solidFill>
            <a:schemeClr val="accent6">
              <a:lumMod val="20000"/>
              <a:lumOff val="80000"/>
            </a:schemeClr>
          </a:solidFill>
          <a:ln w="952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充実感のもとは？</a:t>
            </a:r>
            <a:endParaRPr lang="en-US" altLang="ja-JP" sz="1200" dirty="0">
              <a:solidFill>
                <a:prstClr val="black"/>
              </a:solidFill>
            </a:endParaRPr>
          </a:p>
        </p:txBody>
      </p:sp>
      <p:sp>
        <p:nvSpPr>
          <p:cNvPr id="13" name="角丸四角形吹き出し 12"/>
          <p:cNvSpPr/>
          <p:nvPr/>
        </p:nvSpPr>
        <p:spPr>
          <a:xfrm>
            <a:off x="6931897" y="3227776"/>
            <a:ext cx="1754904" cy="633275"/>
          </a:xfrm>
          <a:prstGeom prst="wedgeRoundRectCallout">
            <a:avLst>
              <a:gd name="adj1" fmla="val -69547"/>
              <a:gd name="adj2" fmla="val -65180"/>
              <a:gd name="adj3" fmla="val 16667"/>
            </a:avLst>
          </a:prstGeom>
          <a:solidFill>
            <a:schemeClr val="accent6">
              <a:lumMod val="20000"/>
              <a:lumOff val="80000"/>
            </a:schemeClr>
          </a:solidFill>
          <a:ln w="952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どうやって乗り越えた？</a:t>
            </a:r>
            <a:endParaRPr lang="en-US" altLang="ja-JP" sz="1200" dirty="0">
              <a:solidFill>
                <a:prstClr val="black"/>
              </a:solidFill>
            </a:endParaRPr>
          </a:p>
          <a:p>
            <a:pPr algn="ctr"/>
            <a:r>
              <a:rPr lang="ja-JP" altLang="en-US" sz="1200" dirty="0">
                <a:solidFill>
                  <a:prstClr val="black"/>
                </a:solidFill>
              </a:rPr>
              <a:t>活用した資源は？</a:t>
            </a:r>
            <a:endParaRPr lang="en-US" altLang="ja-JP" sz="1200" dirty="0">
              <a:solidFill>
                <a:prstClr val="black"/>
              </a:solidFill>
            </a:endParaRPr>
          </a:p>
        </p:txBody>
      </p:sp>
      <p:sp>
        <p:nvSpPr>
          <p:cNvPr id="14" name="角丸四角形吹き出し 13"/>
          <p:cNvSpPr/>
          <p:nvPr/>
        </p:nvSpPr>
        <p:spPr>
          <a:xfrm>
            <a:off x="6417009" y="1196759"/>
            <a:ext cx="1092155" cy="562831"/>
          </a:xfrm>
          <a:prstGeom prst="wedgeRoundRectCallout">
            <a:avLst>
              <a:gd name="adj1" fmla="val -8935"/>
              <a:gd name="adj2" fmla="val 73754"/>
              <a:gd name="adj3" fmla="val 16667"/>
            </a:avLst>
          </a:prstGeom>
          <a:solidFill>
            <a:schemeClr val="accent6">
              <a:lumMod val="20000"/>
              <a:lumOff val="80000"/>
            </a:schemeClr>
          </a:solidFill>
          <a:ln w="952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安定していた</a:t>
            </a:r>
            <a:endParaRPr lang="en-US" altLang="ja-JP" sz="1200" dirty="0">
              <a:solidFill>
                <a:prstClr val="black"/>
              </a:solidFill>
            </a:endParaRPr>
          </a:p>
          <a:p>
            <a:pPr algn="ctr"/>
            <a:r>
              <a:rPr lang="ja-JP" altLang="en-US" sz="1200" dirty="0">
                <a:solidFill>
                  <a:prstClr val="black"/>
                </a:solidFill>
              </a:rPr>
              <a:t>要因は？</a:t>
            </a:r>
            <a:endParaRPr lang="en-US" altLang="ja-JP" sz="1200" dirty="0">
              <a:solidFill>
                <a:prstClr val="black"/>
              </a:solidFill>
            </a:endParaRPr>
          </a:p>
        </p:txBody>
      </p:sp>
      <p:sp>
        <p:nvSpPr>
          <p:cNvPr id="18" name="角丸四角形吹き出し 17"/>
          <p:cNvSpPr/>
          <p:nvPr/>
        </p:nvSpPr>
        <p:spPr>
          <a:xfrm>
            <a:off x="1822044" y="3010099"/>
            <a:ext cx="2115059" cy="852671"/>
          </a:xfrm>
          <a:prstGeom prst="wedgeRoundRectCallout">
            <a:avLst>
              <a:gd name="adj1" fmla="val 67795"/>
              <a:gd name="adj2" fmla="val -62279"/>
              <a:gd name="adj3" fmla="val 16667"/>
            </a:avLst>
          </a:prstGeom>
          <a:solidFill>
            <a:schemeClr val="accent6">
              <a:lumMod val="20000"/>
              <a:lumOff val="80000"/>
            </a:schemeClr>
          </a:solidFill>
          <a:ln w="9525">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rPr>
              <a:t>不調の引き金は？</a:t>
            </a:r>
            <a:endParaRPr lang="en-US" altLang="ja-JP" sz="1200" dirty="0">
              <a:solidFill>
                <a:prstClr val="black"/>
              </a:solidFill>
            </a:endParaRPr>
          </a:p>
          <a:p>
            <a:pPr algn="ctr"/>
            <a:r>
              <a:rPr lang="ja-JP" altLang="en-US" sz="1200" dirty="0">
                <a:solidFill>
                  <a:prstClr val="black"/>
                </a:solidFill>
              </a:rPr>
              <a:t>環境や周囲との関係は？</a:t>
            </a:r>
            <a:endParaRPr lang="en-US" altLang="ja-JP" sz="1200" dirty="0">
              <a:solidFill>
                <a:prstClr val="black"/>
              </a:solidFill>
            </a:endParaRPr>
          </a:p>
          <a:p>
            <a:pPr algn="ctr"/>
            <a:r>
              <a:rPr lang="ja-JP" altLang="en-US" sz="1200" dirty="0">
                <a:solidFill>
                  <a:prstClr val="black"/>
                </a:solidFill>
              </a:rPr>
              <a:t>自分が感じていたことは？</a:t>
            </a:r>
            <a:endParaRPr lang="en-US" altLang="ja-JP" sz="1200" dirty="0">
              <a:solidFill>
                <a:prstClr val="black"/>
              </a:solidFill>
            </a:endParaRPr>
          </a:p>
        </p:txBody>
      </p:sp>
      <p:pic>
        <p:nvPicPr>
          <p:cNvPr id="20" name="図 19"/>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4062231" y="2565822"/>
            <a:ext cx="972893" cy="972893"/>
          </a:xfrm>
          <a:prstGeom prst="rect">
            <a:avLst/>
          </a:prstGeom>
        </p:spPr>
      </p:pic>
      <p:pic>
        <p:nvPicPr>
          <p:cNvPr id="19" name="図 18"/>
          <p:cNvPicPr>
            <a:picLocks noChangeAspect="1"/>
          </p:cNvPicPr>
          <p:nvPr/>
        </p:nvPicPr>
        <p:blipFill rotWithShape="1">
          <a:blip r:embed="rId6">
            <a:extLst>
              <a:ext uri="{BEBA8EAE-BF5A-486C-A8C5-ECC9F3942E4B}">
                <a14:imgProps xmlns:a14="http://schemas.microsoft.com/office/drawing/2010/main">
                  <a14:imgLayer r:embed="rId7">
                    <a14:imgEffect>
                      <a14:sharpenSoften amount="50000"/>
                    </a14:imgEffect>
                  </a14:imgLayer>
                </a14:imgProps>
              </a:ext>
            </a:extLst>
          </a:blip>
          <a:srcRect l="39418" t="15230" r="28835" b="13718"/>
          <a:stretch/>
        </p:blipFill>
        <p:spPr>
          <a:xfrm>
            <a:off x="6253299" y="2718126"/>
            <a:ext cx="381972" cy="854891"/>
          </a:xfrm>
          <a:prstGeom prst="rect">
            <a:avLst/>
          </a:prstGeom>
        </p:spPr>
      </p:pic>
      <p:pic>
        <p:nvPicPr>
          <p:cNvPr id="22" name="図 21"/>
          <p:cNvPicPr>
            <a:picLocks noChangeAspect="1"/>
          </p:cNvPicPr>
          <p:nvPr/>
        </p:nvPicPr>
        <p:blipFill rotWithShape="1">
          <a:blip r:embed="rId8">
            <a:extLst>
              <a:ext uri="{BEBA8EAE-BF5A-486C-A8C5-ECC9F3942E4B}">
                <a14:imgProps xmlns:a14="http://schemas.microsoft.com/office/drawing/2010/main">
                  <a14:imgLayer r:embed="rId9">
                    <a14:imgEffect>
                      <a14:sharpenSoften amount="50000"/>
                    </a14:imgEffect>
                  </a14:imgLayer>
                </a14:imgProps>
              </a:ext>
            </a:extLst>
          </a:blip>
          <a:srcRect l="34186" t="11469" r="37019" b="49040"/>
          <a:stretch/>
        </p:blipFill>
        <p:spPr>
          <a:xfrm>
            <a:off x="2629109" y="1602341"/>
            <a:ext cx="365357" cy="501060"/>
          </a:xfrm>
          <a:prstGeom prst="rect">
            <a:avLst/>
          </a:prstGeom>
        </p:spPr>
      </p:pic>
      <p:pic>
        <p:nvPicPr>
          <p:cNvPr id="23" name="図 22"/>
          <p:cNvPicPr>
            <a:picLocks noChangeAspect="1"/>
          </p:cNvPicPr>
          <p:nvPr/>
        </p:nvPicPr>
        <p:blipFill rotWithShape="1">
          <a:blip r:embed="rId10">
            <a:extLst>
              <a:ext uri="{BEBA8EAE-BF5A-486C-A8C5-ECC9F3942E4B}">
                <a14:imgProps xmlns:a14="http://schemas.microsoft.com/office/drawing/2010/main">
                  <a14:imgLayer r:embed="rId11">
                    <a14:imgEffect>
                      <a14:sharpenSoften amount="50000"/>
                    </a14:imgEffect>
                  </a14:imgLayer>
                </a14:imgProps>
              </a:ext>
            </a:extLst>
          </a:blip>
          <a:srcRect l="27603" t="24358" r="32905" b="24906"/>
          <a:stretch/>
        </p:blipFill>
        <p:spPr>
          <a:xfrm>
            <a:off x="6931054" y="1831593"/>
            <a:ext cx="381179" cy="489709"/>
          </a:xfrm>
          <a:prstGeom prst="rect">
            <a:avLst/>
          </a:prstGeom>
        </p:spPr>
      </p:pic>
      <p:sp>
        <p:nvSpPr>
          <p:cNvPr id="24" name="角丸四角形 23"/>
          <p:cNvSpPr/>
          <p:nvPr/>
        </p:nvSpPr>
        <p:spPr>
          <a:xfrm>
            <a:off x="265817" y="4352993"/>
            <a:ext cx="5590310" cy="2125856"/>
          </a:xfrm>
          <a:prstGeom prst="roundRect">
            <a:avLst>
              <a:gd name="adj" fmla="val 13406"/>
            </a:avLst>
          </a:prstGeom>
          <a:noFill/>
          <a:ln w="38100"/>
        </p:spPr>
        <p:style>
          <a:lnRef idx="2">
            <a:schemeClr val="accent5"/>
          </a:lnRef>
          <a:fillRef idx="1">
            <a:schemeClr val="lt1"/>
          </a:fillRef>
          <a:effectRef idx="0">
            <a:schemeClr val="accent5"/>
          </a:effectRef>
          <a:fontRef idx="minor">
            <a:schemeClr val="dk1"/>
          </a:fontRef>
        </p:style>
        <p:txBody>
          <a:bodyPr lIns="36000" tIns="36000" rIns="36000" bIns="36000" rtlCol="0" anchor="t" anchorCtr="0">
            <a:normAutofit/>
          </a:bodyPr>
          <a:lstStyle/>
          <a:p>
            <a:pPr algn="ctr"/>
            <a:r>
              <a:rPr lang="ja-JP" altLang="en-US" b="1">
                <a:solidFill>
                  <a:prstClr val="black"/>
                </a:solidFill>
              </a:rPr>
              <a:t>　　　　　</a:t>
            </a:r>
            <a:endParaRPr lang="en-US" altLang="ja-JP" b="1">
              <a:solidFill>
                <a:prstClr val="black"/>
              </a:solidFill>
            </a:endParaRPr>
          </a:p>
          <a:p>
            <a:pPr algn="ctr"/>
            <a:r>
              <a:rPr lang="ja-JP" altLang="en-US" b="1">
                <a:solidFill>
                  <a:prstClr val="black"/>
                </a:solidFill>
              </a:rPr>
              <a:t>　</a:t>
            </a:r>
            <a:endParaRPr lang="en-US" altLang="ja-JP" b="1">
              <a:solidFill>
                <a:prstClr val="black"/>
              </a:solidFill>
            </a:endParaRPr>
          </a:p>
          <a:p>
            <a:pPr algn="ctr"/>
            <a:r>
              <a:rPr lang="ja-JP" altLang="en-US" b="1">
                <a:solidFill>
                  <a:prstClr val="black"/>
                </a:solidFill>
              </a:rPr>
              <a:t>　　</a:t>
            </a:r>
            <a:endParaRPr lang="en-US" altLang="ja-JP" b="1">
              <a:solidFill>
                <a:prstClr val="black"/>
              </a:solidFill>
            </a:endParaRPr>
          </a:p>
          <a:p>
            <a:pPr algn="ctr"/>
            <a:endParaRPr lang="en-US" altLang="ja-JP" b="1">
              <a:solidFill>
                <a:prstClr val="black"/>
              </a:solidFill>
            </a:endParaRPr>
          </a:p>
          <a:p>
            <a:pPr algn="ctr"/>
            <a:endParaRPr lang="en-US" altLang="ja-JP" b="1">
              <a:solidFill>
                <a:prstClr val="black"/>
              </a:solidFill>
            </a:endParaRPr>
          </a:p>
          <a:p>
            <a:pPr algn="ctr"/>
            <a:endParaRPr lang="en-US" altLang="ja-JP" b="1">
              <a:solidFill>
                <a:prstClr val="black"/>
              </a:solidFill>
            </a:endParaRPr>
          </a:p>
          <a:p>
            <a:pPr algn="ctr"/>
            <a:endParaRPr lang="en-US" altLang="ja-JP" b="1">
              <a:solidFill>
                <a:prstClr val="black"/>
              </a:solidFill>
            </a:endParaRPr>
          </a:p>
          <a:p>
            <a:pPr algn="ctr"/>
            <a:endParaRPr lang="en-US" altLang="ja-JP" b="1" dirty="0">
              <a:solidFill>
                <a:prstClr val="black"/>
              </a:solidFill>
            </a:endParaRPr>
          </a:p>
        </p:txBody>
      </p:sp>
      <p:sp>
        <p:nvSpPr>
          <p:cNvPr id="29" name="テキスト ボックス 28"/>
          <p:cNvSpPr txBox="1"/>
          <p:nvPr/>
        </p:nvSpPr>
        <p:spPr>
          <a:xfrm>
            <a:off x="825436" y="2724674"/>
            <a:ext cx="1442308" cy="276999"/>
          </a:xfrm>
          <a:prstGeom prst="rect">
            <a:avLst/>
          </a:prstGeom>
          <a:noFill/>
        </p:spPr>
        <p:txBody>
          <a:bodyPr wrap="square" rtlCol="0">
            <a:spAutoFit/>
          </a:bodyPr>
          <a:lstStyle/>
          <a:p>
            <a:r>
              <a:rPr lang="ja-JP" altLang="en-US" sz="1200" b="1" dirty="0">
                <a:solidFill>
                  <a:prstClr val="black"/>
                </a:solidFill>
              </a:rPr>
              <a:t> 　就職　　</a:t>
            </a:r>
          </a:p>
        </p:txBody>
      </p:sp>
      <p:sp>
        <p:nvSpPr>
          <p:cNvPr id="30" name="テキスト ボックス 29"/>
          <p:cNvSpPr txBox="1"/>
          <p:nvPr/>
        </p:nvSpPr>
        <p:spPr>
          <a:xfrm>
            <a:off x="7809349" y="2724673"/>
            <a:ext cx="1442308" cy="276999"/>
          </a:xfrm>
          <a:prstGeom prst="rect">
            <a:avLst/>
          </a:prstGeom>
          <a:noFill/>
        </p:spPr>
        <p:txBody>
          <a:bodyPr wrap="square" rtlCol="0">
            <a:spAutoFit/>
          </a:bodyPr>
          <a:lstStyle/>
          <a:p>
            <a:r>
              <a:rPr lang="ja-JP" altLang="en-US" sz="1200" b="1" dirty="0">
                <a:solidFill>
                  <a:prstClr val="black"/>
                </a:solidFill>
              </a:rPr>
              <a:t> 　現在　　</a:t>
            </a:r>
          </a:p>
        </p:txBody>
      </p:sp>
      <p:sp>
        <p:nvSpPr>
          <p:cNvPr id="32" name="円/楕円 31"/>
          <p:cNvSpPr/>
          <p:nvPr/>
        </p:nvSpPr>
        <p:spPr>
          <a:xfrm>
            <a:off x="6253299" y="4304256"/>
            <a:ext cx="2783198" cy="1782503"/>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右矢印 25"/>
          <p:cNvSpPr/>
          <p:nvPr/>
        </p:nvSpPr>
        <p:spPr>
          <a:xfrm>
            <a:off x="5845247" y="5122206"/>
            <a:ext cx="617551" cy="472757"/>
          </a:xfrm>
          <a:prstGeom prst="rightArrow">
            <a:avLst>
              <a:gd name="adj1" fmla="val 60000"/>
              <a:gd name="adj2" fmla="val 50000"/>
            </a:avLst>
          </a:prstGeom>
          <a:solidFill>
            <a:schemeClr val="tx2">
              <a:lumMod val="60000"/>
              <a:lumOff val="40000"/>
            </a:schemeClr>
          </a:solidFill>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1658583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14705" y="1303313"/>
            <a:ext cx="8568952" cy="5296123"/>
          </a:xfrm>
        </p:spPr>
        <p:txBody>
          <a:bodyPr>
            <a:noAutofit/>
          </a:bodyPr>
          <a:lstStyle/>
          <a:p>
            <a:pPr marL="514350" indent="-514350">
              <a:lnSpc>
                <a:spcPct val="120000"/>
              </a:lnSpc>
              <a:spcBef>
                <a:spcPts val="0"/>
              </a:spcBef>
              <a:spcAft>
                <a:spcPts val="1200"/>
              </a:spcAft>
              <a:buAutoNum type="arabicDbPeriod"/>
              <a:defRPr/>
            </a:pPr>
            <a:r>
              <a:rPr lang="ja-JP" altLang="ja-JP" sz="2400" dirty="0">
                <a:latin typeface="+mn-ea"/>
              </a:rPr>
              <a:t>就職～現在</a:t>
            </a:r>
            <a:r>
              <a:rPr lang="ja-JP" altLang="en-US" sz="2400" dirty="0">
                <a:latin typeface="+mn-ea"/>
              </a:rPr>
              <a:t>まで</a:t>
            </a:r>
            <a:r>
              <a:rPr lang="ja-JP" altLang="ja-JP" sz="2400" dirty="0">
                <a:latin typeface="+mn-ea"/>
              </a:rPr>
              <a:t>の</a:t>
            </a:r>
            <a:r>
              <a:rPr lang="ja-JP" altLang="en-US" sz="2400" dirty="0">
                <a:latin typeface="+mn-ea"/>
              </a:rPr>
              <a:t>職業生活</a:t>
            </a:r>
            <a:r>
              <a:rPr lang="ja-JP" altLang="ja-JP" sz="2400" dirty="0">
                <a:latin typeface="+mn-ea"/>
              </a:rPr>
              <a:t>を振り返って、上がり下がりの線</a:t>
            </a:r>
            <a:r>
              <a:rPr lang="ja-JP" altLang="en-US" sz="2400" dirty="0">
                <a:latin typeface="+mn-ea"/>
              </a:rPr>
              <a:t>で</a:t>
            </a:r>
            <a:r>
              <a:rPr lang="ja-JP" altLang="ja-JP" sz="2400" dirty="0">
                <a:latin typeface="+mn-ea"/>
              </a:rPr>
              <a:t>描いてみましょう。</a:t>
            </a:r>
            <a:r>
              <a:rPr lang="ja-JP" altLang="en-US" sz="2400" dirty="0">
                <a:latin typeface="+mn-ea"/>
              </a:rPr>
              <a:t>　　</a:t>
            </a:r>
            <a:endParaRPr lang="en-US" altLang="ja-JP" sz="2400" dirty="0">
              <a:latin typeface="+mn-ea"/>
            </a:endParaRPr>
          </a:p>
          <a:p>
            <a:pPr marL="363538" indent="-363538" eaLnBrk="1" hangingPunct="1">
              <a:lnSpc>
                <a:spcPct val="120000"/>
              </a:lnSpc>
              <a:buNone/>
              <a:defRPr/>
            </a:pPr>
            <a:r>
              <a:rPr lang="ja-JP" altLang="en-US" sz="2400" dirty="0">
                <a:latin typeface="+mn-ea"/>
              </a:rPr>
              <a:t>２．「うまくいっていたとき」「安定していたとき」を４つの視点で振り返りましょう。また、そこから</a:t>
            </a:r>
            <a:r>
              <a:rPr lang="ja-JP" altLang="en-US" sz="2400" u="sng" dirty="0">
                <a:latin typeface="+mn-ea"/>
              </a:rPr>
              <a:t>下降するきっかけ・要因</a:t>
            </a:r>
            <a:r>
              <a:rPr lang="ja-JP" altLang="en-US" sz="2400" dirty="0">
                <a:latin typeface="+mn-ea"/>
              </a:rPr>
              <a:t>を振り返りましょう。</a:t>
            </a:r>
            <a:endParaRPr lang="en-US" altLang="ja-JP" sz="2400" dirty="0">
              <a:latin typeface="+mn-ea"/>
            </a:endParaRPr>
          </a:p>
          <a:p>
            <a:pPr marL="0" indent="0">
              <a:lnSpc>
                <a:spcPct val="120000"/>
              </a:lnSpc>
              <a:buNone/>
              <a:defRPr/>
            </a:pPr>
            <a:r>
              <a:rPr lang="ja-JP" altLang="en-US" sz="2400" dirty="0">
                <a:latin typeface="+mn-ea"/>
              </a:rPr>
              <a:t>３．「うまくいかなかったとき」「不安定だったとき」を４つの視点で振</a:t>
            </a:r>
            <a:endParaRPr lang="en-US" altLang="ja-JP" sz="2400" dirty="0">
              <a:latin typeface="+mn-ea"/>
            </a:endParaRPr>
          </a:p>
          <a:p>
            <a:pPr marL="0" indent="0">
              <a:lnSpc>
                <a:spcPct val="120000"/>
              </a:lnSpc>
              <a:buNone/>
              <a:defRPr/>
            </a:pPr>
            <a:r>
              <a:rPr lang="ja-JP" altLang="en-US" sz="2400" dirty="0">
                <a:latin typeface="+mn-ea"/>
              </a:rPr>
              <a:t>　　</a:t>
            </a:r>
            <a:r>
              <a:rPr lang="ja-JP" altLang="en-US" sz="2400" dirty="0" err="1">
                <a:latin typeface="+mn-ea"/>
              </a:rPr>
              <a:t>り</a:t>
            </a:r>
            <a:r>
              <a:rPr lang="ja-JP" altLang="en-US" sz="2400" dirty="0">
                <a:latin typeface="+mn-ea"/>
              </a:rPr>
              <a:t>返りましょう。また、そこから</a:t>
            </a:r>
            <a:r>
              <a:rPr lang="ja-JP" altLang="en-US" sz="2400" u="sng" dirty="0">
                <a:latin typeface="+mn-ea"/>
              </a:rPr>
              <a:t>上昇する（乗り越える）きっかけ</a:t>
            </a:r>
            <a:endParaRPr lang="en-US" altLang="ja-JP" sz="2400" u="sng" dirty="0">
              <a:latin typeface="+mn-ea"/>
            </a:endParaRPr>
          </a:p>
          <a:p>
            <a:pPr marL="0" indent="0">
              <a:lnSpc>
                <a:spcPct val="120000"/>
              </a:lnSpc>
              <a:buNone/>
              <a:defRPr/>
            </a:pPr>
            <a:r>
              <a:rPr lang="ja-JP" altLang="en-US" sz="2400" dirty="0">
                <a:latin typeface="+mn-ea"/>
              </a:rPr>
              <a:t>　　</a:t>
            </a:r>
            <a:r>
              <a:rPr lang="ja-JP" altLang="en-US" sz="2400" u="sng" dirty="0">
                <a:latin typeface="+mn-ea"/>
              </a:rPr>
              <a:t>や方法</a:t>
            </a:r>
            <a:r>
              <a:rPr lang="ja-JP" altLang="en-US" sz="2400" dirty="0">
                <a:latin typeface="+mn-ea"/>
              </a:rPr>
              <a:t>について振り返りましょう。</a:t>
            </a:r>
            <a:endParaRPr lang="en-US" altLang="ja-JP" sz="2400" dirty="0">
              <a:latin typeface="+mn-ea"/>
            </a:endParaRPr>
          </a:p>
          <a:p>
            <a:pPr marL="363538" indent="-363538">
              <a:lnSpc>
                <a:spcPct val="120000"/>
              </a:lnSpc>
              <a:spcBef>
                <a:spcPts val="0"/>
              </a:spcBef>
              <a:buNone/>
              <a:defRPr/>
            </a:pPr>
            <a:r>
              <a:rPr lang="ja-JP" altLang="en-US" sz="2400" dirty="0">
                <a:latin typeface="+mn-ea"/>
              </a:rPr>
              <a:t>４．</a:t>
            </a:r>
            <a:r>
              <a:rPr lang="ja-JP" altLang="ja-JP" sz="2400" dirty="0">
                <a:latin typeface="+mn-ea"/>
              </a:rPr>
              <a:t> 「うまくいっていた</a:t>
            </a:r>
            <a:r>
              <a:rPr lang="ja-JP" altLang="en-US" sz="2400" dirty="0">
                <a:latin typeface="+mn-ea"/>
              </a:rPr>
              <a:t>とき</a:t>
            </a:r>
            <a:r>
              <a:rPr lang="ja-JP" altLang="ja-JP" sz="2400" dirty="0">
                <a:latin typeface="+mn-ea"/>
              </a:rPr>
              <a:t>」と「</a:t>
            </a:r>
            <a:r>
              <a:rPr lang="ja-JP" altLang="en-US" sz="2400" dirty="0">
                <a:latin typeface="+mn-ea"/>
              </a:rPr>
              <a:t>うまく</a:t>
            </a:r>
            <a:r>
              <a:rPr lang="ja-JP" altLang="ja-JP" sz="2400" dirty="0">
                <a:latin typeface="+mn-ea"/>
              </a:rPr>
              <a:t>いかなかった</a:t>
            </a:r>
            <a:r>
              <a:rPr lang="ja-JP" altLang="en-US" sz="2400" dirty="0">
                <a:latin typeface="+mn-ea"/>
              </a:rPr>
              <a:t>とき</a:t>
            </a:r>
            <a:r>
              <a:rPr lang="ja-JP" altLang="ja-JP" sz="2400" dirty="0">
                <a:latin typeface="+mn-ea"/>
              </a:rPr>
              <a:t>」を比較して</a:t>
            </a:r>
            <a:endParaRPr lang="en-US" altLang="ja-JP" sz="2400" dirty="0">
              <a:latin typeface="+mn-ea"/>
            </a:endParaRPr>
          </a:p>
          <a:p>
            <a:pPr marL="363538" indent="-363538">
              <a:lnSpc>
                <a:spcPct val="120000"/>
              </a:lnSpc>
              <a:spcBef>
                <a:spcPts val="0"/>
              </a:spcBef>
              <a:buNone/>
              <a:defRPr/>
            </a:pPr>
            <a:r>
              <a:rPr lang="ja-JP" altLang="en-US" sz="2400" dirty="0">
                <a:latin typeface="+mn-ea"/>
              </a:rPr>
              <a:t>　　</a:t>
            </a:r>
            <a:r>
              <a:rPr lang="ja-JP" altLang="ja-JP" sz="2400" dirty="0">
                <a:latin typeface="+mn-ea"/>
              </a:rPr>
              <a:t>気づいたこと、今後気をつけたいこと（対策）を記入しましょう。</a:t>
            </a:r>
            <a:endParaRPr lang="en-US" altLang="ja-JP" sz="2400" dirty="0">
              <a:latin typeface="+mn-ea"/>
            </a:endParaRP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5F3AF5F3-3038-4FA1-9FF9-54FBF43F628C}" type="slidenum">
              <a:rPr lang="ja-JP" altLang="en-US" smtClean="0">
                <a:solidFill>
                  <a:prstClr val="black">
                    <a:tint val="75000"/>
                  </a:prstClr>
                </a:solidFill>
              </a:rPr>
              <a:pPr/>
              <a:t>5</a:t>
            </a:fld>
            <a:endParaRPr lang="ja-JP" altLang="en-US" dirty="0">
              <a:solidFill>
                <a:prstClr val="black">
                  <a:tint val="75000"/>
                </a:prstClr>
              </a:solidFill>
            </a:endParaRPr>
          </a:p>
        </p:txBody>
      </p:sp>
      <p:sp>
        <p:nvSpPr>
          <p:cNvPr id="3" name="テキスト ボックス 2"/>
          <p:cNvSpPr txBox="1"/>
          <p:nvPr/>
        </p:nvSpPr>
        <p:spPr>
          <a:xfrm>
            <a:off x="323528" y="116632"/>
            <a:ext cx="8381817" cy="1077218"/>
          </a:xfrm>
          <a:prstGeom prst="rect">
            <a:avLst/>
          </a:prstGeom>
          <a:noFill/>
        </p:spPr>
        <p:txBody>
          <a:bodyPr wrap="square" rtlCol="0">
            <a:spAutoFit/>
          </a:bodyPr>
          <a:lstStyle/>
          <a:p>
            <a:pPr algn="ctr"/>
            <a:r>
              <a:rPr kumimoji="1" lang="ja-JP" altLang="en-US" sz="3200" dirty="0"/>
              <a:t>　　</a:t>
            </a:r>
            <a:r>
              <a:rPr kumimoji="1" lang="en-US" altLang="ja-JP" sz="3200" dirty="0"/>
              <a:t>【</a:t>
            </a:r>
            <a:r>
              <a:rPr kumimoji="1" lang="ja-JP" altLang="en-US" sz="3200" dirty="0"/>
              <a:t>演習</a:t>
            </a:r>
            <a:r>
              <a:rPr kumimoji="1" lang="en-US" altLang="ja-JP" sz="3200" dirty="0"/>
              <a:t>】</a:t>
            </a:r>
            <a:r>
              <a:rPr kumimoji="1" lang="ja-JP" altLang="en-US" sz="3200" dirty="0"/>
              <a:t>職業生活振り返り</a:t>
            </a:r>
            <a:r>
              <a:rPr lang="ja-JP" altLang="en-US" sz="3200" dirty="0"/>
              <a:t>シートの記入　　　　　　　　　　　　　</a:t>
            </a:r>
            <a:r>
              <a:rPr lang="ja-JP" altLang="en-US" sz="2000" dirty="0"/>
              <a:t>（ワークシート⑪）</a:t>
            </a:r>
            <a:r>
              <a:rPr lang="ja-JP" altLang="en-US" sz="3200" dirty="0"/>
              <a:t>　　　　　　</a:t>
            </a:r>
            <a:endParaRPr kumimoji="1" lang="ja-JP" altLang="en-US" sz="2000" dirty="0"/>
          </a:p>
        </p:txBody>
      </p:sp>
    </p:spTree>
    <p:extLst>
      <p:ext uri="{BB962C8B-B14F-4D97-AF65-F5344CB8AC3E}">
        <p14:creationId xmlns:p14="http://schemas.microsoft.com/office/powerpoint/2010/main" val="404446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13341" y="1478216"/>
            <a:ext cx="8300278" cy="5059580"/>
          </a:xfrm>
          <a:ln>
            <a:noFill/>
          </a:ln>
        </p:spPr>
        <p:txBody>
          <a:bodyPr>
            <a:normAutofit/>
          </a:bodyPr>
          <a:lstStyle/>
          <a:p>
            <a:pPr eaLnBrk="1" hangingPunct="1">
              <a:lnSpc>
                <a:spcPct val="90000"/>
              </a:lnSpc>
              <a:buFont typeface="Wingdings" panose="05000000000000000000" pitchFamily="2" charset="2"/>
              <a:buChar char="l"/>
            </a:pPr>
            <a:r>
              <a:rPr lang="ja-JP" altLang="en-US" sz="2800" b="1" dirty="0">
                <a:latin typeface="+mn-ea"/>
              </a:rPr>
              <a:t>発表しましょう</a:t>
            </a:r>
            <a:endParaRPr lang="en-US" altLang="ja-JP" sz="2800" b="1" dirty="0">
              <a:latin typeface="+mn-ea"/>
            </a:endParaRPr>
          </a:p>
          <a:p>
            <a:pPr marL="0" indent="0" eaLnBrk="1" hangingPunct="1">
              <a:lnSpc>
                <a:spcPct val="90000"/>
              </a:lnSpc>
              <a:buNone/>
            </a:pPr>
            <a:r>
              <a:rPr lang="ja-JP" altLang="en-US" sz="2800" b="1" dirty="0">
                <a:latin typeface="+mn-ea"/>
              </a:rPr>
              <a:t>　</a:t>
            </a:r>
            <a:r>
              <a:rPr lang="ja-JP" altLang="en-US" sz="2400" dirty="0">
                <a:latin typeface="+mn-ea"/>
              </a:rPr>
              <a:t>「うまくいっていたとき」と「うまくいかなかったとき」を比較して</a:t>
            </a:r>
            <a:endParaRPr lang="en-US" altLang="ja-JP" sz="2400" dirty="0">
              <a:latin typeface="+mn-ea"/>
            </a:endParaRPr>
          </a:p>
          <a:p>
            <a:pPr marL="0" indent="0" eaLnBrk="1" hangingPunct="1">
              <a:lnSpc>
                <a:spcPct val="90000"/>
              </a:lnSpc>
              <a:buNone/>
            </a:pPr>
            <a:r>
              <a:rPr lang="ja-JP" altLang="en-US" sz="2400" dirty="0">
                <a:latin typeface="+mn-ea"/>
              </a:rPr>
              <a:t>　気づいたこと、今後気をつけたいこと（対策）を発表しましょう。</a:t>
            </a:r>
            <a:endParaRPr lang="en-US" altLang="ja-JP" sz="2400" dirty="0">
              <a:latin typeface="+mn-ea"/>
            </a:endParaRPr>
          </a:p>
          <a:p>
            <a:pPr marL="0" indent="0" eaLnBrk="1" hangingPunct="1">
              <a:lnSpc>
                <a:spcPct val="90000"/>
              </a:lnSpc>
              <a:buNone/>
            </a:pPr>
            <a:r>
              <a:rPr lang="ja-JP" altLang="en-US" sz="2400" dirty="0">
                <a:latin typeface="+mn-ea"/>
              </a:rPr>
              <a:t>　</a:t>
            </a:r>
            <a:r>
              <a:rPr lang="en-US" altLang="ja-JP" sz="2000" dirty="0">
                <a:latin typeface="+mn-ea"/>
              </a:rPr>
              <a:t>※</a:t>
            </a:r>
            <a:r>
              <a:rPr lang="ja-JP" altLang="en-US" sz="2000" dirty="0">
                <a:latin typeface="+mn-ea"/>
              </a:rPr>
              <a:t>ワークシートの４</a:t>
            </a:r>
            <a:endParaRPr lang="en-US" altLang="ja-JP" sz="2400" dirty="0">
              <a:latin typeface="+mn-ea"/>
            </a:endParaRPr>
          </a:p>
          <a:p>
            <a:pPr lvl="1">
              <a:lnSpc>
                <a:spcPct val="90000"/>
              </a:lnSpc>
              <a:buFont typeface="Wingdings" panose="05000000000000000000" pitchFamily="2" charset="2"/>
              <a:buChar char="l"/>
            </a:pPr>
            <a:endParaRPr lang="en-US" altLang="ja-JP" sz="2400" dirty="0">
              <a:latin typeface="+mn-ea"/>
            </a:endParaRPr>
          </a:p>
          <a:p>
            <a:pPr>
              <a:lnSpc>
                <a:spcPct val="90000"/>
              </a:lnSpc>
              <a:spcAft>
                <a:spcPts val="600"/>
              </a:spcAft>
              <a:buFont typeface="Wingdings" panose="05000000000000000000" pitchFamily="2" charset="2"/>
              <a:buChar char="l"/>
            </a:pPr>
            <a:r>
              <a:rPr lang="ja-JP" altLang="en-US" sz="2800" b="1" dirty="0">
                <a:latin typeface="+mn-ea"/>
              </a:rPr>
              <a:t>意見交換しましょう</a:t>
            </a:r>
            <a:endParaRPr lang="en-US" altLang="ja-JP" sz="2800" b="1" dirty="0">
              <a:latin typeface="+mn-ea"/>
            </a:endParaRPr>
          </a:p>
          <a:p>
            <a:pPr>
              <a:lnSpc>
                <a:spcPct val="90000"/>
              </a:lnSpc>
            </a:pPr>
            <a:r>
              <a:rPr lang="ja-JP" altLang="en-US" sz="2400" dirty="0">
                <a:latin typeface="+mn-ea"/>
              </a:rPr>
              <a:t>他のメンバーの発表を聞いて、よいと思ったこと、詳しく聞いてみたいこと</a:t>
            </a:r>
            <a:endParaRPr lang="en-US" altLang="ja-JP" sz="2400" dirty="0">
              <a:latin typeface="+mn-ea"/>
            </a:endParaRPr>
          </a:p>
          <a:p>
            <a:pPr>
              <a:lnSpc>
                <a:spcPct val="90000"/>
              </a:lnSpc>
            </a:pPr>
            <a:r>
              <a:rPr lang="ja-JP" altLang="en-US" sz="2400" dirty="0">
                <a:latin typeface="+mn-ea"/>
              </a:rPr>
              <a:t>自分にも共通していると思ったこと</a:t>
            </a:r>
            <a:endParaRPr lang="en-US" altLang="ja-JP" sz="2400" dirty="0">
              <a:latin typeface="+mn-ea"/>
            </a:endParaRPr>
          </a:p>
          <a:p>
            <a:r>
              <a:rPr lang="ja-JP" altLang="en-US" sz="2400" dirty="0">
                <a:latin typeface="+mn-ea"/>
              </a:rPr>
              <a:t>「今後気をつけたいこと」について、具体的に</a:t>
            </a:r>
            <a:r>
              <a:rPr lang="en-US" altLang="ja-JP" sz="2400" dirty="0">
                <a:latin typeface="+mn-ea"/>
              </a:rPr>
              <a:t>JDSP</a:t>
            </a:r>
            <a:r>
              <a:rPr lang="ja-JP" altLang="en-US" sz="2400" dirty="0">
                <a:latin typeface="+mn-ea"/>
              </a:rPr>
              <a:t>のなかで練習できそうなこと</a:t>
            </a:r>
            <a:endParaRPr lang="en-US" altLang="ja-JP" sz="2400" dirty="0">
              <a:latin typeface="+mn-ea"/>
            </a:endParaRPr>
          </a:p>
          <a:p>
            <a:pPr>
              <a:lnSpc>
                <a:spcPct val="90000"/>
              </a:lnSpc>
              <a:buFont typeface="Wingdings" panose="05000000000000000000" pitchFamily="2" charset="2"/>
              <a:buChar char="l"/>
            </a:pPr>
            <a:endParaRPr lang="en-US" altLang="ja-JP" sz="2800" b="1" dirty="0"/>
          </a:p>
          <a:p>
            <a:pPr lvl="1">
              <a:lnSpc>
                <a:spcPct val="90000"/>
              </a:lnSpc>
              <a:buFont typeface="Wingdings" panose="05000000000000000000" pitchFamily="2" charset="2"/>
              <a:buChar char="l"/>
            </a:pPr>
            <a:endParaRPr lang="en-US" altLang="ja-JP" sz="2400" dirty="0"/>
          </a:p>
        </p:txBody>
      </p:sp>
      <p:sp>
        <p:nvSpPr>
          <p:cNvPr id="2" name="スライド番号プレースホルダー 1"/>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6</a:t>
            </a:fld>
            <a:endParaRPr lang="ja-JP" altLang="en-US" dirty="0">
              <a:solidFill>
                <a:prstClr val="black">
                  <a:tint val="75000"/>
                </a:prstClr>
              </a:solidFill>
            </a:endParaRPr>
          </a:p>
        </p:txBody>
      </p:sp>
      <p:sp>
        <p:nvSpPr>
          <p:cNvPr id="7" name="タイトル 1"/>
          <p:cNvSpPr txBox="1">
            <a:spLocks/>
          </p:cNvSpPr>
          <p:nvPr/>
        </p:nvSpPr>
        <p:spPr>
          <a:xfrm>
            <a:off x="-108520" y="166803"/>
            <a:ext cx="91440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a:solidFill>
                  <a:prstClr val="black"/>
                </a:solidFill>
                <a:latin typeface="+mn-ea"/>
                <a:ea typeface="+mn-ea"/>
              </a:rPr>
              <a:t>グループディスカッション</a:t>
            </a:r>
          </a:p>
        </p:txBody>
      </p:sp>
      <p:pic>
        <p:nvPicPr>
          <p:cNvPr id="9" name="コンテンツ プレースホルダー 3"/>
          <p:cNvPicPr>
            <a:picLocks noChangeAspect="1"/>
          </p:cNvPicPr>
          <p:nvPr/>
        </p:nvPicPr>
        <p:blipFill>
          <a:blip r:embed="rId3"/>
          <a:stretch>
            <a:fillRect/>
          </a:stretch>
        </p:blipFill>
        <p:spPr>
          <a:xfrm flipH="1">
            <a:off x="7032040" y="166803"/>
            <a:ext cx="1666528" cy="1686068"/>
          </a:xfrm>
          <a:prstGeom prst="rect">
            <a:avLst/>
          </a:prstGeom>
        </p:spPr>
      </p:pic>
    </p:spTree>
    <p:extLst>
      <p:ext uri="{BB962C8B-B14F-4D97-AF65-F5344CB8AC3E}">
        <p14:creationId xmlns:p14="http://schemas.microsoft.com/office/powerpoint/2010/main" val="202598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536" y="2232911"/>
            <a:ext cx="8352928" cy="1656184"/>
          </a:xfrm>
        </p:spPr>
        <p:txBody>
          <a:bodyPr>
            <a:normAutofit/>
          </a:bodyPr>
          <a:lstStyle/>
          <a:p>
            <a:r>
              <a:rPr lang="ja-JP" altLang="en-US" sz="3600" b="1" dirty="0"/>
              <a:t>２．再休職予防の観点を取り入れた</a:t>
            </a:r>
            <a:r>
              <a:rPr lang="en-US" altLang="ja-JP" sz="3600" b="1" dirty="0"/>
              <a:t/>
            </a:r>
            <a:br>
              <a:rPr lang="en-US" altLang="ja-JP" sz="3600" b="1" dirty="0"/>
            </a:br>
            <a:r>
              <a:rPr lang="en-US" altLang="ja-JP" sz="3600" b="1" dirty="0"/>
              <a:t>      </a:t>
            </a:r>
            <a:r>
              <a:rPr lang="ja-JP" altLang="en-US" sz="3600" b="1" dirty="0"/>
              <a:t>今後の働き方について検討する</a:t>
            </a:r>
          </a:p>
        </p:txBody>
      </p:sp>
      <p:sp>
        <p:nvSpPr>
          <p:cNvPr id="2" name="スライド番号プレースホルダー 1"/>
          <p:cNvSpPr>
            <a:spLocks noGrp="1"/>
          </p:cNvSpPr>
          <p:nvPr>
            <p:ph type="sldNum" sz="quarter" idx="12"/>
          </p:nvPr>
        </p:nvSpPr>
        <p:spPr>
          <a:xfrm>
            <a:off x="7010400" y="6492480"/>
            <a:ext cx="2133600" cy="365125"/>
          </a:xfrm>
        </p:spPr>
        <p:txBody>
          <a:bodyPr/>
          <a:lstStyle/>
          <a:p>
            <a:fld id="{5F3AF5F3-3038-4FA1-9FF9-54FBF43F628C}" type="slidenum">
              <a:rPr lang="ja-JP" altLang="en-US" smtClean="0">
                <a:solidFill>
                  <a:prstClr val="black">
                    <a:tint val="75000"/>
                  </a:prstClr>
                </a:solidFill>
              </a:rPr>
              <a:pPr/>
              <a:t>7</a:t>
            </a:fld>
            <a:endParaRPr lang="ja-JP" altLang="en-US">
              <a:solidFill>
                <a:prstClr val="black">
                  <a:tint val="75000"/>
                </a:prstClr>
              </a:solidFill>
            </a:endParaRPr>
          </a:p>
        </p:txBody>
      </p:sp>
      <p:pic>
        <p:nvPicPr>
          <p:cNvPr id="5"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4797152"/>
            <a:ext cx="864096" cy="135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298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484474" y="620688"/>
            <a:ext cx="8208912" cy="5655870"/>
          </a:xfrm>
        </p:spPr>
        <p:txBody>
          <a:bodyPr>
            <a:normAutofit/>
          </a:bodyPr>
          <a:lstStyle/>
          <a:p>
            <a:pPr>
              <a:lnSpc>
                <a:spcPct val="90000"/>
              </a:lnSpc>
              <a:buNone/>
              <a:defRPr/>
            </a:pPr>
            <a:r>
              <a:rPr lang="en-US" altLang="ja-JP" b="1" dirty="0">
                <a:latin typeface="+mn-ea"/>
              </a:rPr>
              <a:t>【</a:t>
            </a:r>
            <a:r>
              <a:rPr lang="ja-JP" altLang="en-US" b="1" dirty="0">
                <a:latin typeface="+mn-ea"/>
              </a:rPr>
              <a:t>演習</a:t>
            </a:r>
            <a:r>
              <a:rPr lang="en-US" altLang="ja-JP" b="1" dirty="0">
                <a:latin typeface="+mn-ea"/>
              </a:rPr>
              <a:t>】</a:t>
            </a:r>
            <a:r>
              <a:rPr lang="ja-JP" altLang="en-US" b="1" dirty="0"/>
              <a:t>今後のわたしの働き方</a:t>
            </a:r>
            <a:r>
              <a:rPr lang="ja-JP" altLang="en-US" sz="2400" b="1" dirty="0"/>
              <a:t>～振り返り～</a:t>
            </a:r>
            <a:r>
              <a:rPr lang="ja-JP" altLang="en-US" b="1" dirty="0"/>
              <a:t>の記入</a:t>
            </a:r>
            <a:endParaRPr lang="en-US" altLang="ja-JP" b="1" dirty="0"/>
          </a:p>
          <a:p>
            <a:pPr algn="ctr">
              <a:lnSpc>
                <a:spcPct val="90000"/>
              </a:lnSpc>
              <a:buNone/>
              <a:defRPr/>
            </a:pPr>
            <a:r>
              <a:rPr lang="ja-JP" altLang="en-US" sz="2400" b="1" dirty="0"/>
              <a:t>（ワークシート⑫）</a:t>
            </a:r>
            <a:endParaRPr lang="en-US" altLang="ja-JP" sz="2400" b="1" dirty="0"/>
          </a:p>
          <a:p>
            <a:pPr eaLnBrk="1" hangingPunct="1">
              <a:lnSpc>
                <a:spcPct val="90000"/>
              </a:lnSpc>
              <a:buFontTx/>
              <a:buNone/>
              <a:defRPr/>
            </a:pPr>
            <a:r>
              <a:rPr lang="ja-JP" altLang="en-US" dirty="0"/>
              <a:t>　</a:t>
            </a:r>
            <a:endParaRPr lang="en-US" altLang="ja-JP" dirty="0"/>
          </a:p>
          <a:p>
            <a:pPr eaLnBrk="1" hangingPunct="1">
              <a:lnSpc>
                <a:spcPts val="4000"/>
              </a:lnSpc>
              <a:spcBef>
                <a:spcPts val="0"/>
              </a:spcBef>
              <a:buFont typeface="Wingdings" panose="05000000000000000000" pitchFamily="2" charset="2"/>
              <a:buChar char="l"/>
              <a:defRPr/>
            </a:pPr>
            <a:r>
              <a:rPr lang="ja-JP" altLang="en-US" sz="2800" dirty="0">
                <a:latin typeface="+mn-ea"/>
              </a:rPr>
              <a:t>第１回～第５回までのキャリア講習で確認してきたことや気がついたことを総まとめとして、「今後のわたしの働き方～振り返り～」を記入しましょう。</a:t>
            </a:r>
            <a:endParaRPr lang="en-US" altLang="ja-JP" sz="2800" dirty="0">
              <a:latin typeface="+mn-ea"/>
            </a:endParaRPr>
          </a:p>
          <a:p>
            <a:pPr eaLnBrk="1" hangingPunct="1">
              <a:lnSpc>
                <a:spcPct val="90000"/>
              </a:lnSpc>
              <a:buFontTx/>
              <a:buNone/>
              <a:defRPr/>
            </a:pPr>
            <a:endParaRPr lang="en-US" altLang="ja-JP" sz="2800" dirty="0">
              <a:latin typeface="+mn-ea"/>
            </a:endParaRPr>
          </a:p>
          <a:p>
            <a:pPr eaLnBrk="1" hangingPunct="1">
              <a:lnSpc>
                <a:spcPct val="90000"/>
              </a:lnSpc>
              <a:buFontTx/>
              <a:buNone/>
              <a:defRPr/>
            </a:pPr>
            <a:r>
              <a:rPr lang="ja-JP" altLang="en-US" sz="2800" dirty="0">
                <a:latin typeface="+mn-ea"/>
              </a:rPr>
              <a:t>　　</a:t>
            </a:r>
            <a:r>
              <a:rPr lang="en-US" altLang="ja-JP" sz="2400" dirty="0">
                <a:latin typeface="+mn-ea"/>
              </a:rPr>
              <a:t>※</a:t>
            </a:r>
            <a:r>
              <a:rPr lang="ja-JP" altLang="en-US" sz="2400" dirty="0">
                <a:latin typeface="+mn-ea"/>
              </a:rPr>
              <a:t>前回までの記入内容と変わっていても構いません。</a:t>
            </a:r>
            <a:endParaRPr lang="en-US" altLang="ja-JP" sz="2800" dirty="0">
              <a:latin typeface="+mn-ea"/>
            </a:endParaRPr>
          </a:p>
          <a:p>
            <a:pPr eaLnBrk="1" hangingPunct="1">
              <a:lnSpc>
                <a:spcPct val="90000"/>
              </a:lnSpc>
              <a:buFontTx/>
              <a:buNone/>
              <a:defRPr/>
            </a:pPr>
            <a:r>
              <a:rPr lang="ja-JP" altLang="en-US" sz="2800" dirty="0">
                <a:latin typeface="+mn-ea"/>
              </a:rPr>
              <a:t>　</a:t>
            </a:r>
            <a:endParaRPr lang="en-US" altLang="ja-JP" sz="2800" dirty="0">
              <a:latin typeface="+mn-ea"/>
            </a:endParaRP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5F3AF5F3-3038-4FA1-9FF9-54FBF43F628C}" type="slidenum">
              <a:rPr lang="ja-JP" altLang="en-US" smtClean="0">
                <a:solidFill>
                  <a:prstClr val="black">
                    <a:tint val="75000"/>
                  </a:prstClr>
                </a:solidFill>
              </a:rPr>
              <a:pPr/>
              <a:t>8</a:t>
            </a:fld>
            <a:endParaRPr lang="ja-JP" altLang="en-US" dirty="0">
              <a:solidFill>
                <a:prstClr val="black">
                  <a:tint val="75000"/>
                </a:prstClr>
              </a:solidFill>
            </a:endParaRPr>
          </a:p>
        </p:txBody>
      </p:sp>
      <p:pic>
        <p:nvPicPr>
          <p:cNvPr id="5" name="図 4"/>
          <p:cNvPicPr>
            <a:picLocks noChangeAspect="1"/>
          </p:cNvPicPr>
          <p:nvPr/>
        </p:nvPicPr>
        <p:blipFill rotWithShape="1">
          <a:blip r:embed="rId3"/>
          <a:srcRect l="11012" t="15612" r="11048" b="9136"/>
          <a:stretch/>
        </p:blipFill>
        <p:spPr>
          <a:xfrm>
            <a:off x="6804248" y="4864263"/>
            <a:ext cx="1462734" cy="1412295"/>
          </a:xfrm>
          <a:prstGeom prst="rect">
            <a:avLst/>
          </a:prstGeom>
        </p:spPr>
      </p:pic>
    </p:spTree>
    <p:extLst>
      <p:ext uri="{BB962C8B-B14F-4D97-AF65-F5344CB8AC3E}">
        <p14:creationId xmlns:p14="http://schemas.microsoft.com/office/powerpoint/2010/main" val="278302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95536" y="548680"/>
            <a:ext cx="8424936" cy="5655870"/>
          </a:xfrm>
        </p:spPr>
        <p:txBody>
          <a:bodyPr>
            <a:normAutofit/>
          </a:bodyPr>
          <a:lstStyle/>
          <a:p>
            <a:pPr>
              <a:lnSpc>
                <a:spcPct val="90000"/>
              </a:lnSpc>
              <a:buNone/>
              <a:defRPr/>
            </a:pPr>
            <a:r>
              <a:rPr lang="en-US" altLang="ja-JP" b="1" dirty="0">
                <a:latin typeface="+mn-ea"/>
              </a:rPr>
              <a:t>【</a:t>
            </a:r>
            <a:r>
              <a:rPr lang="ja-JP" altLang="en-US" b="1" dirty="0">
                <a:latin typeface="+mn-ea"/>
              </a:rPr>
              <a:t>演習</a:t>
            </a:r>
            <a:r>
              <a:rPr lang="en-US" altLang="ja-JP" b="1" dirty="0">
                <a:latin typeface="+mn-ea"/>
              </a:rPr>
              <a:t>】</a:t>
            </a:r>
            <a:r>
              <a:rPr lang="ja-JP" altLang="en-US" b="1" dirty="0"/>
              <a:t>今後のわたしの働き方</a:t>
            </a:r>
            <a:r>
              <a:rPr lang="ja-JP" altLang="en-US" sz="2400" b="1" dirty="0"/>
              <a:t>～自己宣言～</a:t>
            </a:r>
            <a:r>
              <a:rPr lang="ja-JP" altLang="en-US" b="1" dirty="0" err="1"/>
              <a:t>の</a:t>
            </a:r>
            <a:r>
              <a:rPr lang="ja-JP" altLang="en-US" b="1" dirty="0"/>
              <a:t>記入</a:t>
            </a:r>
            <a:endParaRPr lang="en-US" altLang="ja-JP" b="1" dirty="0"/>
          </a:p>
          <a:p>
            <a:pPr algn="ctr">
              <a:lnSpc>
                <a:spcPct val="90000"/>
              </a:lnSpc>
              <a:buNone/>
              <a:defRPr/>
            </a:pPr>
            <a:r>
              <a:rPr lang="ja-JP" altLang="en-US" sz="2400" b="1" dirty="0"/>
              <a:t>（ワークシート⑬）</a:t>
            </a:r>
            <a:endParaRPr lang="en-US" altLang="ja-JP" sz="2400" b="1" dirty="0"/>
          </a:p>
          <a:p>
            <a:pPr eaLnBrk="1" hangingPunct="1">
              <a:lnSpc>
                <a:spcPct val="90000"/>
              </a:lnSpc>
              <a:buFontTx/>
              <a:buNone/>
              <a:defRPr/>
            </a:pPr>
            <a:r>
              <a:rPr lang="ja-JP" altLang="en-US" dirty="0"/>
              <a:t>　</a:t>
            </a:r>
            <a:r>
              <a:rPr lang="ja-JP" altLang="en-US" sz="2800" dirty="0">
                <a:latin typeface="+mn-ea"/>
              </a:rPr>
              <a:t>　</a:t>
            </a:r>
            <a:endParaRPr lang="en-US" altLang="ja-JP" sz="2800" dirty="0">
              <a:latin typeface="+mn-ea"/>
            </a:endParaRPr>
          </a:p>
          <a:p>
            <a:pPr eaLnBrk="1" hangingPunct="1">
              <a:lnSpc>
                <a:spcPct val="90000"/>
              </a:lnSpc>
              <a:buFont typeface="Wingdings" panose="05000000000000000000" pitchFamily="2" charset="2"/>
              <a:buChar char="l"/>
              <a:defRPr/>
            </a:pPr>
            <a:r>
              <a:rPr lang="ja-JP" altLang="en-US" sz="2800" dirty="0">
                <a:latin typeface="+mn-ea"/>
              </a:rPr>
              <a:t>目標にしたいこと</a:t>
            </a:r>
            <a:endParaRPr lang="en-US" altLang="ja-JP" sz="2800" dirty="0">
              <a:latin typeface="+mn-ea"/>
            </a:endParaRPr>
          </a:p>
          <a:p>
            <a:pPr marL="457200" lvl="1" indent="0">
              <a:lnSpc>
                <a:spcPct val="90000"/>
              </a:lnSpc>
              <a:buNone/>
              <a:defRPr/>
            </a:pPr>
            <a:r>
              <a:rPr lang="ja-JP" altLang="en-US" sz="2400" dirty="0">
                <a:latin typeface="+mn-ea"/>
              </a:rPr>
              <a:t>再休職予防の観点をふまえた目標を考えましょう。</a:t>
            </a:r>
            <a:endParaRPr lang="en-US" altLang="ja-JP" sz="2400" dirty="0">
              <a:latin typeface="+mn-ea"/>
            </a:endParaRPr>
          </a:p>
          <a:p>
            <a:pPr marL="457200" lvl="1" indent="0">
              <a:lnSpc>
                <a:spcPct val="90000"/>
              </a:lnSpc>
              <a:buNone/>
              <a:defRPr/>
            </a:pPr>
            <a:r>
              <a:rPr lang="ja-JP" altLang="en-US" sz="2400" dirty="0">
                <a:latin typeface="+mn-ea"/>
              </a:rPr>
              <a:t>復職時点・６か月後・</a:t>
            </a:r>
            <a:r>
              <a:rPr lang="en-US" altLang="ja-JP" sz="2400" dirty="0">
                <a:latin typeface="+mn-ea"/>
              </a:rPr>
              <a:t>1</a:t>
            </a:r>
            <a:r>
              <a:rPr lang="ja-JP" altLang="en-US" sz="2400" dirty="0">
                <a:latin typeface="+mn-ea"/>
              </a:rPr>
              <a:t>年後に分けて記入しましょう。</a:t>
            </a:r>
            <a:endParaRPr lang="en-US" altLang="ja-JP" sz="2400" dirty="0">
              <a:latin typeface="+mn-ea"/>
            </a:endParaRPr>
          </a:p>
          <a:p>
            <a:pPr eaLnBrk="1" hangingPunct="1">
              <a:lnSpc>
                <a:spcPct val="90000"/>
              </a:lnSpc>
              <a:buFont typeface="Wingdings" panose="05000000000000000000" pitchFamily="2" charset="2"/>
              <a:buChar char="l"/>
              <a:defRPr/>
            </a:pPr>
            <a:endParaRPr lang="en-US" altLang="ja-JP" sz="2800" dirty="0">
              <a:latin typeface="+mn-ea"/>
            </a:endParaRPr>
          </a:p>
          <a:p>
            <a:pPr eaLnBrk="1" hangingPunct="1">
              <a:lnSpc>
                <a:spcPct val="90000"/>
              </a:lnSpc>
              <a:buFont typeface="Wingdings" panose="05000000000000000000" pitchFamily="2" charset="2"/>
              <a:buChar char="l"/>
              <a:defRPr/>
            </a:pPr>
            <a:r>
              <a:rPr lang="ja-JP" altLang="en-US" sz="2800" dirty="0">
                <a:latin typeface="+mn-ea"/>
              </a:rPr>
              <a:t>取り組みたいこと（行動計画）</a:t>
            </a:r>
            <a:endParaRPr lang="en-US" altLang="ja-JP" sz="2800" dirty="0">
              <a:latin typeface="+mn-ea"/>
            </a:endParaRPr>
          </a:p>
          <a:p>
            <a:pPr marL="0" indent="0" eaLnBrk="1" hangingPunct="1">
              <a:lnSpc>
                <a:spcPct val="90000"/>
              </a:lnSpc>
              <a:buNone/>
              <a:defRPr/>
            </a:pPr>
            <a:r>
              <a:rPr lang="ja-JP" altLang="en-US" sz="2800" dirty="0">
                <a:latin typeface="+mn-ea"/>
              </a:rPr>
              <a:t>　 </a:t>
            </a:r>
            <a:r>
              <a:rPr lang="ja-JP" altLang="en-US" sz="2400" dirty="0">
                <a:latin typeface="+mn-ea"/>
              </a:rPr>
              <a:t>目標を達成するための具体的な行動を書きましょう。</a:t>
            </a:r>
            <a:endParaRPr lang="en-US" altLang="ja-JP" sz="2400" dirty="0">
              <a:latin typeface="+mn-ea"/>
            </a:endParaRP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5F3AF5F3-3038-4FA1-9FF9-54FBF43F628C}" type="slidenum">
              <a:rPr lang="ja-JP" altLang="en-US" smtClean="0">
                <a:solidFill>
                  <a:prstClr val="black">
                    <a:tint val="75000"/>
                  </a:prstClr>
                </a:solidFill>
              </a:rPr>
              <a:pPr/>
              <a:t>9</a:t>
            </a:fld>
            <a:endParaRPr lang="ja-JP" altLang="en-US" dirty="0">
              <a:solidFill>
                <a:prstClr val="black">
                  <a:tint val="75000"/>
                </a:prstClr>
              </a:solidFill>
            </a:endParaRPr>
          </a:p>
        </p:txBody>
      </p:sp>
      <p:pic>
        <p:nvPicPr>
          <p:cNvPr id="5" name="図 4"/>
          <p:cNvPicPr>
            <a:picLocks noChangeAspect="1"/>
          </p:cNvPicPr>
          <p:nvPr/>
        </p:nvPicPr>
        <p:blipFill rotWithShape="1">
          <a:blip r:embed="rId3"/>
          <a:srcRect l="11012" t="15612" r="11048" b="9136"/>
          <a:stretch/>
        </p:blipFill>
        <p:spPr>
          <a:xfrm>
            <a:off x="6978958" y="5080580"/>
            <a:ext cx="1462734" cy="1412295"/>
          </a:xfrm>
          <a:prstGeom prst="rect">
            <a:avLst/>
          </a:prstGeom>
        </p:spPr>
      </p:pic>
    </p:spTree>
    <p:extLst>
      <p:ext uri="{BB962C8B-B14F-4D97-AF65-F5344CB8AC3E}">
        <p14:creationId xmlns:p14="http://schemas.microsoft.com/office/powerpoint/2010/main" val="2140132626"/>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1985</Words>
  <Application>Microsoft Office PowerPoint</Application>
  <PresentationFormat>画面に合わせる (4:3)</PresentationFormat>
  <Paragraphs>177</Paragraphs>
  <Slides>11</Slides>
  <Notes>11</Notes>
  <HiddenSlides>0</HiddenSlides>
  <MMClips>0</MMClips>
  <ScaleCrop>false</ScaleCrop>
  <HeadingPairs>
    <vt:vector size="6" baseType="variant">
      <vt:variant>
        <vt:lpstr>使用されているフォント</vt:lpstr>
      </vt:variant>
      <vt:variant>
        <vt:i4>8</vt:i4>
      </vt:variant>
      <vt:variant>
        <vt:lpstr>テーマ</vt:lpstr>
      </vt:variant>
      <vt:variant>
        <vt:i4>5</vt:i4>
      </vt:variant>
      <vt:variant>
        <vt:lpstr>スライド タイトル</vt:lpstr>
      </vt:variant>
      <vt:variant>
        <vt:i4>11</vt:i4>
      </vt:variant>
    </vt:vector>
  </HeadingPairs>
  <TitlesOfParts>
    <vt:vector size="24" baseType="lpstr">
      <vt:lpstr>BIZ UDPゴシック</vt:lpstr>
      <vt:lpstr>ＭＳ Ｐゴシック</vt:lpstr>
      <vt:lpstr>ＭＳ Ｐ明朝</vt:lpstr>
      <vt:lpstr>ＭＳ 明朝</vt:lpstr>
      <vt:lpstr>Arial</vt:lpstr>
      <vt:lpstr>Calibri</vt:lpstr>
      <vt:lpstr>Times New Roman</vt:lpstr>
      <vt:lpstr>Wingdings</vt:lpstr>
      <vt:lpstr>3_Office ​​テーマ</vt:lpstr>
      <vt:lpstr>4_Office ​​テーマ</vt:lpstr>
      <vt:lpstr>5_Office ​​テーマ</vt:lpstr>
      <vt:lpstr>6_Office ​​テーマ</vt:lpstr>
      <vt:lpstr>8_Office ​​テーマ</vt:lpstr>
      <vt:lpstr>PowerPoint プレゼンテーション</vt:lpstr>
      <vt:lpstr>本日の内容</vt:lpstr>
      <vt:lpstr>１．キャリアの振り返りを再休職予防に活かす</vt:lpstr>
      <vt:lpstr>キャリアの視点から自分の職業生活を振り返ろう</vt:lpstr>
      <vt:lpstr>PowerPoint プレゼンテーション</vt:lpstr>
      <vt:lpstr>PowerPoint プレゼンテーション</vt:lpstr>
      <vt:lpstr>２．再休職予防の観点を取り入れた       今後の働き方について検討する</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第5回「今後の働き方について考えよう」</dc:title>
  <dc:creator>独立行政法人高齢・障害・求職者雇用支援機構</dc:creator>
  <cp:revision>4</cp:revision>
  <cp:lastPrinted>2023-02-02T10:35:35Z</cp:lastPrinted>
  <dcterms:created xsi:type="dcterms:W3CDTF">2019-10-27T15:56:45Z</dcterms:created>
  <dcterms:modified xsi:type="dcterms:W3CDTF">2023-02-02T10:52:48Z</dcterms:modified>
</cp:coreProperties>
</file>