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3" r:id="rId2"/>
    <p:sldMasterId id="2147483710" r:id="rId3"/>
  </p:sldMasterIdLst>
  <p:notesMasterIdLst>
    <p:notesMasterId r:id="rId23"/>
  </p:notesMasterIdLst>
  <p:handoutMasterIdLst>
    <p:handoutMasterId r:id="rId24"/>
  </p:handoutMasterIdLst>
  <p:sldIdLst>
    <p:sldId id="285" r:id="rId4"/>
    <p:sldId id="305" r:id="rId5"/>
    <p:sldId id="289" r:id="rId6"/>
    <p:sldId id="307" r:id="rId7"/>
    <p:sldId id="290" r:id="rId8"/>
    <p:sldId id="294" r:id="rId9"/>
    <p:sldId id="317" r:id="rId10"/>
    <p:sldId id="295" r:id="rId11"/>
    <p:sldId id="318" r:id="rId12"/>
    <p:sldId id="319" r:id="rId13"/>
    <p:sldId id="320" r:id="rId14"/>
    <p:sldId id="321" r:id="rId15"/>
    <p:sldId id="322" r:id="rId16"/>
    <p:sldId id="283" r:id="rId17"/>
    <p:sldId id="315" r:id="rId18"/>
    <p:sldId id="311" r:id="rId19"/>
    <p:sldId id="312" r:id="rId20"/>
    <p:sldId id="310" r:id="rId21"/>
    <p:sldId id="306" r:id="rId2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9999"/>
    <a:srgbClr val="FFFFFF"/>
    <a:srgbClr val="00B050"/>
    <a:srgbClr val="FF00FF"/>
    <a:srgbClr val="FF66FF"/>
    <a:srgbClr val="FFCCFF"/>
    <a:srgbClr val="F8C0C1"/>
    <a:srgbClr val="EBF6DE"/>
    <a:srgbClr val="00CC00"/>
    <a:srgbClr val="BFFC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532" autoAdjust="0"/>
    <p:restoredTop sz="50246" autoAdjust="0"/>
  </p:normalViewPr>
  <p:slideViewPr>
    <p:cSldViewPr>
      <p:cViewPr varScale="1">
        <p:scale>
          <a:sx n="66" d="100"/>
          <a:sy n="66" d="100"/>
        </p:scale>
        <p:origin x="3024" y="60"/>
      </p:cViewPr>
      <p:guideLst>
        <p:guide orient="horz" pos="2160"/>
        <p:guide pos="2880"/>
      </p:guideLst>
    </p:cSldViewPr>
  </p:slideViewPr>
  <p:notesTextViewPr>
    <p:cViewPr>
      <p:scale>
        <a:sx n="150" d="100"/>
        <a:sy n="150" d="100"/>
      </p:scale>
      <p:origin x="0" y="0"/>
    </p:cViewPr>
  </p:notesTextViewPr>
  <p:sorterViewPr>
    <p:cViewPr varScale="1">
      <p:scale>
        <a:sx n="100" d="100"/>
        <a:sy n="100" d="100"/>
      </p:scale>
      <p:origin x="0" y="0"/>
    </p:cViewPr>
  </p:sorterViewPr>
  <p:notesViewPr>
    <p:cSldViewPr>
      <p:cViewPr varScale="1">
        <p:scale>
          <a:sx n="92" d="100"/>
          <a:sy n="92" d="100"/>
        </p:scale>
        <p:origin x="3744"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18620C7C-51E6-404E-A6E8-B8DCBAF5AE27}" type="datetime1">
              <a:rPr kumimoji="1" lang="ja-JP" altLang="en-US" smtClean="0"/>
              <a:t>2023/2/2</a:t>
            </a:fld>
            <a:endParaRPr kumimoji="1" lang="ja-JP" altLang="en-US" dirty="0"/>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83FA03C6-F99B-482C-9708-62D366A3A116}" type="slidenum">
              <a:rPr kumimoji="1" lang="ja-JP" altLang="en-US" smtClean="0"/>
              <a:t>‹#›</a:t>
            </a:fld>
            <a:endParaRPr kumimoji="1" lang="ja-JP" altLang="en-US" dirty="0"/>
          </a:p>
        </p:txBody>
      </p:sp>
    </p:spTree>
    <p:extLst>
      <p:ext uri="{BB962C8B-B14F-4D97-AF65-F5344CB8AC3E}">
        <p14:creationId xmlns:p14="http://schemas.microsoft.com/office/powerpoint/2010/main" val="13783414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62F7184C-63B0-4F6D-A29C-2A84DC7CCBCA}" type="datetime1">
              <a:rPr kumimoji="1" lang="ja-JP" altLang="en-US" smtClean="0"/>
              <a:t>2023/2/2</a:t>
            </a:fld>
            <a:endParaRPr kumimoji="1" lang="ja-JP" altLang="en-US" dirty="0"/>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ACA07EB2-7B70-4F62-ACBF-37D8A830D7FA}" type="slidenum">
              <a:rPr kumimoji="1" lang="ja-JP" altLang="en-US" smtClean="0"/>
              <a:t>‹#›</a:t>
            </a:fld>
            <a:endParaRPr kumimoji="1" lang="ja-JP" altLang="en-US" dirty="0"/>
          </a:p>
        </p:txBody>
      </p:sp>
    </p:spTree>
    <p:extLst>
      <p:ext uri="{BB962C8B-B14F-4D97-AF65-F5344CB8AC3E}">
        <p14:creationId xmlns:p14="http://schemas.microsoft.com/office/powerpoint/2010/main" val="148753430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スライド番号プレースホルダー 3"/>
          <p:cNvSpPr>
            <a:spLocks noGrp="1"/>
          </p:cNvSpPr>
          <p:nvPr>
            <p:ph type="sldNum" sz="quarter" idx="5"/>
          </p:nvPr>
        </p:nvSpPr>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fontAlgn="auto">
              <a:spcBef>
                <a:spcPts val="0"/>
              </a:spcBef>
              <a:spcAft>
                <a:spcPts val="0"/>
              </a:spcAft>
              <a:defRPr/>
            </a:pPr>
            <a:fld id="{4A4C4A78-2C0D-4C9C-8623-A5EA82119ECC}" type="slidenum">
              <a:rPr lang="en-US" altLang="ja-JP" smtClean="0">
                <a:solidFill>
                  <a:prstClr val="black"/>
                </a:solidFill>
              </a:rPr>
              <a:pPr fontAlgn="auto">
                <a:spcBef>
                  <a:spcPts val="0"/>
                </a:spcBef>
                <a:spcAft>
                  <a:spcPts val="0"/>
                </a:spcAft>
                <a:defRPr/>
              </a:pPr>
              <a:t>1</a:t>
            </a:fld>
            <a:endParaRPr lang="en-US" altLang="ja-JP" dirty="0">
              <a:solidFill>
                <a:prstClr val="black"/>
              </a:solidFill>
            </a:endParaRPr>
          </a:p>
        </p:txBody>
      </p:sp>
      <p:sp>
        <p:nvSpPr>
          <p:cNvPr id="3" name="スライド イメージ プレースホルダー 2"/>
          <p:cNvSpPr>
            <a:spLocks noGrp="1" noRot="1" noChangeAspect="1"/>
          </p:cNvSpPr>
          <p:nvPr>
            <p:ph type="sldImg"/>
          </p:nvPr>
        </p:nvSpPr>
        <p:spPr>
          <a:xfrm>
            <a:off x="1166813" y="1243013"/>
            <a:ext cx="4473575" cy="3354387"/>
          </a:xfrm>
          <a:prstGeom prst="rect">
            <a:avLst/>
          </a:prstGeom>
          <a:noFill/>
          <a:ln w="12700">
            <a:solidFill>
              <a:prstClr val="black"/>
            </a:solidFill>
          </a:ln>
        </p:spPr>
      </p:sp>
      <p:sp>
        <p:nvSpPr>
          <p:cNvPr id="2" name="ノート プレースホルダー 1"/>
          <p:cNvSpPr>
            <a:spLocks noGrp="1"/>
          </p:cNvSpPr>
          <p:nvPr>
            <p:ph type="body" sz="quarter" idx="10"/>
          </p:nvPr>
        </p:nvSpPr>
        <p:spPr/>
        <p:txBody>
          <a:bodyPr/>
          <a:lstStyle/>
          <a:p>
            <a:pPr indent="133350" algn="just">
              <a:spcAft>
                <a:spcPts val="0"/>
              </a:spcAft>
            </a:pPr>
            <a:r>
              <a:rPr lang="ja-JP" altLang="en-US" sz="1050" kern="100" dirty="0">
                <a:solidFill>
                  <a:srgbClr val="000000"/>
                </a:solidFill>
                <a:effectLst/>
                <a:latin typeface="ＭＳ Ｐ明朝" panose="02020600040205080304" pitchFamily="18" charset="-128"/>
                <a:ea typeface="ＭＳ 明朝" panose="02020609040205080304" pitchFamily="17" charset="-128"/>
                <a:cs typeface="Times New Roman" panose="02020603050405020304" pitchFamily="18" charset="0"/>
              </a:rPr>
              <a:t>　</a:t>
            </a:r>
            <a:r>
              <a:rPr lang="ja-JP" altLang="ja-JP" sz="1050" kern="100" dirty="0">
                <a:solidFill>
                  <a:srgbClr val="000000"/>
                </a:solidFill>
                <a:effectLst/>
                <a:latin typeface="ＭＳ Ｐ明朝" panose="02020600040205080304" pitchFamily="18" charset="-128"/>
                <a:ea typeface="ＭＳ 明朝" panose="02020609040205080304" pitchFamily="17" charset="-128"/>
                <a:cs typeface="Times New Roman" panose="02020603050405020304" pitchFamily="18" charset="0"/>
              </a:rPr>
              <a:t>第４回キャリア講習「役割について整理しよう」を始めます。</a:t>
            </a:r>
            <a:endParaRPr lang="ja-JP" altLang="ja-JP" sz="1050" kern="900" dirty="0">
              <a:effectLst/>
              <a:latin typeface="ＭＳ Ｐ明朝" panose="02020600040205080304" pitchFamily="18" charset="-128"/>
              <a:ea typeface="ＭＳ Ｐ明朝" panose="02020600040205080304" pitchFamily="18" charset="-128"/>
              <a:cs typeface="Times New Roman" panose="02020603050405020304" pitchFamily="18" charset="0"/>
            </a:endParaRPr>
          </a:p>
        </p:txBody>
      </p:sp>
    </p:spTree>
    <p:extLst>
      <p:ext uri="{BB962C8B-B14F-4D97-AF65-F5344CB8AC3E}">
        <p14:creationId xmlns:p14="http://schemas.microsoft.com/office/powerpoint/2010/main" val="13747000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Rot="1" noChangeAspect="1" noChangeArrowheads="1" noTextEdit="1"/>
          </p:cNvSpPr>
          <p:nvPr>
            <p:ph type="sldImg"/>
          </p:nvPr>
        </p:nvSpPr>
        <p:spPr>
          <a:ln/>
        </p:spPr>
      </p:sp>
      <p:sp>
        <p:nvSpPr>
          <p:cNvPr id="2" name="スライド番号プレースホルダー 1"/>
          <p:cNvSpPr>
            <a:spLocks noGrp="1"/>
          </p:cNvSpPr>
          <p:nvPr>
            <p:ph type="sldNum" sz="quarter" idx="10"/>
          </p:nvPr>
        </p:nvSpPr>
        <p:spPr/>
        <p:txBody>
          <a:bodyPr/>
          <a:lstStyle/>
          <a:p>
            <a:fld id="{ACA07EB2-7B70-4F62-ACBF-37D8A830D7FA}" type="slidenum">
              <a:rPr kumimoji="1" lang="ja-JP" altLang="en-US" smtClean="0"/>
              <a:t>10</a:t>
            </a:fld>
            <a:endParaRPr kumimoji="1" lang="ja-JP" altLang="en-US" dirty="0"/>
          </a:p>
        </p:txBody>
      </p:sp>
      <p:sp>
        <p:nvSpPr>
          <p:cNvPr id="3" name="ノート プレースホルダー 2"/>
          <p:cNvSpPr>
            <a:spLocks noGrp="1"/>
          </p:cNvSpPr>
          <p:nvPr>
            <p:ph type="body" sz="quarter" idx="11"/>
          </p:nvPr>
        </p:nvSpPr>
        <p:spPr/>
        <p:txBody>
          <a:bodyPr/>
          <a:lstStyle/>
          <a:p>
            <a:pPr algn="just">
              <a:spcAft>
                <a:spcPts val="0"/>
              </a:spcAft>
            </a:pPr>
            <a:r>
              <a:rPr lang="ja-JP" altLang="ja-JP" sz="1050" b="1" kern="900" dirty="0">
                <a:effectLst/>
                <a:latin typeface="ＭＳ Ｐ明朝" panose="02020600040205080304" pitchFamily="18" charset="-128"/>
                <a:ea typeface="ＭＳ 明朝" panose="02020609040205080304" pitchFamily="17" charset="-128"/>
                <a:cs typeface="Times New Roman" panose="02020603050405020304" pitchFamily="18" charset="0"/>
              </a:rPr>
              <a:t>※内容読み上げ</a:t>
            </a:r>
            <a:endParaRPr lang="ja-JP" altLang="ja-JP" sz="1050" kern="900" dirty="0">
              <a:effectLst/>
              <a:latin typeface="ＭＳ Ｐ明朝" panose="02020600040205080304" pitchFamily="18" charset="-128"/>
              <a:ea typeface="ＭＳ Ｐ明朝" panose="02020600040205080304" pitchFamily="18" charset="-128"/>
              <a:cs typeface="Times New Roman" panose="02020603050405020304" pitchFamily="18" charset="0"/>
            </a:endParaRPr>
          </a:p>
        </p:txBody>
      </p:sp>
    </p:spTree>
    <p:extLst>
      <p:ext uri="{BB962C8B-B14F-4D97-AF65-F5344CB8AC3E}">
        <p14:creationId xmlns:p14="http://schemas.microsoft.com/office/powerpoint/2010/main" val="22330171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Rot="1" noChangeAspect="1" noChangeArrowheads="1" noTextEdit="1"/>
          </p:cNvSpPr>
          <p:nvPr>
            <p:ph type="sldImg"/>
          </p:nvPr>
        </p:nvSpPr>
        <p:spPr>
          <a:ln/>
        </p:spPr>
      </p:sp>
      <p:sp>
        <p:nvSpPr>
          <p:cNvPr id="2" name="スライド番号プレースホルダー 1"/>
          <p:cNvSpPr>
            <a:spLocks noGrp="1"/>
          </p:cNvSpPr>
          <p:nvPr>
            <p:ph type="sldNum" sz="quarter" idx="10"/>
          </p:nvPr>
        </p:nvSpPr>
        <p:spPr/>
        <p:txBody>
          <a:bodyPr/>
          <a:lstStyle/>
          <a:p>
            <a:fld id="{ACA07EB2-7B70-4F62-ACBF-37D8A830D7FA}" type="slidenum">
              <a:rPr kumimoji="1" lang="ja-JP" altLang="en-US" smtClean="0"/>
              <a:t>11</a:t>
            </a:fld>
            <a:endParaRPr kumimoji="1" lang="ja-JP" altLang="en-US" dirty="0"/>
          </a:p>
        </p:txBody>
      </p:sp>
      <p:sp>
        <p:nvSpPr>
          <p:cNvPr id="3" name="ノート プレースホルダー 2"/>
          <p:cNvSpPr>
            <a:spLocks noGrp="1"/>
          </p:cNvSpPr>
          <p:nvPr>
            <p:ph type="body" sz="quarter" idx="11"/>
          </p:nvPr>
        </p:nvSpPr>
        <p:spPr/>
        <p:txBody>
          <a:bodyPr/>
          <a:lstStyle/>
          <a:p>
            <a:pPr algn="just">
              <a:spcAft>
                <a:spcPts val="0"/>
              </a:spcAft>
            </a:pPr>
            <a:r>
              <a:rPr lang="ja-JP" altLang="ja-JP" sz="1050" b="1" kern="900" dirty="0">
                <a:effectLst/>
                <a:latin typeface="ＭＳ Ｐ明朝" panose="02020600040205080304" pitchFamily="18" charset="-128"/>
                <a:ea typeface="ＭＳ 明朝" panose="02020609040205080304" pitchFamily="17" charset="-128"/>
                <a:cs typeface="Times New Roman" panose="02020603050405020304" pitchFamily="18" charset="0"/>
              </a:rPr>
              <a:t>※内容読み上げ</a:t>
            </a:r>
            <a:endParaRPr lang="ja-JP" altLang="ja-JP" sz="1050" kern="900" dirty="0">
              <a:effectLst/>
              <a:latin typeface="ＭＳ Ｐ明朝" panose="02020600040205080304" pitchFamily="18" charset="-128"/>
              <a:ea typeface="ＭＳ Ｐ明朝" panose="02020600040205080304" pitchFamily="18" charset="-128"/>
              <a:cs typeface="Times New Roman" panose="02020603050405020304" pitchFamily="18" charset="0"/>
            </a:endParaRPr>
          </a:p>
        </p:txBody>
      </p:sp>
    </p:spTree>
    <p:extLst>
      <p:ext uri="{BB962C8B-B14F-4D97-AF65-F5344CB8AC3E}">
        <p14:creationId xmlns:p14="http://schemas.microsoft.com/office/powerpoint/2010/main" val="17715647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Rot="1" noChangeAspect="1" noChangeArrowheads="1" noTextEdit="1"/>
          </p:cNvSpPr>
          <p:nvPr>
            <p:ph type="sldImg"/>
          </p:nvPr>
        </p:nvSpPr>
        <p:spPr>
          <a:ln/>
        </p:spPr>
      </p:sp>
      <p:sp>
        <p:nvSpPr>
          <p:cNvPr id="2" name="スライド番号プレースホルダー 1"/>
          <p:cNvSpPr>
            <a:spLocks noGrp="1"/>
          </p:cNvSpPr>
          <p:nvPr>
            <p:ph type="sldNum" sz="quarter" idx="10"/>
          </p:nvPr>
        </p:nvSpPr>
        <p:spPr/>
        <p:txBody>
          <a:bodyPr/>
          <a:lstStyle/>
          <a:p>
            <a:fld id="{ACA07EB2-7B70-4F62-ACBF-37D8A830D7FA}" type="slidenum">
              <a:rPr kumimoji="1" lang="ja-JP" altLang="en-US" smtClean="0"/>
              <a:t>12</a:t>
            </a:fld>
            <a:endParaRPr kumimoji="1" lang="ja-JP" altLang="en-US" dirty="0"/>
          </a:p>
        </p:txBody>
      </p:sp>
      <p:sp>
        <p:nvSpPr>
          <p:cNvPr id="3" name="ノート プレースホルダー 2"/>
          <p:cNvSpPr>
            <a:spLocks noGrp="1"/>
          </p:cNvSpPr>
          <p:nvPr>
            <p:ph type="body" sz="quarter" idx="11"/>
          </p:nvPr>
        </p:nvSpPr>
        <p:spPr/>
        <p:txBody>
          <a:bodyPr/>
          <a:lstStyle/>
          <a:p>
            <a:pPr algn="just">
              <a:spcAft>
                <a:spcPts val="0"/>
              </a:spcAft>
            </a:pPr>
            <a:r>
              <a:rPr lang="ja-JP" altLang="ja-JP" sz="1050" b="1" kern="900" dirty="0">
                <a:effectLst/>
                <a:latin typeface="ＭＳ Ｐ明朝" panose="02020600040205080304" pitchFamily="18" charset="-128"/>
                <a:ea typeface="ＭＳ 明朝" panose="02020609040205080304" pitchFamily="17" charset="-128"/>
                <a:cs typeface="Times New Roman" panose="02020603050405020304" pitchFamily="18" charset="0"/>
              </a:rPr>
              <a:t>※内容読み上げ</a:t>
            </a:r>
            <a:endParaRPr lang="ja-JP" altLang="ja-JP" sz="1050" kern="900" dirty="0">
              <a:effectLst/>
              <a:latin typeface="ＭＳ Ｐ明朝" panose="02020600040205080304" pitchFamily="18" charset="-128"/>
              <a:ea typeface="ＭＳ Ｐ明朝" panose="02020600040205080304" pitchFamily="18" charset="-128"/>
              <a:cs typeface="Times New Roman" panose="02020603050405020304" pitchFamily="18" charset="0"/>
            </a:endParaRPr>
          </a:p>
        </p:txBody>
      </p:sp>
    </p:spTree>
    <p:extLst>
      <p:ext uri="{BB962C8B-B14F-4D97-AF65-F5344CB8AC3E}">
        <p14:creationId xmlns:p14="http://schemas.microsoft.com/office/powerpoint/2010/main" val="9286953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fld id="{1CF52085-5513-4C46-9630-C2F4C649A1B7}" type="slidenum">
              <a:rPr lang="en-US" altLang="ja-JP" smtClean="0"/>
              <a:pPr/>
              <a:t>13</a:t>
            </a:fld>
            <a:endParaRPr lang="en-US" altLang="ja-JP" dirty="0"/>
          </a:p>
        </p:txBody>
      </p:sp>
      <p:sp>
        <p:nvSpPr>
          <p:cNvPr id="3" name="スライド イメージ プレースホルダー 2"/>
          <p:cNvSpPr>
            <a:spLocks noGrp="1" noRot="1" noChangeAspect="1"/>
          </p:cNvSpPr>
          <p:nvPr>
            <p:ph type="sldImg"/>
          </p:nvPr>
        </p:nvSpPr>
        <p:spPr>
          <a:xfrm>
            <a:off x="1166813" y="1243013"/>
            <a:ext cx="4473575" cy="3354387"/>
          </a:xfrm>
          <a:prstGeom prst="rect">
            <a:avLst/>
          </a:prstGeom>
          <a:noFill/>
          <a:ln w="12700">
            <a:solidFill>
              <a:prstClr val="black"/>
            </a:solidFill>
          </a:ln>
        </p:spPr>
      </p:sp>
      <p:sp>
        <p:nvSpPr>
          <p:cNvPr id="2" name="ノート プレースホルダー 1"/>
          <p:cNvSpPr>
            <a:spLocks noGrp="1"/>
          </p:cNvSpPr>
          <p:nvPr>
            <p:ph type="body" sz="quarter" idx="10"/>
          </p:nvPr>
        </p:nvSpPr>
        <p:spPr/>
        <p:txBody>
          <a:bodyPr/>
          <a:lstStyle/>
          <a:p>
            <a:pPr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【演習】「役割の分析」をやってみましょう。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ワークシート⑩の２「役割の分析」を記入します。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342900" lvl="0" indent="-342900" algn="just">
              <a:spcAft>
                <a:spcPts val="0"/>
              </a:spcAft>
              <a:buFont typeface="+mj-ea"/>
              <a:buAutoNum type="circleNumDbPlain"/>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「役割の棚卸し」で挙げたなかから、自分が分析したいと考える期待されている役割を１つ選びましょう。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342900" lvl="0" indent="-342900" algn="just">
              <a:spcAft>
                <a:spcPts val="0"/>
              </a:spcAft>
              <a:buFont typeface="+mj-ea"/>
              <a:buAutoNum type="circleNumDbPlain"/>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①で選んだ役割から生じている課題を、具体的に書きましょう。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342900" lvl="0" indent="-342900" algn="just">
              <a:spcAft>
                <a:spcPts val="0"/>
              </a:spcAft>
              <a:buFont typeface="+mj-ea"/>
              <a:buAutoNum type="circleNumDbPlain"/>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具体的に書いた役割から生じている課題のなかで、特に問題だと感じている課題を１つ選びましょう。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342900" lvl="0" indent="-342900" algn="just">
              <a:spcAft>
                <a:spcPts val="0"/>
              </a:spcAft>
              <a:buFont typeface="+mj-ea"/>
              <a:buAutoNum type="circleNumDbPlain"/>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問題だと感じている課題が、「役割過重」「役割葛藤」「役割曖昧性」のどれに当てはまるかチェックを入れましょう</a:t>
            </a:r>
            <a:r>
              <a:rPr lang="ja-JP" altLang="ja-JP" sz="1050" kern="100" dirty="0" smtClean="0">
                <a:effectLst/>
                <a:latin typeface="ＭＳ 明朝" panose="02020609040205080304" pitchFamily="17" charset="-128"/>
                <a:ea typeface="ＭＳ 明朝" panose="02020609040205080304" pitchFamily="17" charset="-128"/>
                <a:cs typeface="Times New Roman" panose="02020603050405020304" pitchFamily="18" charset="0"/>
              </a:rPr>
              <a:t>。</a:t>
            </a:r>
            <a:endParaRPr lang="en-US" altLang="ja-JP" sz="1050" kern="900" dirty="0" smtClean="0">
              <a:effectLst/>
              <a:latin typeface="ＭＳ 明朝" panose="02020609040205080304" pitchFamily="17" charset="-128"/>
              <a:ea typeface="ＭＳ 明朝" panose="02020609040205080304" pitchFamily="17" charset="-128"/>
              <a:cs typeface="Times New Roman" panose="02020603050405020304" pitchFamily="18" charset="0"/>
            </a:endParaRPr>
          </a:p>
          <a:p>
            <a:pPr marL="0" lvl="0" indent="0" algn="just">
              <a:spcAft>
                <a:spcPts val="0"/>
              </a:spcAft>
              <a:buFont typeface="+mj-ea"/>
              <a:buNone/>
            </a:pPr>
            <a:r>
              <a:rPr lang="ja-JP" altLang="ja-JP" sz="1050" b="1" kern="100" smtClean="0">
                <a:effectLst/>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sz="1050" b="1" kern="100" dirty="0">
                <a:effectLst/>
                <a:latin typeface="ＭＳ 明朝" panose="02020609040205080304" pitchFamily="17" charset="-128"/>
                <a:ea typeface="ＭＳ 明朝" panose="02020609040205080304" pitchFamily="17" charset="-128"/>
                <a:cs typeface="Times New Roman" panose="02020603050405020304" pitchFamily="18" charset="0"/>
              </a:rPr>
              <a:t>記入８分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9749935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Rot="1" noChangeAspect="1" noChangeArrowheads="1" noTextEdit="1"/>
          </p:cNvSpPr>
          <p:nvPr>
            <p:ph type="sldImg"/>
          </p:nvPr>
        </p:nvSpPr>
        <p:spPr>
          <a:ln/>
        </p:spPr>
      </p:sp>
      <p:sp>
        <p:nvSpPr>
          <p:cNvPr id="2" name="スライド番号プレースホルダー 1"/>
          <p:cNvSpPr>
            <a:spLocks noGrp="1"/>
          </p:cNvSpPr>
          <p:nvPr>
            <p:ph type="sldNum" sz="quarter" idx="10"/>
          </p:nvPr>
        </p:nvSpPr>
        <p:spPr/>
        <p:txBody>
          <a:bodyPr/>
          <a:lstStyle/>
          <a:p>
            <a:fld id="{ACA07EB2-7B70-4F62-ACBF-37D8A830D7FA}" type="slidenum">
              <a:rPr kumimoji="1" lang="ja-JP" altLang="en-US" smtClean="0"/>
              <a:t>14</a:t>
            </a:fld>
            <a:endParaRPr kumimoji="1" lang="ja-JP" altLang="en-US" dirty="0"/>
          </a:p>
        </p:txBody>
      </p:sp>
      <p:sp>
        <p:nvSpPr>
          <p:cNvPr id="3" name="ノート プレースホルダー 2"/>
          <p:cNvSpPr>
            <a:spLocks noGrp="1"/>
          </p:cNvSpPr>
          <p:nvPr>
            <p:ph type="body" sz="quarter" idx="11"/>
          </p:nvPr>
        </p:nvSpPr>
        <p:spPr/>
        <p:txBody>
          <a:bodyPr/>
          <a:lstStyle/>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ワークシート⑩の２「役割から生じている課題」に記入した内容について発表しましょう。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他者の発表を聞いて、気になったことや気がついたことを話し合いましょう。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1050" b="1" kern="100" dirty="0">
                <a:effectLst/>
                <a:latin typeface="ＭＳ 明朝" panose="02020609040205080304" pitchFamily="17" charset="-128"/>
                <a:ea typeface="ＭＳ 明朝" panose="02020609040205080304" pitchFamily="17" charset="-128"/>
                <a:cs typeface="Times New Roman" panose="02020603050405020304" pitchFamily="18" charset="0"/>
              </a:rPr>
              <a:t>※発表１人３分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1050" b="1" kern="100" dirty="0">
                <a:effectLst/>
                <a:latin typeface="ＭＳ 明朝" panose="02020609040205080304" pitchFamily="17" charset="-128"/>
                <a:ea typeface="ＭＳ 明朝" panose="02020609040205080304" pitchFamily="17" charset="-128"/>
                <a:cs typeface="Times New Roman" panose="02020603050405020304" pitchFamily="18" charset="0"/>
              </a:rPr>
              <a:t>※意見交換</a:t>
            </a:r>
            <a:r>
              <a:rPr lang="en-US" altLang="ja-JP" sz="1050" b="1" kern="100" dirty="0">
                <a:effectLst/>
                <a:latin typeface="ＭＳ 明朝" panose="02020609040205080304" pitchFamily="17" charset="-128"/>
                <a:ea typeface="ＭＳ 明朝" panose="02020609040205080304" pitchFamily="17" charset="-128"/>
                <a:cs typeface="Times New Roman" panose="02020603050405020304" pitchFamily="18" charset="0"/>
              </a:rPr>
              <a:t>10</a:t>
            </a:r>
            <a:r>
              <a:rPr lang="ja-JP" altLang="ja-JP" sz="1050" b="1" kern="100" dirty="0">
                <a:effectLst/>
                <a:latin typeface="ＭＳ 明朝" panose="02020609040205080304" pitchFamily="17" charset="-128"/>
                <a:ea typeface="ＭＳ 明朝" panose="02020609040205080304" pitchFamily="17" charset="-128"/>
                <a:cs typeface="Times New Roman" panose="02020603050405020304" pitchFamily="18" charset="0"/>
              </a:rPr>
              <a:t>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4325245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p:txBody>
          <a:bodyPr/>
          <a:lstStyle>
            <a:lvl1pPr eaLnBrk="0" hangingPunct="0">
              <a:defRPr kumimoji="1">
                <a:solidFill>
                  <a:schemeClr val="tx1"/>
                </a:solidFill>
                <a:latin typeface="Arial" charset="0"/>
                <a:ea typeface="ＭＳ Ｐゴシック" charset="-128"/>
              </a:defRPr>
            </a:lvl1pPr>
            <a:lvl2pPr marL="736581" indent="-283300" eaLnBrk="0" hangingPunct="0">
              <a:defRPr kumimoji="1">
                <a:solidFill>
                  <a:schemeClr val="tx1"/>
                </a:solidFill>
                <a:latin typeface="Arial" charset="0"/>
                <a:ea typeface="ＭＳ Ｐゴシック" charset="-128"/>
              </a:defRPr>
            </a:lvl2pPr>
            <a:lvl3pPr marL="1133201" indent="-226641" eaLnBrk="0" hangingPunct="0">
              <a:defRPr kumimoji="1">
                <a:solidFill>
                  <a:schemeClr val="tx1"/>
                </a:solidFill>
                <a:latin typeface="Arial" charset="0"/>
                <a:ea typeface="ＭＳ Ｐゴシック" charset="-128"/>
              </a:defRPr>
            </a:lvl3pPr>
            <a:lvl4pPr marL="1586482" indent="-226641" eaLnBrk="0" hangingPunct="0">
              <a:defRPr kumimoji="1">
                <a:solidFill>
                  <a:schemeClr val="tx1"/>
                </a:solidFill>
                <a:latin typeface="Arial" charset="0"/>
                <a:ea typeface="ＭＳ Ｐゴシック" charset="-128"/>
              </a:defRPr>
            </a:lvl4pPr>
            <a:lvl5pPr marL="2039762" indent="-226641" eaLnBrk="0" hangingPunct="0">
              <a:defRPr kumimoji="1">
                <a:solidFill>
                  <a:schemeClr val="tx1"/>
                </a:solidFill>
                <a:latin typeface="Arial" charset="0"/>
                <a:ea typeface="ＭＳ Ｐゴシック" charset="-128"/>
              </a:defRPr>
            </a:lvl5pPr>
            <a:lvl6pPr marL="2493043" indent="-226641" algn="ctr" eaLnBrk="0" fontAlgn="base" hangingPunct="0">
              <a:spcBef>
                <a:spcPct val="0"/>
              </a:spcBef>
              <a:spcAft>
                <a:spcPct val="0"/>
              </a:spcAft>
              <a:defRPr kumimoji="1">
                <a:solidFill>
                  <a:schemeClr val="tx1"/>
                </a:solidFill>
                <a:latin typeface="Arial" charset="0"/>
                <a:ea typeface="ＭＳ Ｐゴシック" charset="-128"/>
              </a:defRPr>
            </a:lvl6pPr>
            <a:lvl7pPr marL="2946323" indent="-226641" algn="ctr" eaLnBrk="0" fontAlgn="base" hangingPunct="0">
              <a:spcBef>
                <a:spcPct val="0"/>
              </a:spcBef>
              <a:spcAft>
                <a:spcPct val="0"/>
              </a:spcAft>
              <a:defRPr kumimoji="1">
                <a:solidFill>
                  <a:schemeClr val="tx1"/>
                </a:solidFill>
                <a:latin typeface="Arial" charset="0"/>
                <a:ea typeface="ＭＳ Ｐゴシック" charset="-128"/>
              </a:defRPr>
            </a:lvl7pPr>
            <a:lvl8pPr marL="3399603" indent="-226641" algn="ctr" eaLnBrk="0" fontAlgn="base" hangingPunct="0">
              <a:spcBef>
                <a:spcPct val="0"/>
              </a:spcBef>
              <a:spcAft>
                <a:spcPct val="0"/>
              </a:spcAft>
              <a:defRPr kumimoji="1">
                <a:solidFill>
                  <a:schemeClr val="tx1"/>
                </a:solidFill>
                <a:latin typeface="Arial" charset="0"/>
                <a:ea typeface="ＭＳ Ｐゴシック" charset="-128"/>
              </a:defRPr>
            </a:lvl8pPr>
            <a:lvl9pPr marL="3852885" indent="-226641" algn="ctr" eaLnBrk="0" fontAlgn="base" hangingPunct="0">
              <a:spcBef>
                <a:spcPct val="0"/>
              </a:spcBef>
              <a:spcAft>
                <a:spcPct val="0"/>
              </a:spcAft>
              <a:defRPr kumimoji="1">
                <a:solidFill>
                  <a:schemeClr val="tx1"/>
                </a:solidFill>
                <a:latin typeface="Arial" charset="0"/>
                <a:ea typeface="ＭＳ Ｐゴシック" charset="-128"/>
              </a:defRPr>
            </a:lvl9pPr>
          </a:lstStyle>
          <a:p>
            <a:pPr fontAlgn="auto">
              <a:spcBef>
                <a:spcPts val="0"/>
              </a:spcBef>
              <a:spcAft>
                <a:spcPts val="0"/>
              </a:spcAft>
              <a:defRPr/>
            </a:pPr>
            <a:fld id="{F3BD604A-CB06-49D4-8667-43DDB22EE458}" type="slidenum">
              <a:rPr lang="en-US" altLang="ja-JP" smtClean="0">
                <a:solidFill>
                  <a:prstClr val="black"/>
                </a:solidFill>
              </a:rPr>
              <a:pPr fontAlgn="auto">
                <a:spcBef>
                  <a:spcPts val="0"/>
                </a:spcBef>
                <a:spcAft>
                  <a:spcPts val="0"/>
                </a:spcAft>
                <a:defRPr/>
              </a:pPr>
              <a:t>15</a:t>
            </a:fld>
            <a:endParaRPr lang="en-US" altLang="ja-JP">
              <a:solidFill>
                <a:prstClr val="black"/>
              </a:solidFill>
            </a:endParaRPr>
          </a:p>
        </p:txBody>
      </p:sp>
      <p:sp>
        <p:nvSpPr>
          <p:cNvPr id="37892" name="Rectangle 3"/>
          <p:cNvSpPr>
            <a:spLocks noGrp="1" noChangeArrowheads="1"/>
          </p:cNvSpPr>
          <p:nvPr>
            <p:ph type="body" idx="1"/>
          </p:nvPr>
        </p:nvSpPr>
        <p:spPr>
          <a:xfrm>
            <a:off x="945356" y="4825125"/>
            <a:ext cx="4916488" cy="4854575"/>
          </a:xfrm>
          <a:noFill/>
        </p:spPr>
        <p:txBody>
          <a:bodyPr/>
          <a:lstStyle/>
          <a:p>
            <a:pPr eaLnBrk="1" hangingPunct="1"/>
            <a:r>
              <a:rPr lang="ja-JP" altLang="en-US" sz="1050" dirty="0" smtClean="0">
                <a:latin typeface="ＭＳ 明朝" panose="02020609040205080304" pitchFamily="17" charset="-128"/>
                <a:ea typeface="ＭＳ 明朝" panose="02020609040205080304" pitchFamily="17" charset="-128"/>
              </a:rPr>
              <a:t>　役割から生じている課題の対処策を検討しましょう。</a:t>
            </a:r>
            <a:endParaRPr lang="ja-JP" altLang="en-US" sz="1050" dirty="0">
              <a:latin typeface="ＭＳ 明朝" panose="02020609040205080304" pitchFamily="17" charset="-128"/>
              <a:ea typeface="ＭＳ 明朝" panose="02020609040205080304" pitchFamily="17" charset="-128"/>
            </a:endParaRPr>
          </a:p>
        </p:txBody>
      </p:sp>
      <p:sp>
        <p:nvSpPr>
          <p:cNvPr id="3" name="スライド イメージ プレースホルダー 2"/>
          <p:cNvSpPr>
            <a:spLocks noGrp="1" noRot="1" noChangeAspect="1"/>
          </p:cNvSpPr>
          <p:nvPr>
            <p:ph type="sldImg"/>
          </p:nvPr>
        </p:nvSpPr>
        <p:spPr>
          <a:xfrm>
            <a:off x="1166813" y="1243013"/>
            <a:ext cx="4473575" cy="3354387"/>
          </a:xfrm>
          <a:prstGeom prst="rect">
            <a:avLst/>
          </a:prstGeom>
          <a:noFill/>
          <a:ln w="12700">
            <a:solidFill>
              <a:prstClr val="black"/>
            </a:solidFill>
          </a:ln>
        </p:spPr>
      </p:sp>
    </p:spTree>
    <p:extLst>
      <p:ext uri="{BB962C8B-B14F-4D97-AF65-F5344CB8AC3E}">
        <p14:creationId xmlns:p14="http://schemas.microsoft.com/office/powerpoint/2010/main" val="4916576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ACA07EB2-7B70-4F62-ACBF-37D8A830D7FA}" type="slidenum">
              <a:rPr kumimoji="1" lang="ja-JP" altLang="en-US" smtClean="0"/>
              <a:t>16</a:t>
            </a:fld>
            <a:endParaRPr kumimoji="1" lang="ja-JP" altLang="en-US" dirty="0"/>
          </a:p>
        </p:txBody>
      </p:sp>
      <p:sp>
        <p:nvSpPr>
          <p:cNvPr id="5" name="ノート プレースホルダー 4"/>
          <p:cNvSpPr>
            <a:spLocks noGrp="1"/>
          </p:cNvSpPr>
          <p:nvPr>
            <p:ph type="body" sz="quarter" idx="11"/>
          </p:nvPr>
        </p:nvSpPr>
        <p:spPr/>
        <p:txBody>
          <a:bodyPr/>
          <a:lstStyle/>
          <a:p>
            <a:pPr indent="133350" algn="just">
              <a:spcAft>
                <a:spcPts val="0"/>
              </a:spcAft>
            </a:pPr>
            <a:r>
              <a:rPr lang="ja-JP" altLang="ja-JP" sz="1050" kern="100" dirty="0">
                <a:effectLst/>
                <a:latin typeface="ＭＳ Ｐ明朝" panose="02020600040205080304" pitchFamily="18" charset="-128"/>
                <a:ea typeface="ＭＳ 明朝" panose="02020609040205080304" pitchFamily="17" charset="-128"/>
                <a:cs typeface="Times New Roman" panose="02020603050405020304" pitchFamily="18" charset="0"/>
              </a:rPr>
              <a:t>次は、ワークシート⑩の３の「役割から生じている課題の対処策の検討」を記入しましょう。</a:t>
            </a:r>
            <a:endParaRPr lang="ja-JP" altLang="ja-JP" sz="1050" kern="900" dirty="0">
              <a:effectLst/>
              <a:latin typeface="ＭＳ Ｐ明朝" panose="02020600040205080304" pitchFamily="18" charset="-128"/>
              <a:ea typeface="ＭＳ Ｐ明朝" panose="02020600040205080304" pitchFamily="18" charset="-128"/>
              <a:cs typeface="Times New Roman" panose="02020603050405020304" pitchFamily="18" charset="0"/>
            </a:endParaRPr>
          </a:p>
          <a:p>
            <a:pPr indent="133350" algn="just">
              <a:spcAft>
                <a:spcPts val="0"/>
              </a:spcAft>
            </a:pPr>
            <a:r>
              <a:rPr lang="ja-JP" altLang="ja-JP" sz="1050" kern="100" dirty="0">
                <a:effectLst/>
                <a:latin typeface="ＭＳ Ｐ明朝" panose="02020600040205080304" pitchFamily="18" charset="-128"/>
                <a:ea typeface="ＭＳ 明朝" panose="02020609040205080304" pitchFamily="17" charset="-128"/>
                <a:cs typeface="Times New Roman" panose="02020603050405020304" pitchFamily="18" charset="0"/>
              </a:rPr>
              <a:t>対処策を検討する流れについて説明します。</a:t>
            </a:r>
            <a:endParaRPr lang="ja-JP" altLang="ja-JP" sz="1050" kern="900" dirty="0">
              <a:effectLst/>
              <a:latin typeface="ＭＳ Ｐ明朝" panose="02020600040205080304" pitchFamily="18" charset="-128"/>
              <a:ea typeface="ＭＳ Ｐ明朝" panose="02020600040205080304" pitchFamily="18" charset="-128"/>
              <a:cs typeface="Times New Roman" panose="02020603050405020304" pitchFamily="18" charset="0"/>
            </a:endParaRPr>
          </a:p>
          <a:p>
            <a:pPr marL="228600" lvl="0" indent="-228600" algn="just">
              <a:spcAft>
                <a:spcPts val="0"/>
              </a:spcAft>
              <a:buFont typeface="+mj-ea"/>
              <a:buAutoNum type="circleNumDbPlain"/>
            </a:pPr>
            <a:r>
              <a:rPr lang="ja-JP" altLang="ja-JP" sz="1050" kern="100" dirty="0">
                <a:effectLst/>
                <a:latin typeface="ＭＳ Ｐ明朝" panose="02020600040205080304" pitchFamily="18" charset="-128"/>
                <a:ea typeface="ＭＳ 明朝" panose="02020609040205080304" pitchFamily="17" charset="-128"/>
                <a:cs typeface="Times New Roman" panose="02020603050405020304" pitchFamily="18" charset="0"/>
              </a:rPr>
              <a:t>役割から生じている課題について、どのような状態になったらよいか、目標のイメージを記入しましょう</a:t>
            </a:r>
            <a:r>
              <a:rPr lang="ja-JP" altLang="ja-JP" sz="1050" kern="100" dirty="0" smtClean="0">
                <a:effectLst/>
                <a:latin typeface="ＭＳ Ｐ明朝" panose="02020600040205080304" pitchFamily="18" charset="-128"/>
                <a:ea typeface="ＭＳ 明朝" panose="02020609040205080304" pitchFamily="17" charset="-128"/>
                <a:cs typeface="Times New Roman" panose="02020603050405020304" pitchFamily="18" charset="0"/>
              </a:rPr>
              <a:t>。</a:t>
            </a:r>
            <a:endParaRPr lang="en-US" altLang="ja-JP" sz="1050" kern="100" dirty="0" smtClean="0">
              <a:effectLst/>
              <a:latin typeface="ＭＳ Ｐ明朝" panose="02020600040205080304" pitchFamily="18" charset="-128"/>
              <a:ea typeface="ＭＳ 明朝" panose="02020609040205080304" pitchFamily="17" charset="-128"/>
              <a:cs typeface="Times New Roman" panose="02020603050405020304" pitchFamily="18" charset="0"/>
            </a:endParaRPr>
          </a:p>
          <a:p>
            <a:pPr marL="228600" lvl="0" indent="-228600" algn="just">
              <a:spcAft>
                <a:spcPts val="0"/>
              </a:spcAft>
              <a:buFont typeface="+mj-ea"/>
              <a:buAutoNum type="circleNumDbPlain"/>
            </a:pPr>
            <a:endParaRPr lang="en-US" altLang="ja-JP" sz="1050" kern="900" dirty="0">
              <a:effectLst/>
              <a:latin typeface="ＭＳ Ｐ明朝" panose="02020600040205080304" pitchFamily="18" charset="-128"/>
              <a:ea typeface="ＭＳ Ｐ明朝" panose="02020600040205080304" pitchFamily="18" charset="-128"/>
              <a:cs typeface="Times New Roman" panose="02020603050405020304" pitchFamily="18" charset="0"/>
            </a:endParaRPr>
          </a:p>
          <a:p>
            <a:pPr marL="228600" lvl="0" indent="-228600" algn="just">
              <a:spcAft>
                <a:spcPts val="0"/>
              </a:spcAft>
              <a:buFont typeface="+mj-ea"/>
              <a:buAutoNum type="circleNumDbPlain"/>
            </a:pPr>
            <a:r>
              <a:rPr lang="ja-JP" altLang="ja-JP" sz="1050" kern="100" dirty="0">
                <a:effectLst/>
                <a:latin typeface="ＭＳ Ｐ明朝" panose="02020600040205080304" pitchFamily="18" charset="-128"/>
                <a:ea typeface="ＭＳ 明朝" panose="02020609040205080304" pitchFamily="17" charset="-128"/>
                <a:cs typeface="Times New Roman" panose="02020603050405020304" pitchFamily="18" charset="0"/>
              </a:rPr>
              <a:t>目標のイメージに向けて活用できそうな資源を記入しましょう。</a:t>
            </a:r>
            <a:endParaRPr lang="en-US" altLang="ja-JP" sz="1050" kern="100" dirty="0">
              <a:effectLst/>
              <a:latin typeface="ＭＳ Ｐ明朝" panose="02020600040205080304" pitchFamily="18" charset="-128"/>
              <a:ea typeface="ＭＳ 明朝" panose="02020609040205080304" pitchFamily="17" charset="-128"/>
              <a:cs typeface="Times New Roman" panose="02020603050405020304" pitchFamily="18" charset="0"/>
            </a:endParaRPr>
          </a:p>
          <a:p>
            <a:pPr marL="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ja-JP" sz="1050" b="0" i="0" u="none" strike="noStrike" kern="100" cap="none" spc="0" normalizeH="0" baseline="0" noProof="0" dirty="0">
                <a:ln>
                  <a:noFill/>
                </a:ln>
                <a:solidFill>
                  <a:prstClr val="black"/>
                </a:solidFill>
                <a:effectLst/>
                <a:uLnTx/>
                <a:uFillTx/>
                <a:latin typeface="ＭＳ Ｐ明朝" panose="02020600040205080304" pitchFamily="18" charset="-128"/>
                <a:ea typeface="ＭＳ 明朝" panose="02020609040205080304" pitchFamily="17" charset="-128"/>
                <a:cs typeface="Times New Roman" panose="02020603050405020304" pitchFamily="18" charset="0"/>
              </a:rPr>
              <a:t>【自分がとってきた対処】の欄には、これまで同じような課題に直面したときに、自分がとったことのある対処策やうまくできた対処策を記入しましょう。</a:t>
            </a:r>
            <a:endParaRPr kumimoji="1" lang="ja-JP" altLang="ja-JP" sz="1050" b="0" i="0" u="none" strike="noStrike" kern="9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Times New Roman" panose="02020603050405020304" pitchFamily="18" charset="0"/>
            </a:endParaRPr>
          </a:p>
          <a:p>
            <a:pPr marL="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ja-JP" sz="1050" b="0" i="0" u="none" strike="noStrike" kern="100" cap="none" spc="0" normalizeH="0" baseline="0" noProof="0" dirty="0">
                <a:ln>
                  <a:noFill/>
                </a:ln>
                <a:solidFill>
                  <a:prstClr val="black"/>
                </a:solidFill>
                <a:effectLst/>
                <a:uLnTx/>
                <a:uFillTx/>
                <a:latin typeface="ＭＳ Ｐ明朝" panose="02020600040205080304" pitchFamily="18" charset="-128"/>
                <a:ea typeface="ＭＳ 明朝" panose="02020609040205080304" pitchFamily="17" charset="-128"/>
                <a:cs typeface="Times New Roman" panose="02020603050405020304" pitchFamily="18" charset="0"/>
              </a:rPr>
              <a:t>【サポート資源】の欄には、あなたをサポートしてくれる人や組織、物、情報等、自分が活用できそうな資源を探して、記入してみましょう</a:t>
            </a:r>
            <a:r>
              <a:rPr kumimoji="1" lang="ja-JP" altLang="ja-JP" sz="1050" b="0" i="0" u="none" strike="noStrike" kern="100" cap="none" spc="0" normalizeH="0" baseline="0" noProof="0" dirty="0" smtClean="0">
                <a:ln>
                  <a:noFill/>
                </a:ln>
                <a:solidFill>
                  <a:prstClr val="black"/>
                </a:solidFill>
                <a:effectLst/>
                <a:uLnTx/>
                <a:uFillTx/>
                <a:latin typeface="ＭＳ Ｐ明朝" panose="02020600040205080304" pitchFamily="18" charset="-128"/>
                <a:ea typeface="ＭＳ 明朝" panose="02020609040205080304" pitchFamily="17" charset="-128"/>
                <a:cs typeface="Times New Roman" panose="02020603050405020304" pitchFamily="18" charset="0"/>
              </a:rPr>
              <a:t>。</a:t>
            </a:r>
            <a:endParaRPr kumimoji="1" lang="en-US" altLang="ja-JP" sz="1050" b="0" i="0" u="none" strike="noStrike" kern="100" cap="none" spc="0" normalizeH="0" baseline="0" noProof="0" dirty="0" smtClean="0">
              <a:ln>
                <a:noFill/>
              </a:ln>
              <a:solidFill>
                <a:prstClr val="black"/>
              </a:solidFill>
              <a:effectLst/>
              <a:uLnTx/>
              <a:uFillTx/>
              <a:latin typeface="ＭＳ Ｐ明朝" panose="02020600040205080304" pitchFamily="18" charset="-128"/>
              <a:ea typeface="ＭＳ 明朝" panose="02020609040205080304" pitchFamily="17" charset="-128"/>
              <a:cs typeface="Times New Roman" panose="02020603050405020304" pitchFamily="18" charset="0"/>
            </a:endParaRPr>
          </a:p>
          <a:p>
            <a:pPr marL="0" marR="0" lvl="0" indent="133350" algn="just" defTabSz="914400" rtl="0" eaLnBrk="1" fontAlgn="auto" latinLnBrk="0" hangingPunct="1">
              <a:lnSpc>
                <a:spcPct val="100000"/>
              </a:lnSpc>
              <a:spcBef>
                <a:spcPts val="0"/>
              </a:spcBef>
              <a:spcAft>
                <a:spcPts val="0"/>
              </a:spcAft>
              <a:buClrTx/>
              <a:buSzTx/>
              <a:buFontTx/>
              <a:buNone/>
              <a:tabLst/>
              <a:defRPr/>
            </a:pPr>
            <a:endParaRPr lang="en-US" altLang="ja-JP" sz="1050" kern="100" dirty="0">
              <a:effectLst/>
              <a:latin typeface="ＭＳ Ｐ明朝" panose="02020600040205080304" pitchFamily="18" charset="-128"/>
              <a:ea typeface="ＭＳ 明朝" panose="02020609040205080304" pitchFamily="17" charset="-128"/>
              <a:cs typeface="Times New Roman" panose="02020603050405020304" pitchFamily="18" charset="0"/>
            </a:endParaRPr>
          </a:p>
          <a:p>
            <a:pPr marL="228600" marR="0" lvl="0" indent="-228600" algn="just" defTabSz="914400" rtl="0" eaLnBrk="1" fontAlgn="auto" latinLnBrk="0" hangingPunct="1">
              <a:lnSpc>
                <a:spcPct val="100000"/>
              </a:lnSpc>
              <a:spcBef>
                <a:spcPts val="0"/>
              </a:spcBef>
              <a:spcAft>
                <a:spcPts val="0"/>
              </a:spcAft>
              <a:buClrTx/>
              <a:buSzTx/>
              <a:buFont typeface="+mj-ea"/>
              <a:buAutoNum type="circleNumDbPlain" startAt="3"/>
              <a:tabLst/>
              <a:defRPr/>
            </a:pPr>
            <a:r>
              <a:rPr lang="ja-JP" altLang="ja-JP" sz="1050" kern="100" dirty="0">
                <a:effectLst/>
                <a:latin typeface="ＭＳ Ｐ明朝" panose="02020600040205080304" pitchFamily="18" charset="-128"/>
                <a:ea typeface="ＭＳ 明朝" panose="02020609040205080304" pitchFamily="17" charset="-128"/>
                <a:cs typeface="Times New Roman" panose="02020603050405020304" pitchFamily="18" charset="0"/>
              </a:rPr>
              <a:t>目標のイメージに向けた具体的な方法を記入しましょう。</a:t>
            </a:r>
            <a:endParaRPr lang="ja-JP" altLang="ja-JP" sz="1050" kern="900" dirty="0">
              <a:effectLst/>
              <a:latin typeface="ＭＳ Ｐ明朝" panose="02020600040205080304" pitchFamily="18" charset="-128"/>
              <a:ea typeface="ＭＳ Ｐ明朝" panose="02020600040205080304" pitchFamily="18" charset="-128"/>
              <a:cs typeface="Times New Roman" panose="02020603050405020304" pitchFamily="18" charset="0"/>
            </a:endParaRPr>
          </a:p>
        </p:txBody>
      </p:sp>
    </p:spTree>
    <p:extLst>
      <p:ext uri="{BB962C8B-B14F-4D97-AF65-F5344CB8AC3E}">
        <p14:creationId xmlns:p14="http://schemas.microsoft.com/office/powerpoint/2010/main" val="37198506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ACA07EB2-7B70-4F62-ACBF-37D8A830D7FA}" type="slidenum">
              <a:rPr kumimoji="1" lang="ja-JP" altLang="en-US" smtClean="0"/>
              <a:t>17</a:t>
            </a:fld>
            <a:endParaRPr kumimoji="1" lang="ja-JP" altLang="en-US" dirty="0"/>
          </a:p>
        </p:txBody>
      </p:sp>
      <p:sp>
        <p:nvSpPr>
          <p:cNvPr id="5" name="ノート プレースホルダー 4"/>
          <p:cNvSpPr>
            <a:spLocks noGrp="1"/>
          </p:cNvSpPr>
          <p:nvPr>
            <p:ph type="body" sz="quarter" idx="11"/>
          </p:nvPr>
        </p:nvSpPr>
        <p:spPr/>
        <p:txBody>
          <a:bodyPr/>
          <a:lstStyle/>
          <a:p>
            <a:pPr indent="133350" algn="just">
              <a:spcAft>
                <a:spcPts val="0"/>
              </a:spcAft>
              <a:tabLst>
                <a:tab pos="918210" algn="l"/>
              </a:tabLs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具体的な方法を考えるポイントを３つ挙げます。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en-US" altLang="ja-JP" sz="1050" b="1"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228600" lvl="0" indent="-228600" algn="just">
              <a:spcAft>
                <a:spcPts val="0"/>
              </a:spcAft>
              <a:buFont typeface="+mj-ea"/>
              <a:buAutoNum type="circleNumDbPlain"/>
            </a:pPr>
            <a:r>
              <a:rPr lang="ja-JP" altLang="ja-JP" sz="1050" kern="100" dirty="0" smtClean="0">
                <a:effectLst/>
                <a:latin typeface="ＭＳ 明朝" panose="02020609040205080304" pitchFamily="17" charset="-128"/>
                <a:ea typeface="ＭＳ 明朝" panose="02020609040205080304" pitchFamily="17" charset="-128"/>
                <a:cs typeface="Times New Roman" panose="02020603050405020304" pitchFamily="18" charset="0"/>
              </a:rPr>
              <a:t>状況</a:t>
            </a: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を修正するように</a:t>
            </a:r>
            <a:r>
              <a:rPr lang="ja-JP" altLang="ja-JP" sz="1050" kern="100" dirty="0" smtClean="0">
                <a:effectLst/>
                <a:latin typeface="ＭＳ 明朝" panose="02020609040205080304" pitchFamily="17" charset="-128"/>
                <a:ea typeface="ＭＳ 明朝" panose="02020609040205080304" pitchFamily="17" charset="-128"/>
                <a:cs typeface="Times New Roman" panose="02020603050405020304" pitchFamily="18" charset="0"/>
              </a:rPr>
              <a:t>働きかける</a:t>
            </a:r>
            <a:endParaRPr lang="en-US" altLang="ja-JP" sz="1050" kern="900" dirty="0" smtClean="0">
              <a:effectLst/>
              <a:latin typeface="ＭＳ 明朝" panose="02020609040205080304" pitchFamily="17" charset="-128"/>
              <a:ea typeface="ＭＳ 明朝" panose="02020609040205080304" pitchFamily="17" charset="-128"/>
              <a:cs typeface="Times New Roman" panose="02020603050405020304" pitchFamily="18" charset="0"/>
            </a:endParaRPr>
          </a:p>
          <a:p>
            <a:pPr marL="216000" lvl="0" indent="0" algn="just">
              <a:spcAft>
                <a:spcPts val="0"/>
              </a:spcAft>
              <a:buFont typeface="+mj-ea"/>
              <a:buNone/>
            </a:pPr>
            <a:r>
              <a:rPr lang="ja-JP" altLang="ja-JP" sz="1050" kern="100" dirty="0" smtClean="0">
                <a:effectLst/>
                <a:latin typeface="ＭＳ 明朝" panose="02020609040205080304" pitchFamily="17" charset="-128"/>
                <a:ea typeface="ＭＳ 明朝" panose="02020609040205080304" pitchFamily="17" charset="-128"/>
                <a:cs typeface="Times New Roman" panose="02020603050405020304" pitchFamily="18" charset="0"/>
              </a:rPr>
              <a:t>自分</a:t>
            </a: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でコントロールできる部分、変えられる部分を探ります</a:t>
            </a:r>
            <a:r>
              <a:rPr lang="ja-JP" altLang="en-US" sz="1050" kern="100" dirty="0">
                <a:effectLst/>
                <a:latin typeface="ＭＳ 明朝" panose="02020609040205080304" pitchFamily="17" charset="-128"/>
                <a:ea typeface="ＭＳ 明朝" panose="02020609040205080304" pitchFamily="17" charset="-128"/>
                <a:cs typeface="Times New Roman" panose="02020603050405020304" pitchFamily="18" charset="0"/>
              </a:rPr>
              <a:t>。</a:t>
            </a:r>
            <a:endParaRPr lang="en-US"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216000" lvl="0" indent="0" algn="just">
              <a:spcAft>
                <a:spcPts val="0"/>
              </a:spcAft>
              <a:buFont typeface="+mj-ea"/>
              <a:buNone/>
            </a:pPr>
            <a:r>
              <a:rPr lang="ja-JP" altLang="ja-JP" sz="1050" kern="100" dirty="0" smtClean="0">
                <a:effectLst/>
                <a:latin typeface="ＭＳ 明朝" panose="02020609040205080304" pitchFamily="17" charset="-128"/>
                <a:ea typeface="ＭＳ 明朝" panose="02020609040205080304" pitchFamily="17" charset="-128"/>
                <a:cs typeface="Times New Roman" panose="02020603050405020304" pitchFamily="18" charset="0"/>
              </a:rPr>
              <a:t>自分</a:t>
            </a: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で変えられる部分がある場合は、どのように変えたらよいかを考えます。周囲に相談してみてもよいでしょう。</a:t>
            </a:r>
            <a:endParaRPr lang="en-US"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0" lvl="0" indent="0" algn="just">
              <a:spcAft>
                <a:spcPts val="0"/>
              </a:spcAft>
              <a:buFont typeface="+mj-ea"/>
              <a:buNone/>
            </a:pPr>
            <a:endParaRPr lang="en-US"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228600" lvl="0" indent="-228600" algn="just">
              <a:spcAft>
                <a:spcPts val="0"/>
              </a:spcAft>
              <a:buFont typeface="+mj-ea"/>
              <a:buAutoNum type="circleNumDbPlain" startAt="2"/>
            </a:pPr>
            <a:r>
              <a:rPr lang="ja-JP" altLang="ja-JP" sz="1050" kern="100" dirty="0" smtClean="0">
                <a:effectLst/>
                <a:latin typeface="ＭＳ 明朝" panose="02020609040205080304" pitchFamily="17" charset="-128"/>
                <a:ea typeface="ＭＳ 明朝" panose="02020609040205080304" pitchFamily="17" charset="-128"/>
                <a:cs typeface="Times New Roman" panose="02020603050405020304" pitchFamily="18" charset="0"/>
              </a:rPr>
              <a:t>問題</a:t>
            </a: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の捉え方を</a:t>
            </a:r>
            <a:r>
              <a:rPr lang="ja-JP" altLang="ja-JP" sz="1050" kern="100" dirty="0" smtClean="0">
                <a:effectLst/>
                <a:latin typeface="ＭＳ 明朝" panose="02020609040205080304" pitchFamily="17" charset="-128"/>
                <a:ea typeface="ＭＳ 明朝" panose="02020609040205080304" pitchFamily="17" charset="-128"/>
                <a:cs typeface="Times New Roman" panose="02020603050405020304" pitchFamily="18" charset="0"/>
              </a:rPr>
              <a:t>変え</a:t>
            </a:r>
            <a:r>
              <a:rPr lang="ja-JP" altLang="en-US" sz="1050" kern="100" dirty="0" smtClean="0">
                <a:effectLst/>
                <a:latin typeface="ＭＳ 明朝" panose="02020609040205080304" pitchFamily="17" charset="-128"/>
                <a:ea typeface="ＭＳ 明朝" panose="02020609040205080304" pitchFamily="17" charset="-128"/>
                <a:cs typeface="Times New Roman" panose="02020603050405020304" pitchFamily="18" charset="0"/>
              </a:rPr>
              <a:t>る</a:t>
            </a:r>
            <a:endParaRPr lang="en-US" altLang="ja-JP" sz="1050" kern="100" dirty="0" smtClean="0">
              <a:effectLst/>
              <a:latin typeface="ＭＳ 明朝" panose="02020609040205080304" pitchFamily="17" charset="-128"/>
              <a:ea typeface="ＭＳ 明朝" panose="02020609040205080304" pitchFamily="17" charset="-128"/>
              <a:cs typeface="Times New Roman" panose="02020603050405020304" pitchFamily="18" charset="0"/>
            </a:endParaRPr>
          </a:p>
          <a:p>
            <a:pPr marL="216000" lvl="0" indent="0" algn="just">
              <a:spcAft>
                <a:spcPts val="0"/>
              </a:spcAft>
              <a:buFont typeface="+mj-ea"/>
              <a:buNone/>
            </a:pPr>
            <a:r>
              <a:rPr lang="ja-JP" altLang="ja-JP" sz="1050" kern="100" dirty="0" smtClean="0">
                <a:effectLst/>
                <a:latin typeface="ＭＳ 明朝" panose="02020609040205080304" pitchFamily="17" charset="-128"/>
                <a:ea typeface="ＭＳ 明朝" panose="02020609040205080304" pitchFamily="17" charset="-128"/>
                <a:cs typeface="Times New Roman" panose="02020603050405020304" pitchFamily="18" charset="0"/>
              </a:rPr>
              <a:t>自分</a:t>
            </a: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の考え方や捉え方を変えてみましょう</a:t>
            </a:r>
            <a:r>
              <a:rPr lang="ja-JP" altLang="ja-JP" sz="1050" kern="100" dirty="0" smtClean="0">
                <a:effectLst/>
                <a:latin typeface="ＭＳ 明朝" panose="02020609040205080304" pitchFamily="17" charset="-128"/>
                <a:ea typeface="ＭＳ 明朝" panose="02020609040205080304" pitchFamily="17" charset="-128"/>
                <a:cs typeface="Times New Roman" panose="02020603050405020304" pitchFamily="18" charset="0"/>
              </a:rPr>
              <a:t>。</a:t>
            </a:r>
            <a:endParaRPr lang="en-US" altLang="ja-JP" sz="1050" kern="100" dirty="0" smtClean="0">
              <a:effectLst/>
              <a:latin typeface="ＭＳ 明朝" panose="02020609040205080304" pitchFamily="17" charset="-128"/>
              <a:ea typeface="ＭＳ 明朝" panose="02020609040205080304" pitchFamily="17" charset="-128"/>
              <a:cs typeface="Times New Roman" panose="02020603050405020304" pitchFamily="18" charset="0"/>
            </a:endParaRPr>
          </a:p>
          <a:p>
            <a:pPr marL="216000" lvl="0" indent="0" algn="just">
              <a:spcAft>
                <a:spcPts val="0"/>
              </a:spcAft>
              <a:buFont typeface="+mj-ea"/>
              <a:buNone/>
            </a:pPr>
            <a:r>
              <a:rPr lang="ja-JP" altLang="ja-JP" sz="1050" kern="100" dirty="0" smtClean="0">
                <a:effectLst/>
                <a:latin typeface="ＭＳ 明朝" panose="02020609040205080304" pitchFamily="17" charset="-128"/>
                <a:ea typeface="ＭＳ 明朝" panose="02020609040205080304" pitchFamily="17" charset="-128"/>
                <a:cs typeface="Times New Roman" panose="02020603050405020304" pitchFamily="18" charset="0"/>
              </a:rPr>
              <a:t>自分</a:t>
            </a: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ではなく、親しい人や大事な人が同じ問題を抱えていたら、どのようにアドバイスするでしょうか</a:t>
            </a:r>
            <a:r>
              <a:rPr lang="ja-JP" altLang="ja-JP" sz="1050" kern="100" dirty="0" smtClean="0">
                <a:effectLst/>
                <a:latin typeface="ＭＳ 明朝" panose="02020609040205080304" pitchFamily="17" charset="-128"/>
                <a:ea typeface="ＭＳ 明朝" panose="02020609040205080304" pitchFamily="17" charset="-128"/>
                <a:cs typeface="Times New Roman" panose="02020603050405020304" pitchFamily="18" charset="0"/>
              </a:rPr>
              <a:t>。</a:t>
            </a:r>
            <a:endParaRPr lang="en-US" altLang="ja-JP" sz="1050" kern="900" dirty="0" smtClean="0">
              <a:effectLst/>
              <a:latin typeface="ＭＳ 明朝" panose="02020609040205080304" pitchFamily="17" charset="-128"/>
              <a:ea typeface="ＭＳ 明朝" panose="02020609040205080304" pitchFamily="17" charset="-128"/>
              <a:cs typeface="Times New Roman" panose="02020603050405020304" pitchFamily="18" charset="0"/>
            </a:endParaRPr>
          </a:p>
          <a:p>
            <a:pPr marL="216000" lvl="0" indent="0" algn="just">
              <a:spcAft>
                <a:spcPts val="0"/>
              </a:spcAft>
              <a:buFont typeface="+mj-ea"/>
              <a:buNone/>
            </a:pPr>
            <a:r>
              <a:rPr lang="ja-JP" altLang="ja-JP" sz="1050" kern="100" dirty="0" smtClean="0">
                <a:effectLst/>
                <a:latin typeface="ＭＳ 明朝" panose="02020609040205080304" pitchFamily="17" charset="-128"/>
                <a:ea typeface="ＭＳ 明朝" panose="02020609040205080304" pitchFamily="17" charset="-128"/>
                <a:cs typeface="Times New Roman" panose="02020603050405020304" pitchFamily="18" charset="0"/>
              </a:rPr>
              <a:t>問題</a:t>
            </a: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に対して、違った見方をしてみたらどうなるかを考えてみましょう。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en-US"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228600" lvl="0" indent="-228600" algn="just">
              <a:spcAft>
                <a:spcPts val="0"/>
              </a:spcAft>
              <a:buFont typeface="+mj-ea"/>
              <a:buAutoNum type="circleNumDbPlain" startAt="3"/>
            </a:pPr>
            <a:r>
              <a:rPr lang="ja-JP" altLang="ja-JP" sz="1050" kern="100" dirty="0" smtClean="0">
                <a:effectLst/>
                <a:latin typeface="ＭＳ 明朝" panose="02020609040205080304" pitchFamily="17" charset="-128"/>
                <a:ea typeface="ＭＳ 明朝" panose="02020609040205080304" pitchFamily="17" charset="-128"/>
                <a:cs typeface="Times New Roman" panose="02020603050405020304" pitchFamily="18" charset="0"/>
              </a:rPr>
              <a:t>問題</a:t>
            </a: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によって生じているストレスに対処する</a:t>
            </a:r>
            <a:endParaRPr lang="en-US"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216000" lvl="0" indent="0" algn="just">
              <a:spcAft>
                <a:spcPts val="0"/>
              </a:spcAft>
              <a:buFont typeface="+mj-ea"/>
              <a:buNone/>
            </a:pPr>
            <a:r>
              <a:rPr lang="ja-JP" altLang="ja-JP" sz="1050" kern="100" smtClean="0">
                <a:effectLst/>
                <a:latin typeface="ＭＳ 明朝" panose="02020609040205080304" pitchFamily="17" charset="-128"/>
                <a:ea typeface="ＭＳ 明朝" panose="02020609040205080304" pitchFamily="17" charset="-128"/>
                <a:cs typeface="Times New Roman" panose="02020603050405020304" pitchFamily="18" charset="0"/>
              </a:rPr>
              <a:t>自分</a:t>
            </a: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を休ませる、しっかり睡眠をとる、問題から離れて気分転換をする、リラックスする等のレパートリーを増やし、自分ができるストレス対処法を試みてみるのも一つの方法です。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1050" b="1" kern="100" dirty="0">
                <a:effectLst/>
                <a:latin typeface="ＭＳ 明朝" panose="02020609040205080304" pitchFamily="17" charset="-128"/>
                <a:ea typeface="ＭＳ 明朝" panose="02020609040205080304" pitchFamily="17" charset="-128"/>
                <a:cs typeface="Times New Roman" panose="02020603050405020304" pitchFamily="18" charset="0"/>
              </a:rPr>
              <a:t>※記入</a:t>
            </a:r>
            <a:r>
              <a:rPr lang="en-US" altLang="ja-JP" sz="1050" b="1" kern="100" dirty="0">
                <a:effectLst/>
                <a:latin typeface="ＭＳ 明朝" panose="02020609040205080304" pitchFamily="17" charset="-128"/>
                <a:ea typeface="ＭＳ 明朝" panose="02020609040205080304" pitchFamily="17" charset="-128"/>
                <a:cs typeface="Times New Roman" panose="02020603050405020304" pitchFamily="18" charset="0"/>
              </a:rPr>
              <a:t>15</a:t>
            </a:r>
            <a:r>
              <a:rPr lang="ja-JP" altLang="ja-JP" sz="1050" b="1" kern="100" dirty="0">
                <a:effectLst/>
                <a:latin typeface="ＭＳ 明朝" panose="02020609040205080304" pitchFamily="17" charset="-128"/>
                <a:ea typeface="ＭＳ 明朝" panose="02020609040205080304" pitchFamily="17" charset="-128"/>
                <a:cs typeface="Times New Roman" panose="02020603050405020304" pitchFamily="18" charset="0"/>
              </a:rPr>
              <a:t>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5078425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Rot="1" noChangeAspect="1" noChangeArrowheads="1" noTextEdit="1"/>
          </p:cNvSpPr>
          <p:nvPr>
            <p:ph type="sldImg"/>
          </p:nvPr>
        </p:nvSpPr>
        <p:spPr>
          <a:ln/>
        </p:spPr>
      </p:sp>
      <p:sp>
        <p:nvSpPr>
          <p:cNvPr id="2" name="スライド番号プレースホルダー 1"/>
          <p:cNvSpPr>
            <a:spLocks noGrp="1"/>
          </p:cNvSpPr>
          <p:nvPr>
            <p:ph type="sldNum" sz="quarter" idx="10"/>
          </p:nvPr>
        </p:nvSpPr>
        <p:spPr/>
        <p:txBody>
          <a:bodyPr/>
          <a:lstStyle/>
          <a:p>
            <a:fld id="{ACA07EB2-7B70-4F62-ACBF-37D8A830D7FA}" type="slidenum">
              <a:rPr kumimoji="1" lang="ja-JP" altLang="en-US" smtClean="0"/>
              <a:t>18</a:t>
            </a:fld>
            <a:endParaRPr kumimoji="1" lang="ja-JP" altLang="en-US" dirty="0"/>
          </a:p>
        </p:txBody>
      </p:sp>
      <p:sp>
        <p:nvSpPr>
          <p:cNvPr id="3" name="ノート プレースホルダー 2"/>
          <p:cNvSpPr>
            <a:spLocks noGrp="1"/>
          </p:cNvSpPr>
          <p:nvPr>
            <p:ph type="body" sz="quarter" idx="11"/>
          </p:nvPr>
        </p:nvSpPr>
        <p:spPr/>
        <p:txBody>
          <a:bodyPr/>
          <a:lstStyle/>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それでは、ワークシート⑩の３「役割から生じている課題の対処策の検討」について発表しましょう。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en-US"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①　目標のイメージ</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②　活用できそうな資源</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③　具体的な方法</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en-US"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この３点についてワークシートに記入した内容を、１人ずつ発表しましょう。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他者の発表を聞いて気がついたことを話し合いましょう。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1050" b="1" kern="100" dirty="0">
                <a:effectLst/>
                <a:latin typeface="ＭＳ 明朝" panose="02020609040205080304" pitchFamily="17" charset="-128"/>
                <a:ea typeface="ＭＳ 明朝" panose="02020609040205080304" pitchFamily="17" charset="-128"/>
                <a:cs typeface="Times New Roman" panose="02020603050405020304" pitchFamily="18" charset="0"/>
              </a:rPr>
              <a:t>※発表１人３分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1050" b="1" kern="100" dirty="0">
                <a:effectLst/>
                <a:latin typeface="ＭＳ 明朝" panose="02020609040205080304" pitchFamily="17" charset="-128"/>
                <a:ea typeface="ＭＳ 明朝" panose="02020609040205080304" pitchFamily="17" charset="-128"/>
                <a:cs typeface="Times New Roman" panose="02020603050405020304" pitchFamily="18" charset="0"/>
              </a:rPr>
              <a:t>※意見交換</a:t>
            </a:r>
            <a:r>
              <a:rPr lang="en-US" altLang="ja-JP" sz="1050" b="1" kern="100" dirty="0">
                <a:effectLst/>
                <a:latin typeface="ＭＳ 明朝" panose="02020609040205080304" pitchFamily="17" charset="-128"/>
                <a:ea typeface="ＭＳ 明朝" panose="02020609040205080304" pitchFamily="17" charset="-128"/>
                <a:cs typeface="Times New Roman" panose="02020603050405020304" pitchFamily="18" charset="0"/>
              </a:rPr>
              <a:t>15</a:t>
            </a:r>
            <a:r>
              <a:rPr lang="ja-JP" altLang="ja-JP" sz="1050" b="1" kern="100" dirty="0">
                <a:effectLst/>
                <a:latin typeface="ＭＳ 明朝" panose="02020609040205080304" pitchFamily="17" charset="-128"/>
                <a:ea typeface="ＭＳ 明朝" panose="02020609040205080304" pitchFamily="17" charset="-128"/>
                <a:cs typeface="Times New Roman" panose="02020603050405020304" pitchFamily="18" charset="0"/>
              </a:rPr>
              <a:t>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7463916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A07EB2-7B70-4F62-ACBF-37D8A830D7FA}"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5" name="ノート プレースホルダー 4"/>
          <p:cNvSpPr>
            <a:spLocks noGrp="1"/>
          </p:cNvSpPr>
          <p:nvPr>
            <p:ph type="body" sz="quarter" idx="11"/>
          </p:nvPr>
        </p:nvSpPr>
        <p:spPr/>
        <p:txBody>
          <a:bodyPr/>
          <a:lstStyle/>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まとめです。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今回は、自分が周囲の人たちから期待されている役割の棚卸しを行い、役割から生じている課題の分析と対処策の検討を行いました。</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人生において、役割に対する満足度は、心の満足度に影響すると言われています。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自分に求められている役割を正しく理解し、それらを担っていくことは、充実したキャリアを送るうえでも大切なことです。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しかし、求められている役割に応えたいという気持ちはあっても、時間やエネルギーに限りがあるなかで、すべてに応えることは難しい場合もあります。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そこで、自分のキャリアにおける役割を考える際は、次のことが大切になります。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en-US"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342900" lvl="0" indent="-342900" algn="just">
              <a:spcAft>
                <a:spcPts val="0"/>
              </a:spcAft>
              <a:buFont typeface="ＭＳ 明朝" panose="02020609040205080304" pitchFamily="17" charset="-128"/>
              <a:buChar char="・"/>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自分や自分の周囲の人たちからどのような役割を期待されているかを整理しておく。</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342900" lvl="0" indent="-342900" algn="just">
              <a:spcAft>
                <a:spcPts val="0"/>
              </a:spcAft>
              <a:buFont typeface="ＭＳ 明朝" panose="02020609040205080304" pitchFamily="17" charset="-128"/>
              <a:buChar char="・"/>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期待されている役割から、どのような課題やストレスが生じているかを分析して、対処策を検討しておく。</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342900" lvl="0" indent="-342900" algn="just">
              <a:spcAft>
                <a:spcPts val="0"/>
              </a:spcAft>
              <a:buFont typeface="ＭＳ 明朝" panose="02020609040205080304" pitchFamily="17" charset="-128"/>
              <a:buChar char="・"/>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期待されている役割と自分が大切にしている価値観との折り合いをつけ、可能な範囲で役割を果たしていく。</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en-US"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　次回は、いよいよ最後のキャリア講習です。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　第５回キャリア講習では、第１回～第４回までに得たさまざまな気づきや自己分析の結果をふまえて、今後の働き方を考えていきます。これまでの講習資料やワークシートを見直しておいてください。</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また次回、第１回～第４回までのキャリア講習資料とワークシート①～⑩をご持参ください。</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9859661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スライド イメージ プレースホルダー 1"/>
          <p:cNvSpPr>
            <a:spLocks noGrp="1" noRot="1" noChangeAspect="1" noTextEdit="1"/>
          </p:cNvSpPr>
          <p:nvPr>
            <p:ph type="sldImg"/>
          </p:nvPr>
        </p:nvSpPr>
        <p:spPr>
          <a:ln/>
        </p:spPr>
      </p:sp>
      <p:sp>
        <p:nvSpPr>
          <p:cNvPr id="2" name="スライド番号プレースホルダー 1"/>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A07EB2-7B70-4F62-ACBF-37D8A830D7FA}"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3" name="ノート プレースホルダー 2"/>
          <p:cNvSpPr>
            <a:spLocks noGrp="1"/>
          </p:cNvSpPr>
          <p:nvPr>
            <p:ph type="body" sz="quarter" idx="11"/>
          </p:nvPr>
        </p:nvSpPr>
        <p:spPr/>
        <p:txBody>
          <a:bodyPr/>
          <a:lstStyle/>
          <a:p>
            <a:pPr algn="just">
              <a:spcAft>
                <a:spcPts val="0"/>
              </a:spcAft>
            </a:pPr>
            <a:r>
              <a:rPr lang="ja-JP" altLang="ja-JP" sz="1050" b="1" kern="100" dirty="0">
                <a:solidFill>
                  <a:srgbClr val="000000"/>
                </a:solidFill>
                <a:effectLst/>
                <a:latin typeface="ＭＳ Ｐ明朝" panose="02020600040205080304" pitchFamily="18" charset="-128"/>
                <a:ea typeface="ＭＳ 明朝" panose="02020609040205080304" pitchFamily="17" charset="-128"/>
                <a:cs typeface="Times New Roman" panose="02020603050405020304" pitchFamily="18" charset="0"/>
              </a:rPr>
              <a:t>※内容読み上げ</a:t>
            </a:r>
            <a:endParaRPr lang="ja-JP" altLang="ja-JP" sz="1050" kern="900" dirty="0">
              <a:effectLst/>
              <a:latin typeface="ＭＳ Ｐ明朝" panose="02020600040205080304" pitchFamily="18" charset="-128"/>
              <a:ea typeface="ＭＳ Ｐ明朝" panose="02020600040205080304" pitchFamily="18" charset="-128"/>
              <a:cs typeface="Times New Roman" panose="02020603050405020304" pitchFamily="18" charset="0"/>
            </a:endParaRPr>
          </a:p>
        </p:txBody>
      </p:sp>
    </p:spTree>
    <p:extLst>
      <p:ext uri="{BB962C8B-B14F-4D97-AF65-F5344CB8AC3E}">
        <p14:creationId xmlns:p14="http://schemas.microsoft.com/office/powerpoint/2010/main" val="1403277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p:txBody>
          <a:bodyPr/>
          <a:lstStyle>
            <a:lvl1pPr eaLnBrk="0" hangingPunct="0">
              <a:defRPr kumimoji="1">
                <a:solidFill>
                  <a:schemeClr val="tx1"/>
                </a:solidFill>
                <a:latin typeface="Arial" charset="0"/>
                <a:ea typeface="ＭＳ Ｐゴシック" charset="-128"/>
              </a:defRPr>
            </a:lvl1pPr>
            <a:lvl2pPr marL="736581" indent="-283300" eaLnBrk="0" hangingPunct="0">
              <a:defRPr kumimoji="1">
                <a:solidFill>
                  <a:schemeClr val="tx1"/>
                </a:solidFill>
                <a:latin typeface="Arial" charset="0"/>
                <a:ea typeface="ＭＳ Ｐゴシック" charset="-128"/>
              </a:defRPr>
            </a:lvl2pPr>
            <a:lvl3pPr marL="1133201" indent="-226641" eaLnBrk="0" hangingPunct="0">
              <a:defRPr kumimoji="1">
                <a:solidFill>
                  <a:schemeClr val="tx1"/>
                </a:solidFill>
                <a:latin typeface="Arial" charset="0"/>
                <a:ea typeface="ＭＳ Ｐゴシック" charset="-128"/>
              </a:defRPr>
            </a:lvl3pPr>
            <a:lvl4pPr marL="1586482" indent="-226641" eaLnBrk="0" hangingPunct="0">
              <a:defRPr kumimoji="1">
                <a:solidFill>
                  <a:schemeClr val="tx1"/>
                </a:solidFill>
                <a:latin typeface="Arial" charset="0"/>
                <a:ea typeface="ＭＳ Ｐゴシック" charset="-128"/>
              </a:defRPr>
            </a:lvl4pPr>
            <a:lvl5pPr marL="2039762" indent="-226641" eaLnBrk="0" hangingPunct="0">
              <a:defRPr kumimoji="1">
                <a:solidFill>
                  <a:schemeClr val="tx1"/>
                </a:solidFill>
                <a:latin typeface="Arial" charset="0"/>
                <a:ea typeface="ＭＳ Ｐゴシック" charset="-128"/>
              </a:defRPr>
            </a:lvl5pPr>
            <a:lvl6pPr marL="2493043" indent="-226641" algn="ctr" eaLnBrk="0" fontAlgn="base" hangingPunct="0">
              <a:spcBef>
                <a:spcPct val="0"/>
              </a:spcBef>
              <a:spcAft>
                <a:spcPct val="0"/>
              </a:spcAft>
              <a:defRPr kumimoji="1">
                <a:solidFill>
                  <a:schemeClr val="tx1"/>
                </a:solidFill>
                <a:latin typeface="Arial" charset="0"/>
                <a:ea typeface="ＭＳ Ｐゴシック" charset="-128"/>
              </a:defRPr>
            </a:lvl6pPr>
            <a:lvl7pPr marL="2946323" indent="-226641" algn="ctr" eaLnBrk="0" fontAlgn="base" hangingPunct="0">
              <a:spcBef>
                <a:spcPct val="0"/>
              </a:spcBef>
              <a:spcAft>
                <a:spcPct val="0"/>
              </a:spcAft>
              <a:defRPr kumimoji="1">
                <a:solidFill>
                  <a:schemeClr val="tx1"/>
                </a:solidFill>
                <a:latin typeface="Arial" charset="0"/>
                <a:ea typeface="ＭＳ Ｐゴシック" charset="-128"/>
              </a:defRPr>
            </a:lvl7pPr>
            <a:lvl8pPr marL="3399603" indent="-226641" algn="ctr" eaLnBrk="0" fontAlgn="base" hangingPunct="0">
              <a:spcBef>
                <a:spcPct val="0"/>
              </a:spcBef>
              <a:spcAft>
                <a:spcPct val="0"/>
              </a:spcAft>
              <a:defRPr kumimoji="1">
                <a:solidFill>
                  <a:schemeClr val="tx1"/>
                </a:solidFill>
                <a:latin typeface="Arial" charset="0"/>
                <a:ea typeface="ＭＳ Ｐゴシック" charset="-128"/>
              </a:defRPr>
            </a:lvl8pPr>
            <a:lvl9pPr marL="3852885" indent="-226641" algn="ctr" eaLnBrk="0" fontAlgn="base" hangingPunct="0">
              <a:spcBef>
                <a:spcPct val="0"/>
              </a:spcBef>
              <a:spcAft>
                <a:spcPct val="0"/>
              </a:spcAft>
              <a:defRPr kumimoji="1">
                <a:solidFill>
                  <a:schemeClr val="tx1"/>
                </a:solidFill>
                <a:latin typeface="Arial" charset="0"/>
                <a:ea typeface="ＭＳ Ｐゴシック" charset="-128"/>
              </a:defRPr>
            </a:lvl9pPr>
          </a:lstStyle>
          <a:p>
            <a:pPr fontAlgn="auto">
              <a:spcBef>
                <a:spcPts val="0"/>
              </a:spcBef>
              <a:spcAft>
                <a:spcPts val="0"/>
              </a:spcAft>
              <a:defRPr/>
            </a:pPr>
            <a:fld id="{F3BD604A-CB06-49D4-8667-43DDB22EE458}" type="slidenum">
              <a:rPr lang="en-US" altLang="ja-JP" smtClean="0">
                <a:solidFill>
                  <a:prstClr val="black"/>
                </a:solidFill>
              </a:rPr>
              <a:pPr fontAlgn="auto">
                <a:spcBef>
                  <a:spcPts val="0"/>
                </a:spcBef>
                <a:spcAft>
                  <a:spcPts val="0"/>
                </a:spcAft>
                <a:defRPr/>
              </a:pPr>
              <a:t>3</a:t>
            </a:fld>
            <a:endParaRPr lang="en-US" altLang="ja-JP">
              <a:solidFill>
                <a:prstClr val="black"/>
              </a:solidFill>
            </a:endParaRPr>
          </a:p>
        </p:txBody>
      </p:sp>
      <p:sp>
        <p:nvSpPr>
          <p:cNvPr id="37892" name="Rectangle 3"/>
          <p:cNvSpPr>
            <a:spLocks noGrp="1" noChangeArrowheads="1"/>
          </p:cNvSpPr>
          <p:nvPr>
            <p:ph type="body" idx="1"/>
          </p:nvPr>
        </p:nvSpPr>
        <p:spPr>
          <a:xfrm>
            <a:off x="945356" y="4825125"/>
            <a:ext cx="4916488" cy="4854575"/>
          </a:xfrm>
          <a:noFill/>
        </p:spPr>
        <p:txBody>
          <a:bodyPr/>
          <a:lstStyle/>
          <a:p>
            <a:pPr eaLnBrk="1" hangingPunct="1"/>
            <a:r>
              <a:rPr lang="ja-JP" altLang="en-US" sz="1050" dirty="0" smtClean="0">
                <a:latin typeface="ＭＳ 明朝" panose="02020609040205080304" pitchFamily="17" charset="-128"/>
                <a:ea typeface="ＭＳ 明朝" panose="02020609040205080304" pitchFamily="17" charset="-128"/>
              </a:rPr>
              <a:t>　周囲から期待されている役割を整理します。</a:t>
            </a:r>
            <a:endParaRPr lang="ja-JP" altLang="en-US" sz="1050" dirty="0">
              <a:latin typeface="ＭＳ 明朝" panose="02020609040205080304" pitchFamily="17" charset="-128"/>
              <a:ea typeface="ＭＳ 明朝" panose="02020609040205080304" pitchFamily="17" charset="-128"/>
            </a:endParaRPr>
          </a:p>
        </p:txBody>
      </p:sp>
      <p:sp>
        <p:nvSpPr>
          <p:cNvPr id="3" name="スライド イメージ プレースホルダー 2"/>
          <p:cNvSpPr>
            <a:spLocks noGrp="1" noRot="1" noChangeAspect="1"/>
          </p:cNvSpPr>
          <p:nvPr>
            <p:ph type="sldImg"/>
          </p:nvPr>
        </p:nvSpPr>
        <p:spPr>
          <a:xfrm>
            <a:off x="1166813" y="1243013"/>
            <a:ext cx="4473575" cy="3354387"/>
          </a:xfrm>
          <a:prstGeom prst="rect">
            <a:avLst/>
          </a:prstGeom>
          <a:noFill/>
          <a:ln w="12700">
            <a:solidFill>
              <a:prstClr val="black"/>
            </a:solidFill>
          </a:ln>
        </p:spPr>
      </p:sp>
    </p:spTree>
    <p:extLst>
      <p:ext uri="{BB962C8B-B14F-4D97-AF65-F5344CB8AC3E}">
        <p14:creationId xmlns:p14="http://schemas.microsoft.com/office/powerpoint/2010/main" val="26858856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ACA07EB2-7B70-4F62-ACBF-37D8A830D7FA}" type="slidenum">
              <a:rPr kumimoji="1" lang="ja-JP" altLang="en-US" smtClean="0"/>
              <a:t>4</a:t>
            </a:fld>
            <a:endParaRPr kumimoji="1" lang="ja-JP" altLang="en-US" dirty="0"/>
          </a:p>
        </p:txBody>
      </p:sp>
      <p:sp>
        <p:nvSpPr>
          <p:cNvPr id="5" name="ノート プレースホルダー 4"/>
          <p:cNvSpPr>
            <a:spLocks noGrp="1"/>
          </p:cNvSpPr>
          <p:nvPr>
            <p:ph type="body" sz="quarter" idx="11"/>
          </p:nvPr>
        </p:nvSpPr>
        <p:spPr/>
        <p:txBody>
          <a:bodyPr/>
          <a:lstStyle/>
          <a:p>
            <a:pPr indent="133350" algn="just">
              <a:spcAft>
                <a:spcPts val="0"/>
              </a:spcAft>
            </a:pPr>
            <a:r>
              <a:rPr lang="ja-JP" altLang="ja-JP" sz="1050" kern="100" dirty="0">
                <a:solidFill>
                  <a:srgbClr val="000000"/>
                </a:solidFill>
                <a:effectLst/>
                <a:latin typeface="ＭＳ 明朝" panose="02020609040205080304" pitchFamily="17" charset="-128"/>
                <a:ea typeface="ＭＳ 明朝" panose="02020609040205080304" pitchFamily="17" charset="-128"/>
                <a:cs typeface="ＭＳ Ｐ明朝" panose="02020600040205080304" pitchFamily="18" charset="-128"/>
              </a:rPr>
              <a:t>なぜ役割について整理するのかを考えてみましょう。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1050" b="1" kern="100" dirty="0">
                <a:solidFill>
                  <a:srgbClr val="000000"/>
                </a:solidFill>
                <a:effectLst/>
                <a:latin typeface="ＭＳ 明朝" panose="02020609040205080304" pitchFamily="17" charset="-128"/>
                <a:ea typeface="ＭＳ 明朝" panose="02020609040205080304" pitchFamily="17" charset="-128"/>
                <a:cs typeface="ＭＳ Ｐ明朝" panose="02020600040205080304" pitchFamily="18" charset="-128"/>
              </a:rPr>
              <a:t>※内容読み上げ</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4121017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ACA07EB2-7B70-4F62-ACBF-37D8A830D7FA}" type="slidenum">
              <a:rPr kumimoji="1" lang="ja-JP" altLang="en-US" smtClean="0"/>
              <a:t>5</a:t>
            </a:fld>
            <a:endParaRPr kumimoji="1" lang="ja-JP" altLang="en-US" dirty="0"/>
          </a:p>
        </p:txBody>
      </p:sp>
      <p:sp>
        <p:nvSpPr>
          <p:cNvPr id="5" name="ノート プレースホルダー 4"/>
          <p:cNvSpPr>
            <a:spLocks noGrp="1"/>
          </p:cNvSpPr>
          <p:nvPr>
            <p:ph type="body" sz="quarter" idx="11"/>
          </p:nvPr>
        </p:nvSpPr>
        <p:spPr/>
        <p:txBody>
          <a:bodyPr/>
          <a:lstStyle/>
          <a:p>
            <a:pPr algn="just">
              <a:spcAft>
                <a:spcPts val="0"/>
              </a:spcAft>
            </a:pPr>
            <a:r>
              <a:rPr lang="ja-JP" altLang="ja-JP" sz="1050" b="1" kern="100" dirty="0">
                <a:effectLst/>
                <a:latin typeface="ＭＳ Ｐ明朝" panose="02020600040205080304" pitchFamily="18" charset="-128"/>
                <a:ea typeface="ＭＳ 明朝" panose="02020609040205080304" pitchFamily="17" charset="-128"/>
                <a:cs typeface="ＭＳ Ｐ明朝" panose="02020600040205080304" pitchFamily="18" charset="-128"/>
              </a:rPr>
              <a:t>※内容読み上げ</a:t>
            </a:r>
            <a:endParaRPr lang="ja-JP" altLang="ja-JP" sz="1050" kern="900" dirty="0">
              <a:effectLst/>
              <a:latin typeface="ＭＳ Ｐ明朝" panose="02020600040205080304" pitchFamily="18" charset="-128"/>
              <a:ea typeface="ＭＳ Ｐ明朝" panose="02020600040205080304" pitchFamily="18" charset="-128"/>
              <a:cs typeface="Times New Roman" panose="02020603050405020304" pitchFamily="18" charset="0"/>
            </a:endParaRPr>
          </a:p>
        </p:txBody>
      </p:sp>
    </p:spTree>
    <p:extLst>
      <p:ext uri="{BB962C8B-B14F-4D97-AF65-F5344CB8AC3E}">
        <p14:creationId xmlns:p14="http://schemas.microsoft.com/office/powerpoint/2010/main" val="6095134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fld id="{1CF52085-5513-4C46-9630-C2F4C649A1B7}" type="slidenum">
              <a:rPr lang="en-US" altLang="ja-JP" smtClean="0"/>
              <a:pPr/>
              <a:t>6</a:t>
            </a:fld>
            <a:endParaRPr lang="en-US" altLang="ja-JP" dirty="0"/>
          </a:p>
        </p:txBody>
      </p:sp>
      <p:sp>
        <p:nvSpPr>
          <p:cNvPr id="3" name="スライド イメージ プレースホルダー 2"/>
          <p:cNvSpPr>
            <a:spLocks noGrp="1" noRot="1" noChangeAspect="1"/>
          </p:cNvSpPr>
          <p:nvPr>
            <p:ph type="sldImg"/>
          </p:nvPr>
        </p:nvSpPr>
        <p:spPr>
          <a:xfrm>
            <a:off x="1243013" y="720725"/>
            <a:ext cx="4473575" cy="3354388"/>
          </a:xfrm>
          <a:prstGeom prst="rect">
            <a:avLst/>
          </a:prstGeom>
          <a:noFill/>
          <a:ln w="12700">
            <a:solidFill>
              <a:prstClr val="black"/>
            </a:solidFill>
          </a:ln>
        </p:spPr>
      </p:sp>
      <p:sp>
        <p:nvSpPr>
          <p:cNvPr id="2" name="ノート プレースホルダー 1"/>
          <p:cNvSpPr>
            <a:spLocks noGrp="1"/>
          </p:cNvSpPr>
          <p:nvPr>
            <p:ph type="body" sz="quarter" idx="10"/>
          </p:nvPr>
        </p:nvSpPr>
        <p:spPr/>
        <p:txBody>
          <a:bodyPr/>
          <a:lstStyle/>
          <a:p>
            <a:pPr algn="just">
              <a:spcAft>
                <a:spcPts val="0"/>
              </a:spcAft>
            </a:pPr>
            <a:r>
              <a:rPr lang="ja-JP" altLang="ja-JP" sz="1050" kern="100" dirty="0">
                <a:effectLst/>
                <a:latin typeface="ＭＳ 明朝" panose="02020609040205080304" pitchFamily="17" charset="-128"/>
                <a:ea typeface="ＭＳ 明朝" panose="02020609040205080304" pitchFamily="17" charset="-128"/>
                <a:cs typeface="ＭＳ Ｐ明朝" panose="02020600040205080304" pitchFamily="18" charset="-128"/>
              </a:rPr>
              <a:t>【演習】「役割ネットワークの作成」をやってみましょう。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ＭＳ Ｐ明朝" panose="02020600040205080304" pitchFamily="18" charset="-128"/>
              </a:rPr>
              <a:t>ワークシート⑨「役割ネットワーク」を使います。準備してください。</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en-US" altLang="ja-JP" sz="1050" kern="100" dirty="0">
                <a:effectLst/>
                <a:latin typeface="ＭＳ 明朝" panose="02020609040205080304" pitchFamily="17" charset="-128"/>
                <a:ea typeface="ＭＳ 明朝" panose="02020609040205080304" pitchFamily="17" charset="-128"/>
                <a:cs typeface="ＭＳ Ｐ明朝" panose="02020600040205080304" pitchFamily="18" charset="-128"/>
              </a:rPr>
              <a:t> </a:t>
            </a:r>
            <a:endParaRPr lang="en-US"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en-US" sz="1050" kern="900" dirty="0">
                <a:effectLst/>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050" kern="100" dirty="0">
                <a:effectLst/>
                <a:latin typeface="ＭＳ 明朝" panose="02020609040205080304" pitchFamily="17" charset="-128"/>
                <a:ea typeface="ＭＳ 明朝" panose="02020609040205080304" pitchFamily="17" charset="-128"/>
                <a:cs typeface="ＭＳ Ｐ明朝" panose="02020600040205080304" pitchFamily="18" charset="-128"/>
              </a:rPr>
              <a:t>作成方法を説明します。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228600" lvl="0" indent="-228600" algn="just">
              <a:spcAft>
                <a:spcPts val="0"/>
              </a:spcAft>
              <a:buFont typeface="+mj-lt"/>
              <a:buAutoNum type="arabicPeriod"/>
            </a:pPr>
            <a:r>
              <a:rPr lang="ja-JP" altLang="ja-JP" sz="1050" kern="100" dirty="0">
                <a:effectLst/>
                <a:latin typeface="ＭＳ 明朝" panose="02020609040205080304" pitchFamily="17" charset="-128"/>
                <a:ea typeface="ＭＳ 明朝" panose="02020609040205080304" pitchFamily="17" charset="-128"/>
                <a:cs typeface="ＭＳ Ｐ明朝" panose="02020600040205080304" pitchFamily="18" charset="-128"/>
              </a:rPr>
              <a:t>はじめに、自分を取り巻く人たちを思い出します。仕事関係の人、家族、友人、地域の人等、幅広い範囲で思い浮かべてください。</a:t>
            </a:r>
            <a:endParaRPr lang="en-US" altLang="ja-JP" sz="1050" kern="100" dirty="0">
              <a:effectLst/>
              <a:latin typeface="ＭＳ 明朝" panose="02020609040205080304" pitchFamily="17" charset="-128"/>
              <a:ea typeface="ＭＳ 明朝" panose="02020609040205080304" pitchFamily="17" charset="-128"/>
              <a:cs typeface="ＭＳ Ｐ明朝" panose="02020600040205080304" pitchFamily="18" charset="-128"/>
            </a:endParaRPr>
          </a:p>
          <a:p>
            <a:pPr marL="228600" lvl="0" indent="-228600" algn="just">
              <a:spcAft>
                <a:spcPts val="0"/>
              </a:spcAft>
              <a:buFont typeface="+mj-lt"/>
              <a:buAutoNum type="arabicPeriod"/>
            </a:pPr>
            <a:endParaRPr lang="en-US"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228600" lvl="0" indent="-228600" algn="just">
              <a:spcAft>
                <a:spcPts val="0"/>
              </a:spcAft>
              <a:buFont typeface="+mj-lt"/>
              <a:buAutoNum type="arabicPeriod"/>
            </a:pPr>
            <a:r>
              <a:rPr lang="ja-JP" altLang="ja-JP" sz="1050" kern="100" dirty="0">
                <a:effectLst/>
                <a:latin typeface="ＭＳ 明朝" panose="02020609040205080304" pitchFamily="17" charset="-128"/>
                <a:ea typeface="ＭＳ 明朝" panose="02020609040205080304" pitchFamily="17" charset="-128"/>
                <a:cs typeface="ＭＳ Ｐ明朝" panose="02020600040205080304" pitchFamily="18" charset="-128"/>
              </a:rPr>
              <a:t>そのなかから、現在～復職後の自分にとって重要な人をピックアップし、中心の「私」を囲む形で記入します。スライドの図のように、その人の役割や肩書等で記入します。ここで言う重要な人とは、自分に対して継続的な期待を持ち、自分もその人の期待に応えようとしている、あるいは応えなければならないと感じている人のことです。仕事とプライベートで、書く場所や色を分ける等、自由に工夫しながら記入してください。</a:t>
            </a:r>
            <a:endParaRPr lang="en-US" altLang="ja-JP" sz="1050" kern="100" dirty="0">
              <a:effectLst/>
              <a:latin typeface="ＭＳ 明朝" panose="02020609040205080304" pitchFamily="17" charset="-128"/>
              <a:ea typeface="ＭＳ 明朝" panose="02020609040205080304" pitchFamily="17" charset="-128"/>
              <a:cs typeface="ＭＳ Ｐ明朝" panose="02020600040205080304" pitchFamily="18" charset="-128"/>
            </a:endParaRPr>
          </a:p>
          <a:p>
            <a:pPr marL="228600" lvl="0" indent="-228600" algn="just">
              <a:spcAft>
                <a:spcPts val="0"/>
              </a:spcAft>
              <a:buFont typeface="+mj-lt"/>
              <a:buAutoNum type="arabicPeriod"/>
            </a:pPr>
            <a:endParaRPr lang="en-US"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228600" lvl="0" indent="-228600" algn="just">
              <a:spcAft>
                <a:spcPts val="0"/>
              </a:spcAft>
              <a:buFont typeface="+mj-lt"/>
              <a:buAutoNum type="arabicPeriod"/>
            </a:pPr>
            <a:r>
              <a:rPr lang="ja-JP" altLang="ja-JP" sz="1050" kern="100" dirty="0">
                <a:effectLst/>
                <a:latin typeface="ＭＳ 明朝" panose="02020609040205080304" pitchFamily="17" charset="-128"/>
                <a:ea typeface="ＭＳ 明朝" panose="02020609040205080304" pitchFamily="17" charset="-128"/>
                <a:cs typeface="ＭＳ Ｐ明朝" panose="02020600040205080304" pitchFamily="18" charset="-128"/>
              </a:rPr>
              <a:t>次に、それぞれの人から寄せられている期待を、中心に置かれた「私」に向けて矢印で記入します。相手から寄せられている期待の大きさを、線の太さで表現してください。寄せら</a:t>
            </a:r>
            <a:r>
              <a:rPr lang="ja-JP" altLang="en-US" sz="1050" kern="100" dirty="0">
                <a:effectLst/>
                <a:latin typeface="ＭＳ 明朝" panose="02020609040205080304" pitchFamily="17" charset="-128"/>
                <a:ea typeface="ＭＳ 明朝" panose="02020609040205080304" pitchFamily="17" charset="-128"/>
                <a:cs typeface="ＭＳ Ｐ明朝" panose="02020600040205080304" pitchFamily="18" charset="-128"/>
              </a:rPr>
              <a:t>れ</a:t>
            </a:r>
            <a:r>
              <a:rPr lang="ja-JP" altLang="ja-JP" sz="1050" kern="100" dirty="0">
                <a:effectLst/>
                <a:latin typeface="ＭＳ 明朝" panose="02020609040205080304" pitchFamily="17" charset="-128"/>
                <a:ea typeface="ＭＳ 明朝" panose="02020609040205080304" pitchFamily="17" charset="-128"/>
                <a:cs typeface="ＭＳ Ｐ明朝" panose="02020600040205080304" pitchFamily="18" charset="-128"/>
              </a:rPr>
              <a:t>てい</a:t>
            </a:r>
            <a:r>
              <a:rPr lang="ja-JP" altLang="en-US" sz="1050" kern="100" dirty="0">
                <a:effectLst/>
                <a:latin typeface="ＭＳ 明朝" panose="02020609040205080304" pitchFamily="17" charset="-128"/>
                <a:ea typeface="ＭＳ 明朝" panose="02020609040205080304" pitchFamily="17" charset="-128"/>
                <a:cs typeface="ＭＳ Ｐ明朝" panose="02020600040205080304" pitchFamily="18" charset="-128"/>
              </a:rPr>
              <a:t>る</a:t>
            </a:r>
            <a:r>
              <a:rPr lang="ja-JP" altLang="ja-JP" sz="1050" kern="100" dirty="0">
                <a:effectLst/>
                <a:latin typeface="ＭＳ 明朝" panose="02020609040205080304" pitchFamily="17" charset="-128"/>
                <a:ea typeface="ＭＳ 明朝" panose="02020609040205080304" pitchFamily="17" charset="-128"/>
                <a:cs typeface="ＭＳ Ｐ明朝" panose="02020600040205080304" pitchFamily="18" charset="-128"/>
              </a:rPr>
              <a:t>期待が大きいほど矢印を太く描きます。</a:t>
            </a:r>
            <a:endParaRPr lang="en-US" altLang="ja-JP" sz="1050" kern="100">
              <a:effectLst/>
              <a:latin typeface="ＭＳ 明朝" panose="02020609040205080304" pitchFamily="17" charset="-128"/>
              <a:ea typeface="ＭＳ 明朝" panose="02020609040205080304" pitchFamily="17" charset="-128"/>
              <a:cs typeface="ＭＳ Ｐ明朝" panose="02020600040205080304" pitchFamily="18" charset="-128"/>
            </a:endParaRPr>
          </a:p>
          <a:p>
            <a:pPr marL="228600" lvl="0" indent="-228600" algn="just">
              <a:spcAft>
                <a:spcPts val="0"/>
              </a:spcAft>
              <a:buFont typeface="+mj-lt"/>
              <a:buAutoNum type="arabicPeriod"/>
            </a:pPr>
            <a:endParaRPr lang="en-US" altLang="ja-JP" sz="1050" kern="900">
              <a:effectLst/>
              <a:latin typeface="ＭＳ 明朝" panose="02020609040205080304" pitchFamily="17" charset="-128"/>
              <a:ea typeface="ＭＳ 明朝" panose="02020609040205080304" pitchFamily="17" charset="-128"/>
              <a:cs typeface="Times New Roman" panose="02020603050405020304" pitchFamily="18" charset="0"/>
            </a:endParaRPr>
          </a:p>
          <a:p>
            <a:pPr marL="228600" lvl="0" indent="-228600" algn="just">
              <a:spcAft>
                <a:spcPts val="0"/>
              </a:spcAft>
              <a:buFont typeface="+mj-lt"/>
              <a:buAutoNum type="arabicPeriod"/>
            </a:pPr>
            <a:r>
              <a:rPr lang="ja-JP" altLang="ja-JP" sz="1050" kern="100" dirty="0">
                <a:effectLst/>
                <a:latin typeface="ＭＳ 明朝" panose="02020609040205080304" pitchFamily="17" charset="-128"/>
                <a:ea typeface="ＭＳ 明朝" panose="02020609040205080304" pitchFamily="17" charset="-128"/>
                <a:cs typeface="ＭＳ Ｐ明朝" panose="02020600040205080304" pitchFamily="18" charset="-128"/>
              </a:rPr>
              <a:t>役割ネットワークを書き終えたら、そのなかで、特に自分に強い期待を寄せている人（矢印の線が太い人）を３人選んでください。</a:t>
            </a:r>
            <a:endParaRPr lang="en-US"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0" lvl="0" indent="0" algn="just">
              <a:spcAft>
                <a:spcPts val="0"/>
              </a:spcAft>
              <a:buFont typeface="+mj-lt"/>
              <a:buNone/>
            </a:pPr>
            <a:r>
              <a:rPr lang="en-US" altLang="ja-JP" sz="1050" b="1" kern="900" dirty="0">
                <a:effectLst/>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sz="1050" b="1" kern="100" dirty="0">
                <a:effectLst/>
                <a:latin typeface="ＭＳ 明朝" panose="02020609040205080304" pitchFamily="17" charset="-128"/>
                <a:ea typeface="ＭＳ 明朝" panose="02020609040205080304" pitchFamily="17" charset="-128"/>
                <a:cs typeface="ＭＳ Ｐ明朝" panose="02020600040205080304" pitchFamily="18" charset="-128"/>
              </a:rPr>
              <a:t>記入</a:t>
            </a:r>
            <a:r>
              <a:rPr lang="en-US" altLang="ja-JP" sz="1050" b="1" kern="100" dirty="0">
                <a:effectLst/>
                <a:latin typeface="ＭＳ 明朝" panose="02020609040205080304" pitchFamily="17" charset="-128"/>
                <a:ea typeface="ＭＳ 明朝" panose="02020609040205080304" pitchFamily="17" charset="-128"/>
                <a:cs typeface="ＭＳ Ｐ明朝" panose="02020600040205080304" pitchFamily="18" charset="-128"/>
              </a:rPr>
              <a:t>10</a:t>
            </a:r>
            <a:r>
              <a:rPr lang="ja-JP" altLang="ja-JP" sz="1050" b="1" kern="100" dirty="0">
                <a:effectLst/>
                <a:latin typeface="ＭＳ 明朝" panose="02020609040205080304" pitchFamily="17" charset="-128"/>
                <a:ea typeface="ＭＳ 明朝" panose="02020609040205080304" pitchFamily="17" charset="-128"/>
                <a:cs typeface="ＭＳ Ｐ明朝" panose="02020600040205080304" pitchFamily="18" charset="-128"/>
              </a:rPr>
              <a:t>分</a:t>
            </a:r>
            <a:endParaRPr lang="ja-JP" altLang="ja-JP" sz="1050" kern="900" dirty="0">
              <a:effectLst/>
              <a:latin typeface="ＭＳ 明朝" panose="02020609040205080304" pitchFamily="17" charset="-128"/>
              <a:ea typeface="ＭＳ 明朝" panose="02020609040205080304" pitchFamily="17" charset="-128"/>
              <a:cs typeface="ＭＳ Ｐ明朝" panose="02020600040205080304" pitchFamily="18" charset="-128"/>
            </a:endParaRPr>
          </a:p>
        </p:txBody>
      </p:sp>
    </p:spTree>
    <p:extLst>
      <p:ext uri="{BB962C8B-B14F-4D97-AF65-F5344CB8AC3E}">
        <p14:creationId xmlns:p14="http://schemas.microsoft.com/office/powerpoint/2010/main" val="35192606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p:txBody>
          <a:bodyPr/>
          <a:lstStyle>
            <a:lvl1pPr eaLnBrk="0" hangingPunct="0">
              <a:defRPr kumimoji="1">
                <a:solidFill>
                  <a:schemeClr val="tx1"/>
                </a:solidFill>
                <a:latin typeface="Arial" charset="0"/>
                <a:ea typeface="ＭＳ Ｐゴシック" charset="-128"/>
              </a:defRPr>
            </a:lvl1pPr>
            <a:lvl2pPr marL="736581" indent="-283300" eaLnBrk="0" hangingPunct="0">
              <a:defRPr kumimoji="1">
                <a:solidFill>
                  <a:schemeClr val="tx1"/>
                </a:solidFill>
                <a:latin typeface="Arial" charset="0"/>
                <a:ea typeface="ＭＳ Ｐゴシック" charset="-128"/>
              </a:defRPr>
            </a:lvl2pPr>
            <a:lvl3pPr marL="1133201" indent="-226641" eaLnBrk="0" hangingPunct="0">
              <a:defRPr kumimoji="1">
                <a:solidFill>
                  <a:schemeClr val="tx1"/>
                </a:solidFill>
                <a:latin typeface="Arial" charset="0"/>
                <a:ea typeface="ＭＳ Ｐゴシック" charset="-128"/>
              </a:defRPr>
            </a:lvl3pPr>
            <a:lvl4pPr marL="1586482" indent="-226641" eaLnBrk="0" hangingPunct="0">
              <a:defRPr kumimoji="1">
                <a:solidFill>
                  <a:schemeClr val="tx1"/>
                </a:solidFill>
                <a:latin typeface="Arial" charset="0"/>
                <a:ea typeface="ＭＳ Ｐゴシック" charset="-128"/>
              </a:defRPr>
            </a:lvl4pPr>
            <a:lvl5pPr marL="2039762" indent="-226641" eaLnBrk="0" hangingPunct="0">
              <a:defRPr kumimoji="1">
                <a:solidFill>
                  <a:schemeClr val="tx1"/>
                </a:solidFill>
                <a:latin typeface="Arial" charset="0"/>
                <a:ea typeface="ＭＳ Ｐゴシック" charset="-128"/>
              </a:defRPr>
            </a:lvl5pPr>
            <a:lvl6pPr marL="2493043" indent="-226641" algn="ctr" eaLnBrk="0" fontAlgn="base" hangingPunct="0">
              <a:spcBef>
                <a:spcPct val="0"/>
              </a:spcBef>
              <a:spcAft>
                <a:spcPct val="0"/>
              </a:spcAft>
              <a:defRPr kumimoji="1">
                <a:solidFill>
                  <a:schemeClr val="tx1"/>
                </a:solidFill>
                <a:latin typeface="Arial" charset="0"/>
                <a:ea typeface="ＭＳ Ｐゴシック" charset="-128"/>
              </a:defRPr>
            </a:lvl6pPr>
            <a:lvl7pPr marL="2946323" indent="-226641" algn="ctr" eaLnBrk="0" fontAlgn="base" hangingPunct="0">
              <a:spcBef>
                <a:spcPct val="0"/>
              </a:spcBef>
              <a:spcAft>
                <a:spcPct val="0"/>
              </a:spcAft>
              <a:defRPr kumimoji="1">
                <a:solidFill>
                  <a:schemeClr val="tx1"/>
                </a:solidFill>
                <a:latin typeface="Arial" charset="0"/>
                <a:ea typeface="ＭＳ Ｐゴシック" charset="-128"/>
              </a:defRPr>
            </a:lvl7pPr>
            <a:lvl8pPr marL="3399603" indent="-226641" algn="ctr" eaLnBrk="0" fontAlgn="base" hangingPunct="0">
              <a:spcBef>
                <a:spcPct val="0"/>
              </a:spcBef>
              <a:spcAft>
                <a:spcPct val="0"/>
              </a:spcAft>
              <a:defRPr kumimoji="1">
                <a:solidFill>
                  <a:schemeClr val="tx1"/>
                </a:solidFill>
                <a:latin typeface="Arial" charset="0"/>
                <a:ea typeface="ＭＳ Ｐゴシック" charset="-128"/>
              </a:defRPr>
            </a:lvl8pPr>
            <a:lvl9pPr marL="3852885" indent="-226641" algn="ctr" eaLnBrk="0" fontAlgn="base" hangingPunct="0">
              <a:spcBef>
                <a:spcPct val="0"/>
              </a:spcBef>
              <a:spcAft>
                <a:spcPct val="0"/>
              </a:spcAft>
              <a:defRPr kumimoji="1">
                <a:solidFill>
                  <a:schemeClr val="tx1"/>
                </a:solidFill>
                <a:latin typeface="Arial" charset="0"/>
                <a:ea typeface="ＭＳ Ｐゴシック" charset="-128"/>
              </a:defRPr>
            </a:lvl9pPr>
          </a:lstStyle>
          <a:p>
            <a:pPr fontAlgn="auto">
              <a:spcBef>
                <a:spcPts val="0"/>
              </a:spcBef>
              <a:spcAft>
                <a:spcPts val="0"/>
              </a:spcAft>
              <a:defRPr/>
            </a:pPr>
            <a:fld id="{F3BD604A-CB06-49D4-8667-43DDB22EE458}" type="slidenum">
              <a:rPr lang="en-US" altLang="ja-JP" smtClean="0">
                <a:solidFill>
                  <a:prstClr val="black"/>
                </a:solidFill>
              </a:rPr>
              <a:pPr fontAlgn="auto">
                <a:spcBef>
                  <a:spcPts val="0"/>
                </a:spcBef>
                <a:spcAft>
                  <a:spcPts val="0"/>
                </a:spcAft>
                <a:defRPr/>
              </a:pPr>
              <a:t>7</a:t>
            </a:fld>
            <a:endParaRPr lang="en-US" altLang="ja-JP">
              <a:solidFill>
                <a:prstClr val="black"/>
              </a:solidFill>
            </a:endParaRPr>
          </a:p>
        </p:txBody>
      </p:sp>
      <p:sp>
        <p:nvSpPr>
          <p:cNvPr id="37892" name="Rectangle 3"/>
          <p:cNvSpPr>
            <a:spLocks noGrp="1" noChangeArrowheads="1"/>
          </p:cNvSpPr>
          <p:nvPr>
            <p:ph type="body" idx="1"/>
          </p:nvPr>
        </p:nvSpPr>
        <p:spPr>
          <a:xfrm>
            <a:off x="945356" y="4825125"/>
            <a:ext cx="4916488" cy="4854575"/>
          </a:xfrm>
          <a:noFill/>
        </p:spPr>
        <p:txBody>
          <a:bodyPr/>
          <a:lstStyle/>
          <a:p>
            <a:pPr algn="just">
              <a:spcAft>
                <a:spcPts val="0"/>
              </a:spcAft>
            </a:pPr>
            <a:r>
              <a:rPr lang="ja-JP" altLang="en-US" sz="1050" kern="900" dirty="0" smtClean="0">
                <a:effectLst/>
                <a:latin typeface="ＭＳ 明朝" panose="02020609040205080304" pitchFamily="17" charset="-128"/>
                <a:ea typeface="ＭＳ 明朝" panose="02020609040205080304" pitchFamily="17" charset="-128"/>
                <a:cs typeface="Times New Roman" panose="02020603050405020304" pitchFamily="18" charset="0"/>
              </a:rPr>
              <a:t>　続いて、役割の棚卸しとその課題を分析しましょう。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3" name="スライド イメージ プレースホルダー 2"/>
          <p:cNvSpPr>
            <a:spLocks noGrp="1" noRot="1" noChangeAspect="1"/>
          </p:cNvSpPr>
          <p:nvPr>
            <p:ph type="sldImg"/>
          </p:nvPr>
        </p:nvSpPr>
        <p:spPr>
          <a:xfrm>
            <a:off x="1166813" y="1243013"/>
            <a:ext cx="4473575" cy="3354387"/>
          </a:xfrm>
          <a:prstGeom prst="rect">
            <a:avLst/>
          </a:prstGeom>
          <a:noFill/>
          <a:ln w="12700">
            <a:solidFill>
              <a:prstClr val="black"/>
            </a:solidFill>
          </a:ln>
        </p:spPr>
      </p:sp>
    </p:spTree>
    <p:extLst>
      <p:ext uri="{BB962C8B-B14F-4D97-AF65-F5344CB8AC3E}">
        <p14:creationId xmlns:p14="http://schemas.microsoft.com/office/powerpoint/2010/main" val="12589098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fld id="{1CF52085-5513-4C46-9630-C2F4C649A1B7}" type="slidenum">
              <a:rPr lang="en-US" altLang="ja-JP" smtClean="0"/>
              <a:pPr/>
              <a:t>8</a:t>
            </a:fld>
            <a:endParaRPr lang="en-US" altLang="ja-JP" dirty="0"/>
          </a:p>
        </p:txBody>
      </p:sp>
      <p:sp>
        <p:nvSpPr>
          <p:cNvPr id="3" name="スライド イメージ プレースホルダー 2"/>
          <p:cNvSpPr>
            <a:spLocks noGrp="1" noRot="1" noChangeAspect="1"/>
          </p:cNvSpPr>
          <p:nvPr>
            <p:ph type="sldImg"/>
          </p:nvPr>
        </p:nvSpPr>
        <p:spPr>
          <a:xfrm>
            <a:off x="1166813" y="1243013"/>
            <a:ext cx="4473575" cy="3354387"/>
          </a:xfrm>
          <a:prstGeom prst="rect">
            <a:avLst/>
          </a:prstGeom>
          <a:noFill/>
          <a:ln w="12700">
            <a:solidFill>
              <a:prstClr val="black"/>
            </a:solidFill>
          </a:ln>
        </p:spPr>
      </p:sp>
      <p:sp>
        <p:nvSpPr>
          <p:cNvPr id="2" name="ノート プレースホルダー 1"/>
          <p:cNvSpPr>
            <a:spLocks noGrp="1"/>
          </p:cNvSpPr>
          <p:nvPr>
            <p:ph type="body" sz="quarter" idx="10"/>
          </p:nvPr>
        </p:nvSpPr>
        <p:spPr/>
        <p:txBody>
          <a:bodyPr/>
          <a:lstStyle/>
          <a:p>
            <a:pPr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【演習】「役割の棚卸し」をやってみましょう。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ＭＳ Ｐ明朝" panose="02020600040205080304" pitchFamily="18" charset="-128"/>
              </a:rPr>
              <a:t>ワークシート⑩「</a:t>
            </a: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役割の棚卸し・対処策検討シート」</a:t>
            </a:r>
            <a:r>
              <a:rPr lang="ja-JP" altLang="ja-JP" sz="1050" kern="100" dirty="0">
                <a:effectLst/>
                <a:latin typeface="ＭＳ 明朝" panose="02020609040205080304" pitchFamily="17" charset="-128"/>
                <a:ea typeface="ＭＳ 明朝" panose="02020609040205080304" pitchFamily="17" charset="-128"/>
                <a:cs typeface="ＭＳ Ｐ明朝" panose="02020600040205080304" pitchFamily="18" charset="-128"/>
              </a:rPr>
              <a:t>を使います。準備してください。</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en-US" altLang="ja-JP" sz="1050" kern="100" dirty="0">
                <a:effectLst/>
                <a:latin typeface="ＭＳ 明朝" panose="02020609040205080304" pitchFamily="17" charset="-128"/>
                <a:ea typeface="ＭＳ 明朝" panose="02020609040205080304" pitchFamily="17" charset="-128"/>
                <a:cs typeface="ＭＳ Ｐ明朝" panose="02020600040205080304" pitchFamily="18" charset="-128"/>
              </a:rPr>
              <a:t> </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先ほど記入した「役割ネットワーク」で選んだ「自分に特に強い期待を寄せている３人」を、ワークシート⑩の１「役割の棚卸し」の「誰から」の欄に転記してください。</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次に、選んだ３人から、どのような期待を寄せられているのか、その内容について１人につき３つまで記入します。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また、自分が自分自身に対して期待している役割も記入してみましょう。</a:t>
            </a:r>
            <a:endParaRPr lang="en-US"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0" algn="just">
              <a:spcAft>
                <a:spcPts val="0"/>
              </a:spcAft>
            </a:pPr>
            <a:r>
              <a:rPr lang="en-US" altLang="ja-JP" sz="1050" b="1" kern="100" dirty="0">
                <a:effectLst/>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sz="1050" b="1" kern="100" dirty="0">
                <a:effectLst/>
                <a:latin typeface="ＭＳ 明朝" panose="02020609040205080304" pitchFamily="17" charset="-128"/>
                <a:ea typeface="ＭＳ 明朝" panose="02020609040205080304" pitchFamily="17" charset="-128"/>
                <a:cs typeface="Times New Roman" panose="02020603050405020304" pitchFamily="18" charset="0"/>
              </a:rPr>
              <a:t>記入</a:t>
            </a:r>
            <a:r>
              <a:rPr lang="en-US" altLang="ja-JP" sz="1050" b="1" kern="100" dirty="0">
                <a:effectLst/>
                <a:latin typeface="ＭＳ 明朝" panose="02020609040205080304" pitchFamily="17" charset="-128"/>
                <a:ea typeface="ＭＳ 明朝" panose="02020609040205080304" pitchFamily="17" charset="-128"/>
                <a:cs typeface="Times New Roman" panose="02020603050405020304" pitchFamily="18" charset="0"/>
              </a:rPr>
              <a:t>10</a:t>
            </a:r>
            <a:r>
              <a:rPr lang="ja-JP" altLang="ja-JP" sz="1050" b="1" kern="100" dirty="0">
                <a:effectLst/>
                <a:latin typeface="ＭＳ 明朝" panose="02020609040205080304" pitchFamily="17" charset="-128"/>
                <a:ea typeface="ＭＳ 明朝" panose="02020609040205080304" pitchFamily="17" charset="-128"/>
                <a:cs typeface="Times New Roman" panose="02020603050405020304" pitchFamily="18" charset="0"/>
              </a:rPr>
              <a:t>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1861424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fld id="{1CF52085-5513-4C46-9630-C2F4C649A1B7}" type="slidenum">
              <a:rPr lang="en-US" altLang="ja-JP" smtClean="0"/>
              <a:pPr/>
              <a:t>9</a:t>
            </a:fld>
            <a:endParaRPr lang="en-US" altLang="ja-JP" dirty="0"/>
          </a:p>
        </p:txBody>
      </p:sp>
      <p:sp>
        <p:nvSpPr>
          <p:cNvPr id="3" name="スライド イメージ プレースホルダー 2"/>
          <p:cNvSpPr>
            <a:spLocks noGrp="1" noRot="1" noChangeAspect="1"/>
          </p:cNvSpPr>
          <p:nvPr>
            <p:ph type="sldImg"/>
          </p:nvPr>
        </p:nvSpPr>
        <p:spPr>
          <a:xfrm>
            <a:off x="1166813" y="1243013"/>
            <a:ext cx="4473575" cy="3354387"/>
          </a:xfrm>
          <a:prstGeom prst="rect">
            <a:avLst/>
          </a:prstGeom>
          <a:noFill/>
          <a:ln w="12700">
            <a:solidFill>
              <a:prstClr val="black"/>
            </a:solidFill>
          </a:ln>
        </p:spPr>
      </p:sp>
      <p:sp>
        <p:nvSpPr>
          <p:cNvPr id="2" name="ノート プレースホルダー 1"/>
          <p:cNvSpPr>
            <a:spLocks noGrp="1"/>
          </p:cNvSpPr>
          <p:nvPr>
            <p:ph type="body" sz="quarter" idx="10"/>
          </p:nvPr>
        </p:nvSpPr>
        <p:spPr/>
        <p:txBody>
          <a:bodyPr/>
          <a:lstStyle/>
          <a:p>
            <a:pPr indent="133350" algn="just">
              <a:spcAft>
                <a:spcPts val="0"/>
              </a:spcAft>
            </a:pPr>
            <a:r>
              <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rPr>
              <a:t>続いて、役割にまつわる課題を点検しましょう。</a:t>
            </a:r>
          </a:p>
          <a:p>
            <a:pPr indent="133350" algn="just">
              <a:spcAft>
                <a:spcPts val="0"/>
              </a:spcAft>
            </a:pPr>
            <a:r>
              <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rPr>
              <a:t>自分に寄せられている期待について明らかにしたうえで、役割にまつわる「過重」、「葛藤」、「曖昧性」という視点から課題を洗い出します。</a:t>
            </a:r>
          </a:p>
          <a:p>
            <a:pPr indent="133350" algn="just">
              <a:spcAft>
                <a:spcPts val="0"/>
              </a:spcAft>
            </a:pPr>
            <a:r>
              <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rPr>
              <a:t>そして、自分の役割から生じている課題に対して、必要な対処策を検討していきましょう。</a:t>
            </a:r>
          </a:p>
        </p:txBody>
      </p:sp>
    </p:spTree>
    <p:extLst>
      <p:ext uri="{BB962C8B-B14F-4D97-AF65-F5344CB8AC3E}">
        <p14:creationId xmlns:p14="http://schemas.microsoft.com/office/powerpoint/2010/main" val="23001035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EA4498E-7BFD-4F21-8DDD-6445C41F9418}" type="datetime1">
              <a:rPr kumimoji="1" lang="ja-JP" altLang="en-US" smtClean="0"/>
              <a:t>2023/2/2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7D25184-493E-4F0A-855A-557DC2B6CD95}" type="slidenum">
              <a:rPr kumimoji="1" lang="ja-JP" altLang="en-US" smtClean="0"/>
              <a:t>‹#›</a:t>
            </a:fld>
            <a:endParaRPr kumimoji="1" lang="ja-JP" altLang="en-US" dirty="0"/>
          </a:p>
        </p:txBody>
      </p:sp>
    </p:spTree>
    <p:extLst>
      <p:ext uri="{BB962C8B-B14F-4D97-AF65-F5344CB8AC3E}">
        <p14:creationId xmlns:p14="http://schemas.microsoft.com/office/powerpoint/2010/main" val="234858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4027130-A25C-401A-B03A-A00A6C4B1232}" type="datetime1">
              <a:rPr kumimoji="1" lang="ja-JP" altLang="en-US" smtClean="0"/>
              <a:t>2023/2/2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7D25184-493E-4F0A-855A-557DC2B6CD95}" type="slidenum">
              <a:rPr kumimoji="1" lang="ja-JP" altLang="en-US" smtClean="0"/>
              <a:t>‹#›</a:t>
            </a:fld>
            <a:endParaRPr kumimoji="1" lang="ja-JP" altLang="en-US" dirty="0"/>
          </a:p>
        </p:txBody>
      </p:sp>
    </p:spTree>
    <p:extLst>
      <p:ext uri="{BB962C8B-B14F-4D97-AF65-F5344CB8AC3E}">
        <p14:creationId xmlns:p14="http://schemas.microsoft.com/office/powerpoint/2010/main" val="1689587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37201DF-B0C8-42D7-A909-4B04D7235894}" type="datetime1">
              <a:rPr kumimoji="1" lang="ja-JP" altLang="en-US" smtClean="0"/>
              <a:t>2023/2/2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7D25184-493E-4F0A-855A-557DC2B6CD95}" type="slidenum">
              <a:rPr kumimoji="1" lang="ja-JP" altLang="en-US" smtClean="0"/>
              <a:t>‹#›</a:t>
            </a:fld>
            <a:endParaRPr kumimoji="1" lang="ja-JP" altLang="en-US" dirty="0"/>
          </a:p>
        </p:txBody>
      </p:sp>
    </p:spTree>
    <p:extLst>
      <p:ext uri="{BB962C8B-B14F-4D97-AF65-F5344CB8AC3E}">
        <p14:creationId xmlns:p14="http://schemas.microsoft.com/office/powerpoint/2010/main" val="22218988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4BA9793-FF4C-464A-8574-1BE7EA619545}" type="datetime1">
              <a:rPr lang="ja-JP" altLang="en-US" smtClean="0">
                <a:solidFill>
                  <a:prstClr val="black">
                    <a:tint val="75000"/>
                  </a:prstClr>
                </a:solidFill>
              </a:rPr>
              <a:t>2023/2/2</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0367956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48F41AB-35EF-40EA-94C0-FC64EF325CD1}" type="datetime1">
              <a:rPr lang="ja-JP" altLang="en-US" smtClean="0">
                <a:solidFill>
                  <a:prstClr val="black">
                    <a:tint val="75000"/>
                  </a:prstClr>
                </a:solidFill>
              </a:rPr>
              <a:t>2023/2/2</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7520805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98F2F5F-9511-4D40-B39D-88ED5F531E78}" type="datetime1">
              <a:rPr lang="ja-JP" altLang="en-US" smtClean="0">
                <a:solidFill>
                  <a:prstClr val="black">
                    <a:tint val="75000"/>
                  </a:prstClr>
                </a:solidFill>
              </a:rPr>
              <a:t>2023/2/2</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1222671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C457CD8-A687-4FBB-819C-EB0E5ECCC6EA}" type="datetime1">
              <a:rPr lang="ja-JP" altLang="en-US" smtClean="0">
                <a:solidFill>
                  <a:prstClr val="black">
                    <a:tint val="75000"/>
                  </a:prstClr>
                </a:solidFill>
              </a:rPr>
              <a:t>2023/2/2</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6062602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6583861-8FBF-4A82-9318-515F6A68DB33}" type="datetime1">
              <a:rPr lang="ja-JP" altLang="en-US" smtClean="0">
                <a:solidFill>
                  <a:prstClr val="black">
                    <a:tint val="75000"/>
                  </a:prstClr>
                </a:solidFill>
              </a:rPr>
              <a:t>2023/2/2</a:t>
            </a:fld>
            <a:endParaRPr lang="ja-JP" altLang="en-US" dirty="0">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dirty="0">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1627989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8540394-A4B8-4800-8441-68D304042B4A}" type="datetime1">
              <a:rPr lang="ja-JP" altLang="en-US" smtClean="0">
                <a:solidFill>
                  <a:prstClr val="black">
                    <a:tint val="75000"/>
                  </a:prstClr>
                </a:solidFill>
              </a:rPr>
              <a:t>2023/2/2</a:t>
            </a:fld>
            <a:endParaRPr lang="ja-JP" altLang="en-US" dirty="0">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dirty="0">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2284510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248326B-6646-4690-A302-BD183FEB8F18}" type="datetime1">
              <a:rPr lang="ja-JP" altLang="en-US" smtClean="0">
                <a:solidFill>
                  <a:prstClr val="black">
                    <a:tint val="75000"/>
                  </a:prstClr>
                </a:solidFill>
              </a:rPr>
              <a:t>2023/2/2</a:t>
            </a:fld>
            <a:endParaRPr lang="ja-JP" altLang="en-US" dirty="0">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dirty="0">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5599959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9C62599-E4E3-4B00-9E92-86F5CE373987}" type="datetime1">
              <a:rPr lang="ja-JP" altLang="en-US" smtClean="0">
                <a:solidFill>
                  <a:prstClr val="black">
                    <a:tint val="75000"/>
                  </a:prstClr>
                </a:solidFill>
              </a:rPr>
              <a:t>2023/2/2</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628935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ACD2149-FD5F-47D7-9BCF-4EEC9A68B8D0}" type="datetime1">
              <a:rPr kumimoji="1" lang="ja-JP" altLang="en-US" smtClean="0"/>
              <a:t>2023/2/2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7D25184-493E-4F0A-855A-557DC2B6CD95}" type="slidenum">
              <a:rPr kumimoji="1" lang="ja-JP" altLang="en-US" smtClean="0"/>
              <a:t>‹#›</a:t>
            </a:fld>
            <a:endParaRPr kumimoji="1" lang="ja-JP" altLang="en-US" dirty="0"/>
          </a:p>
        </p:txBody>
      </p:sp>
    </p:spTree>
    <p:extLst>
      <p:ext uri="{BB962C8B-B14F-4D97-AF65-F5344CB8AC3E}">
        <p14:creationId xmlns:p14="http://schemas.microsoft.com/office/powerpoint/2010/main" val="33889917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462F6BA-F097-4C93-98F3-FBCF86AE32B3}" type="datetime1">
              <a:rPr lang="ja-JP" altLang="en-US" smtClean="0">
                <a:solidFill>
                  <a:prstClr val="black">
                    <a:tint val="75000"/>
                  </a:prstClr>
                </a:solidFill>
              </a:rPr>
              <a:t>2023/2/2</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1434778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19511EE-C127-4301-8958-BA08EA19137E}" type="datetime1">
              <a:rPr lang="ja-JP" altLang="en-US" smtClean="0">
                <a:solidFill>
                  <a:prstClr val="black">
                    <a:tint val="75000"/>
                  </a:prstClr>
                </a:solidFill>
              </a:rPr>
              <a:t>2023/2/2</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027332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9048211-C2F6-47C5-99D3-22D175D9DF77}" type="datetime1">
              <a:rPr lang="ja-JP" altLang="en-US" smtClean="0">
                <a:solidFill>
                  <a:prstClr val="black">
                    <a:tint val="75000"/>
                  </a:prstClr>
                </a:solidFill>
              </a:rPr>
              <a:t>2023/2/2</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1068432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01F3A7B-ABF4-4C8E-906E-116D4947C94E}" type="datetime1">
              <a:rPr lang="ja-JP" altLang="en-US" smtClean="0">
                <a:solidFill>
                  <a:prstClr val="black">
                    <a:tint val="75000"/>
                  </a:prstClr>
                </a:solidFill>
              </a:rPr>
              <a:t>2023/2/2</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22566297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183C77E-A377-45EC-B355-9E61A2D9BCE2}" type="datetime1">
              <a:rPr lang="ja-JP" altLang="en-US" smtClean="0">
                <a:solidFill>
                  <a:prstClr val="black">
                    <a:tint val="75000"/>
                  </a:prstClr>
                </a:solidFill>
              </a:rPr>
              <a:t>2023/2/2</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51553487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44CE747-4CAF-40CF-BE7E-8778F5A2CF20}" type="datetime1">
              <a:rPr lang="ja-JP" altLang="en-US" smtClean="0">
                <a:solidFill>
                  <a:prstClr val="black">
                    <a:tint val="75000"/>
                  </a:prstClr>
                </a:solidFill>
              </a:rPr>
              <a:t>2023/2/2</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85026696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09960F9-1E8E-4305-A0CA-300703B9E888}" type="datetime1">
              <a:rPr lang="ja-JP" altLang="en-US" smtClean="0">
                <a:solidFill>
                  <a:prstClr val="black">
                    <a:tint val="75000"/>
                  </a:prstClr>
                </a:solidFill>
              </a:rPr>
              <a:t>2023/2/2</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1859816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B749E79-05B2-41D1-AE99-240B658268F8}" type="datetime1">
              <a:rPr lang="ja-JP" altLang="en-US" smtClean="0">
                <a:solidFill>
                  <a:prstClr val="black">
                    <a:tint val="75000"/>
                  </a:prstClr>
                </a:solidFill>
              </a:rPr>
              <a:t>2023/2/2</a:t>
            </a:fld>
            <a:endParaRPr lang="ja-JP" altLang="en-US" dirty="0">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dirty="0">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48799600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2F402D5-4E46-4ECE-9984-407DCC2B9705}" type="datetime1">
              <a:rPr lang="ja-JP" altLang="en-US" smtClean="0">
                <a:solidFill>
                  <a:prstClr val="black">
                    <a:tint val="75000"/>
                  </a:prstClr>
                </a:solidFill>
              </a:rPr>
              <a:t>2023/2/2</a:t>
            </a:fld>
            <a:endParaRPr lang="ja-JP" altLang="en-US" dirty="0">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dirty="0">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14279207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8D09E4C-9500-4945-9309-B537A8273525}" type="datetime1">
              <a:rPr lang="ja-JP" altLang="en-US" smtClean="0">
                <a:solidFill>
                  <a:prstClr val="black">
                    <a:tint val="75000"/>
                  </a:prstClr>
                </a:solidFill>
              </a:rPr>
              <a:t>2023/2/2</a:t>
            </a:fld>
            <a:endParaRPr lang="ja-JP" altLang="en-US" dirty="0">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dirty="0">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474577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06C1EE5-A1BB-4447-8FFF-D7B5ED0BAEEB}" type="datetime1">
              <a:rPr kumimoji="1" lang="ja-JP" altLang="en-US" smtClean="0"/>
              <a:t>2023/2/2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7D25184-493E-4F0A-855A-557DC2B6CD95}" type="slidenum">
              <a:rPr kumimoji="1" lang="ja-JP" altLang="en-US" smtClean="0"/>
              <a:t>‹#›</a:t>
            </a:fld>
            <a:endParaRPr kumimoji="1" lang="ja-JP" altLang="en-US" dirty="0"/>
          </a:p>
        </p:txBody>
      </p:sp>
    </p:spTree>
    <p:extLst>
      <p:ext uri="{BB962C8B-B14F-4D97-AF65-F5344CB8AC3E}">
        <p14:creationId xmlns:p14="http://schemas.microsoft.com/office/powerpoint/2010/main" val="45463461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566C58A-1756-4EE4-8E4A-892A39931D9E}" type="datetime1">
              <a:rPr lang="ja-JP" altLang="en-US" smtClean="0">
                <a:solidFill>
                  <a:prstClr val="black">
                    <a:tint val="75000"/>
                  </a:prstClr>
                </a:solidFill>
              </a:rPr>
              <a:t>2023/2/2</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68661583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B47579E-95F0-42C6-8D31-90E37591CCC6}" type="datetime1">
              <a:rPr lang="ja-JP" altLang="en-US" smtClean="0">
                <a:solidFill>
                  <a:prstClr val="black">
                    <a:tint val="75000"/>
                  </a:prstClr>
                </a:solidFill>
              </a:rPr>
              <a:t>2023/2/2</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98674140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9D193A2-07EE-43FF-8704-49D96803F81B}" type="datetime1">
              <a:rPr lang="ja-JP" altLang="en-US" smtClean="0">
                <a:solidFill>
                  <a:prstClr val="black">
                    <a:tint val="75000"/>
                  </a:prstClr>
                </a:solidFill>
              </a:rPr>
              <a:t>2023/2/2</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25351058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89A1F97-D0C3-4584-BA0C-04550DD9F44B}" type="datetime1">
              <a:rPr lang="ja-JP" altLang="en-US" smtClean="0">
                <a:solidFill>
                  <a:prstClr val="black">
                    <a:tint val="75000"/>
                  </a:prstClr>
                </a:solidFill>
              </a:rPr>
              <a:t>2023/2/2</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57659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CA1487A-B8C3-4FDB-A685-571307C50834}" type="datetime1">
              <a:rPr kumimoji="1" lang="ja-JP" altLang="en-US" smtClean="0"/>
              <a:t>2023/2/2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7D25184-493E-4F0A-855A-557DC2B6CD95}" type="slidenum">
              <a:rPr kumimoji="1" lang="ja-JP" altLang="en-US" smtClean="0"/>
              <a:t>‹#›</a:t>
            </a:fld>
            <a:endParaRPr kumimoji="1" lang="ja-JP" altLang="en-US" dirty="0"/>
          </a:p>
        </p:txBody>
      </p:sp>
    </p:spTree>
    <p:extLst>
      <p:ext uri="{BB962C8B-B14F-4D97-AF65-F5344CB8AC3E}">
        <p14:creationId xmlns:p14="http://schemas.microsoft.com/office/powerpoint/2010/main" val="3566592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9877BBB-CAA2-4066-AFEE-4BEE6B841AB8}" type="datetime1">
              <a:rPr kumimoji="1" lang="ja-JP" altLang="en-US" smtClean="0"/>
              <a:t>2023/2/2</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87D25184-493E-4F0A-855A-557DC2B6CD95}" type="slidenum">
              <a:rPr kumimoji="1" lang="ja-JP" altLang="en-US" smtClean="0"/>
              <a:t>‹#›</a:t>
            </a:fld>
            <a:endParaRPr kumimoji="1" lang="ja-JP" altLang="en-US" dirty="0"/>
          </a:p>
        </p:txBody>
      </p:sp>
    </p:spTree>
    <p:extLst>
      <p:ext uri="{BB962C8B-B14F-4D97-AF65-F5344CB8AC3E}">
        <p14:creationId xmlns:p14="http://schemas.microsoft.com/office/powerpoint/2010/main" val="3611007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D08C091-85DC-41EA-A77F-29AFAD2D74FD}" type="datetime1">
              <a:rPr kumimoji="1" lang="ja-JP" altLang="en-US" smtClean="0"/>
              <a:t>2023/2/2</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87D25184-493E-4F0A-855A-557DC2B6CD95}" type="slidenum">
              <a:rPr kumimoji="1" lang="ja-JP" altLang="en-US" smtClean="0"/>
              <a:t>‹#›</a:t>
            </a:fld>
            <a:endParaRPr kumimoji="1" lang="ja-JP" altLang="en-US" dirty="0"/>
          </a:p>
        </p:txBody>
      </p:sp>
    </p:spTree>
    <p:extLst>
      <p:ext uri="{BB962C8B-B14F-4D97-AF65-F5344CB8AC3E}">
        <p14:creationId xmlns:p14="http://schemas.microsoft.com/office/powerpoint/2010/main" val="2190606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FC6E566-175B-4D27-A56C-A9494316BDC4}" type="datetime1">
              <a:rPr kumimoji="1" lang="ja-JP" altLang="en-US" smtClean="0"/>
              <a:t>2023/2/2</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87D25184-493E-4F0A-855A-557DC2B6CD95}" type="slidenum">
              <a:rPr kumimoji="1" lang="ja-JP" altLang="en-US" smtClean="0"/>
              <a:t>‹#›</a:t>
            </a:fld>
            <a:endParaRPr kumimoji="1" lang="ja-JP" altLang="en-US" dirty="0"/>
          </a:p>
        </p:txBody>
      </p:sp>
    </p:spTree>
    <p:extLst>
      <p:ext uri="{BB962C8B-B14F-4D97-AF65-F5344CB8AC3E}">
        <p14:creationId xmlns:p14="http://schemas.microsoft.com/office/powerpoint/2010/main" val="2731086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E464E17-CB12-4A0E-BBCB-8D1B6FB01F37}" type="datetime1">
              <a:rPr kumimoji="1" lang="ja-JP" altLang="en-US" smtClean="0"/>
              <a:t>2023/2/2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7D25184-493E-4F0A-855A-557DC2B6CD95}" type="slidenum">
              <a:rPr kumimoji="1" lang="ja-JP" altLang="en-US" smtClean="0"/>
              <a:t>‹#›</a:t>
            </a:fld>
            <a:endParaRPr kumimoji="1" lang="ja-JP" altLang="en-US" dirty="0"/>
          </a:p>
        </p:txBody>
      </p:sp>
    </p:spTree>
    <p:extLst>
      <p:ext uri="{BB962C8B-B14F-4D97-AF65-F5344CB8AC3E}">
        <p14:creationId xmlns:p14="http://schemas.microsoft.com/office/powerpoint/2010/main" val="1353347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DB37D-4C21-491D-ADC6-0E4D835984AE}" type="datetime1">
              <a:rPr kumimoji="1" lang="ja-JP" altLang="en-US" smtClean="0"/>
              <a:t>2023/2/2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7D25184-493E-4F0A-855A-557DC2B6CD95}" type="slidenum">
              <a:rPr kumimoji="1" lang="ja-JP" altLang="en-US" smtClean="0"/>
              <a:t>‹#›</a:t>
            </a:fld>
            <a:endParaRPr kumimoji="1" lang="ja-JP" altLang="en-US" dirty="0"/>
          </a:p>
        </p:txBody>
      </p:sp>
    </p:spTree>
    <p:extLst>
      <p:ext uri="{BB962C8B-B14F-4D97-AF65-F5344CB8AC3E}">
        <p14:creationId xmlns:p14="http://schemas.microsoft.com/office/powerpoint/2010/main" val="3535809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5A7979-2362-421C-BBFC-62C1A94870B1}" type="datetime1">
              <a:rPr kumimoji="1" lang="ja-JP" altLang="en-US" smtClean="0"/>
              <a:t>2023/2/2</a:t>
            </a:fld>
            <a:endParaRPr kumimoji="1"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D25184-493E-4F0A-855A-557DC2B6CD95}" type="slidenum">
              <a:rPr kumimoji="1" lang="ja-JP" altLang="en-US" smtClean="0"/>
              <a:t>‹#›</a:t>
            </a:fld>
            <a:endParaRPr kumimoji="1" lang="ja-JP" altLang="en-US" dirty="0"/>
          </a:p>
        </p:txBody>
      </p:sp>
    </p:spTree>
    <p:extLst>
      <p:ext uri="{BB962C8B-B14F-4D97-AF65-F5344CB8AC3E}">
        <p14:creationId xmlns:p14="http://schemas.microsoft.com/office/powerpoint/2010/main" val="1386746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eaLnBrk="0" fontAlgn="base" hangingPunct="0">
              <a:spcBef>
                <a:spcPct val="0"/>
              </a:spcBef>
              <a:spcAft>
                <a:spcPct val="0"/>
              </a:spcAft>
            </a:pPr>
            <a:fld id="{01375190-C6EB-4D1F-9088-E63ABB022A39}" type="datetime1">
              <a:rPr lang="ja-JP" altLang="en-US" smtClean="0">
                <a:solidFill>
                  <a:prstClr val="black">
                    <a:tint val="75000"/>
                  </a:prstClr>
                </a:solidFill>
                <a:latin typeface="Arial" panose="020B0604020202020204" pitchFamily="34" charset="0"/>
              </a:rPr>
              <a:t>2023/2/2</a:t>
            </a:fld>
            <a:endParaRPr lang="ja-JP" altLang="en-US" dirty="0">
              <a:solidFill>
                <a:prstClr val="black">
                  <a:tint val="75000"/>
                </a:prstClr>
              </a:solidFill>
              <a:latin typeface="Arial" panose="020B0604020202020204" pitchFamily="34" charset="0"/>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eaLnBrk="0" fontAlgn="base" hangingPunct="0">
              <a:spcBef>
                <a:spcPct val="0"/>
              </a:spcBef>
              <a:spcAft>
                <a:spcPct val="0"/>
              </a:spcAft>
            </a:pPr>
            <a:endParaRPr lang="ja-JP" altLang="en-US" dirty="0">
              <a:solidFill>
                <a:prstClr val="black">
                  <a:tint val="75000"/>
                </a:prstClr>
              </a:solidFill>
              <a:latin typeface="Arial" panose="020B0604020202020204" pitchFamily="34" charset="0"/>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eaLnBrk="0" fontAlgn="base" hangingPunct="0">
              <a:spcBef>
                <a:spcPct val="0"/>
              </a:spcBef>
              <a:spcAft>
                <a:spcPct val="0"/>
              </a:spcAft>
            </a:pPr>
            <a:fld id="{5F3AF5F3-3038-4FA1-9FF9-54FBF43F628C}" type="slidenum">
              <a:rPr lang="ja-JP" altLang="en-US" smtClean="0">
                <a:solidFill>
                  <a:prstClr val="black">
                    <a:tint val="75000"/>
                  </a:prstClr>
                </a:solidFill>
                <a:latin typeface="Arial" panose="020B0604020202020204" pitchFamily="34" charset="0"/>
              </a:rPr>
              <a:pPr eaLnBrk="0" fontAlgn="base" hangingPunct="0">
                <a:spcBef>
                  <a:spcPct val="0"/>
                </a:spcBef>
                <a:spcAft>
                  <a:spcPct val="0"/>
                </a:spcAft>
              </a:pPr>
              <a:t>‹#›</a:t>
            </a:fld>
            <a:endParaRPr lang="ja-JP" altLang="en-US" dirty="0">
              <a:solidFill>
                <a:prstClr val="black">
                  <a:tint val="75000"/>
                </a:prstClr>
              </a:solidFill>
              <a:latin typeface="Arial" panose="020B0604020202020204" pitchFamily="34" charset="0"/>
            </a:endParaRPr>
          </a:p>
        </p:txBody>
      </p:sp>
    </p:spTree>
    <p:extLst>
      <p:ext uri="{BB962C8B-B14F-4D97-AF65-F5344CB8AC3E}">
        <p14:creationId xmlns:p14="http://schemas.microsoft.com/office/powerpoint/2010/main" val="350242207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eaLnBrk="0" fontAlgn="base" hangingPunct="0">
              <a:spcBef>
                <a:spcPct val="0"/>
              </a:spcBef>
              <a:spcAft>
                <a:spcPct val="0"/>
              </a:spcAft>
            </a:pPr>
            <a:fld id="{FD8735A1-8D1E-4B86-B5CF-F10242B57218}" type="datetime1">
              <a:rPr lang="ja-JP" altLang="en-US" smtClean="0">
                <a:solidFill>
                  <a:prstClr val="black">
                    <a:tint val="75000"/>
                  </a:prstClr>
                </a:solidFill>
                <a:latin typeface="Arial" panose="020B0604020202020204" pitchFamily="34" charset="0"/>
              </a:rPr>
              <a:t>2023/2/2</a:t>
            </a:fld>
            <a:endParaRPr lang="ja-JP" altLang="en-US" dirty="0">
              <a:solidFill>
                <a:prstClr val="black">
                  <a:tint val="75000"/>
                </a:prstClr>
              </a:solidFill>
              <a:latin typeface="Arial" panose="020B0604020202020204" pitchFamily="34" charset="0"/>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eaLnBrk="0" fontAlgn="base" hangingPunct="0">
              <a:spcBef>
                <a:spcPct val="0"/>
              </a:spcBef>
              <a:spcAft>
                <a:spcPct val="0"/>
              </a:spcAft>
            </a:pPr>
            <a:endParaRPr lang="ja-JP" altLang="en-US" dirty="0">
              <a:solidFill>
                <a:prstClr val="black">
                  <a:tint val="75000"/>
                </a:prstClr>
              </a:solidFill>
              <a:latin typeface="Arial" panose="020B0604020202020204" pitchFamily="34" charset="0"/>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eaLnBrk="0" fontAlgn="base" hangingPunct="0">
              <a:spcBef>
                <a:spcPct val="0"/>
              </a:spcBef>
              <a:spcAft>
                <a:spcPct val="0"/>
              </a:spcAft>
            </a:pPr>
            <a:fld id="{5F3AF5F3-3038-4FA1-9FF9-54FBF43F628C}" type="slidenum">
              <a:rPr lang="ja-JP" altLang="en-US" smtClean="0">
                <a:solidFill>
                  <a:prstClr val="black">
                    <a:tint val="75000"/>
                  </a:prstClr>
                </a:solidFill>
                <a:latin typeface="Arial" panose="020B0604020202020204" pitchFamily="34" charset="0"/>
              </a:rPr>
              <a:pPr eaLnBrk="0" fontAlgn="base" hangingPunct="0">
                <a:spcBef>
                  <a:spcPct val="0"/>
                </a:spcBef>
                <a:spcAft>
                  <a:spcPct val="0"/>
                </a:spcAft>
              </a:pPr>
              <a:t>‹#›</a:t>
            </a:fld>
            <a:endParaRPr lang="ja-JP" altLang="en-US" dirty="0">
              <a:solidFill>
                <a:prstClr val="black">
                  <a:tint val="75000"/>
                </a:prstClr>
              </a:solidFill>
              <a:latin typeface="Arial" panose="020B0604020202020204" pitchFamily="34" charset="0"/>
            </a:endParaRPr>
          </a:p>
        </p:txBody>
      </p:sp>
    </p:spTree>
    <p:extLst>
      <p:ext uri="{BB962C8B-B14F-4D97-AF65-F5344CB8AC3E}">
        <p14:creationId xmlns:p14="http://schemas.microsoft.com/office/powerpoint/2010/main" val="3120781511"/>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txBox="1">
            <a:spLocks noChangeArrowheads="1"/>
          </p:cNvSpPr>
          <p:nvPr/>
        </p:nvSpPr>
        <p:spPr bwMode="auto">
          <a:xfrm>
            <a:off x="611560" y="1916832"/>
            <a:ext cx="7916864" cy="1511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defRPr/>
            </a:pPr>
            <a:r>
              <a:rPr kumimoji="0" lang="ja-JP" altLang="en-US" sz="4000" b="1" dirty="0">
                <a:solidFill>
                  <a:prstClr val="black"/>
                </a:solidFill>
              </a:rPr>
              <a:t>第４回　キャリア講習　</a:t>
            </a:r>
            <a:endParaRPr kumimoji="0" lang="en-US" altLang="ja-JP" sz="4000" b="1" dirty="0">
              <a:solidFill>
                <a:prstClr val="black"/>
              </a:solidFill>
            </a:endParaRPr>
          </a:p>
          <a:p>
            <a:pPr algn="ctr" eaLnBrk="1" hangingPunct="1">
              <a:defRPr/>
            </a:pPr>
            <a:r>
              <a:rPr kumimoji="0" lang="ja-JP" altLang="en-US" sz="4400" b="1" dirty="0">
                <a:solidFill>
                  <a:prstClr val="black"/>
                </a:solidFill>
              </a:rPr>
              <a:t>「役割について整理しよう」</a:t>
            </a:r>
          </a:p>
        </p:txBody>
      </p:sp>
      <p:sp>
        <p:nvSpPr>
          <p:cNvPr id="5" name="スライド番号プレースホルダー 4"/>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1</a:t>
            </a:fld>
            <a:endParaRPr lang="ja-JP" altLang="en-US" dirty="0">
              <a:solidFill>
                <a:prstClr val="black">
                  <a:tint val="75000"/>
                </a:prstClr>
              </a:solidFill>
            </a:endParaRPr>
          </a:p>
        </p:txBody>
      </p:sp>
    </p:spTree>
    <p:extLst>
      <p:ext uri="{BB962C8B-B14F-4D97-AF65-F5344CB8AC3E}">
        <p14:creationId xmlns:p14="http://schemas.microsoft.com/office/powerpoint/2010/main" val="660333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雲 24579"/>
          <p:cNvSpPr/>
          <p:nvPr/>
        </p:nvSpPr>
        <p:spPr>
          <a:xfrm rot="16387103">
            <a:off x="118582" y="1616048"/>
            <a:ext cx="4235581" cy="3628118"/>
          </a:xfrm>
          <a:prstGeom prst="cloud">
            <a:avLst/>
          </a:prstGeom>
          <a:solidFill>
            <a:schemeClr val="accent5">
              <a:lumMod val="20000"/>
              <a:lumOff val="8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4" name="図 23"/>
          <p:cNvPicPr>
            <a:picLocks noChangeAspect="1"/>
          </p:cNvPicPr>
          <p:nvPr/>
        </p:nvPicPr>
        <p:blipFill>
          <a:blip r:embed="rId3"/>
          <a:stretch>
            <a:fillRect/>
          </a:stretch>
        </p:blipFill>
        <p:spPr>
          <a:xfrm>
            <a:off x="1619672" y="1442561"/>
            <a:ext cx="1978387" cy="1978387"/>
          </a:xfrm>
          <a:prstGeom prst="rect">
            <a:avLst/>
          </a:prstGeom>
        </p:spPr>
      </p:pic>
      <p:sp>
        <p:nvSpPr>
          <p:cNvPr id="24579" name="Rectangle 3"/>
          <p:cNvSpPr>
            <a:spLocks noGrp="1" noChangeArrowheads="1"/>
          </p:cNvSpPr>
          <p:nvPr>
            <p:ph type="body" idx="1"/>
          </p:nvPr>
        </p:nvSpPr>
        <p:spPr>
          <a:xfrm>
            <a:off x="4068924" y="1679060"/>
            <a:ext cx="4968552" cy="4859852"/>
          </a:xfrm>
        </p:spPr>
        <p:txBody>
          <a:bodyPr>
            <a:normAutofit/>
          </a:bodyPr>
          <a:lstStyle/>
          <a:p>
            <a:pPr lvl="0">
              <a:spcBef>
                <a:spcPts val="0"/>
              </a:spcBef>
              <a:buFont typeface="Wingdings" panose="05000000000000000000" pitchFamily="2" charset="2"/>
              <a:buChar char="l"/>
            </a:pPr>
            <a:r>
              <a:rPr lang="ja-JP" altLang="en-US" sz="2000" dirty="0">
                <a:solidFill>
                  <a:prstClr val="black"/>
                </a:solidFill>
              </a:rPr>
              <a:t>自分に対する期待をすべて寄せ集めると、期待の全体量が自分がコントロールできるレベルを上回っている状態。</a:t>
            </a:r>
            <a:endParaRPr lang="en-US" altLang="ja-JP" sz="2000" dirty="0">
              <a:solidFill>
                <a:prstClr val="black"/>
              </a:solidFill>
            </a:endParaRPr>
          </a:p>
          <a:p>
            <a:pPr marL="0" lvl="0" indent="0">
              <a:spcBef>
                <a:spcPts val="0"/>
              </a:spcBef>
              <a:buNone/>
            </a:pPr>
            <a:endParaRPr lang="en-US" altLang="ja-JP" sz="2000" dirty="0">
              <a:solidFill>
                <a:prstClr val="black"/>
              </a:solidFill>
            </a:endParaRPr>
          </a:p>
          <a:p>
            <a:pPr marL="0" lvl="0" indent="0">
              <a:spcBef>
                <a:spcPts val="0"/>
              </a:spcBef>
              <a:buNone/>
            </a:pPr>
            <a:endParaRPr lang="en-US" altLang="ja-JP" sz="2000" dirty="0">
              <a:solidFill>
                <a:prstClr val="black"/>
              </a:solidFill>
            </a:endParaRPr>
          </a:p>
          <a:p>
            <a:pPr marL="0" lvl="0" indent="0">
              <a:spcBef>
                <a:spcPts val="0"/>
              </a:spcBef>
              <a:buNone/>
            </a:pPr>
            <a:endParaRPr lang="en-US" altLang="ja-JP" sz="2000" dirty="0">
              <a:solidFill>
                <a:prstClr val="black"/>
              </a:solidFill>
            </a:endParaRPr>
          </a:p>
          <a:p>
            <a:pPr marL="0" lvl="0" indent="0">
              <a:spcBef>
                <a:spcPts val="0"/>
              </a:spcBef>
              <a:buNone/>
            </a:pPr>
            <a:endParaRPr lang="en-US" altLang="ja-JP" sz="2000" dirty="0">
              <a:solidFill>
                <a:prstClr val="black"/>
              </a:solidFill>
            </a:endParaRPr>
          </a:p>
          <a:p>
            <a:pPr marL="0" lvl="0" indent="0">
              <a:spcBef>
                <a:spcPts val="0"/>
              </a:spcBef>
              <a:buNone/>
            </a:pPr>
            <a:endParaRPr lang="en-US" altLang="ja-JP" sz="2000" dirty="0">
              <a:solidFill>
                <a:prstClr val="black"/>
              </a:solidFill>
            </a:endParaRPr>
          </a:p>
          <a:p>
            <a:pPr marL="0" lvl="0" indent="0">
              <a:spcBef>
                <a:spcPts val="0"/>
              </a:spcBef>
              <a:buNone/>
            </a:pPr>
            <a:endParaRPr lang="en-US" altLang="ja-JP" sz="2000" dirty="0">
              <a:solidFill>
                <a:prstClr val="black"/>
              </a:solidFill>
            </a:endParaRPr>
          </a:p>
          <a:p>
            <a:pPr marL="0" lvl="0" indent="0">
              <a:spcBef>
                <a:spcPts val="0"/>
              </a:spcBef>
              <a:buNone/>
            </a:pPr>
            <a:endParaRPr lang="en-US" altLang="ja-JP" sz="2000" dirty="0">
              <a:solidFill>
                <a:prstClr val="black"/>
              </a:solidFill>
            </a:endParaRPr>
          </a:p>
          <a:p>
            <a:pPr marL="0" lvl="0" indent="0">
              <a:spcBef>
                <a:spcPts val="0"/>
              </a:spcBef>
              <a:buNone/>
            </a:pPr>
            <a:endParaRPr lang="en-US" altLang="ja-JP" sz="2000" dirty="0">
              <a:solidFill>
                <a:prstClr val="black"/>
              </a:solidFill>
            </a:endParaRPr>
          </a:p>
          <a:p>
            <a:pPr marL="0" lvl="0" indent="0">
              <a:spcBef>
                <a:spcPts val="0"/>
              </a:spcBef>
              <a:buNone/>
            </a:pPr>
            <a:endParaRPr lang="en-US" altLang="ja-JP" sz="2000" dirty="0">
              <a:solidFill>
                <a:prstClr val="black"/>
              </a:solidFill>
            </a:endParaRPr>
          </a:p>
          <a:p>
            <a:pPr marL="0" lvl="0" indent="0">
              <a:spcBef>
                <a:spcPts val="0"/>
              </a:spcBef>
              <a:buNone/>
            </a:pPr>
            <a:endParaRPr lang="en-US" altLang="ja-JP" sz="2000" dirty="0">
              <a:solidFill>
                <a:prstClr val="black"/>
              </a:solidFill>
            </a:endParaRPr>
          </a:p>
          <a:p>
            <a:pPr marL="0" lvl="0" indent="0">
              <a:spcBef>
                <a:spcPts val="0"/>
              </a:spcBef>
              <a:buNone/>
            </a:pPr>
            <a:endParaRPr lang="en-US" altLang="ja-JP" sz="2000" dirty="0">
              <a:solidFill>
                <a:prstClr val="black"/>
              </a:solidFill>
            </a:endParaRPr>
          </a:p>
          <a:p>
            <a:pPr marL="0" lvl="0" indent="0">
              <a:spcBef>
                <a:spcPts val="0"/>
              </a:spcBef>
              <a:buNone/>
            </a:pPr>
            <a:endParaRPr lang="en-US" altLang="ja-JP" sz="2000" dirty="0">
              <a:solidFill>
                <a:prstClr val="black"/>
              </a:solidFill>
            </a:endParaRPr>
          </a:p>
          <a:p>
            <a:pPr marL="0" lvl="0" indent="0">
              <a:spcBef>
                <a:spcPts val="0"/>
              </a:spcBef>
              <a:buNone/>
            </a:pPr>
            <a:endParaRPr lang="en-US" altLang="ja-JP" sz="2000" dirty="0">
              <a:solidFill>
                <a:prstClr val="black"/>
              </a:solidFill>
            </a:endParaRPr>
          </a:p>
          <a:p>
            <a:pPr marL="0" lvl="0" indent="0">
              <a:spcBef>
                <a:spcPts val="0"/>
              </a:spcBef>
              <a:buNone/>
            </a:pPr>
            <a:endParaRPr lang="en-US" altLang="ja-JP" sz="2000" dirty="0">
              <a:solidFill>
                <a:prstClr val="black"/>
              </a:solidFill>
            </a:endParaRPr>
          </a:p>
          <a:p>
            <a:pPr marL="0" lvl="0" indent="0">
              <a:spcBef>
                <a:spcPts val="0"/>
              </a:spcBef>
              <a:buNone/>
            </a:pPr>
            <a:endParaRPr lang="en-US" altLang="ja-JP" sz="2000" dirty="0">
              <a:solidFill>
                <a:prstClr val="black"/>
              </a:solidFill>
            </a:endParaRPr>
          </a:p>
          <a:p>
            <a:pPr marL="0" lvl="0" indent="0">
              <a:spcBef>
                <a:spcPts val="0"/>
              </a:spcBef>
              <a:buNone/>
            </a:pPr>
            <a:endParaRPr lang="en-US" altLang="ja-JP" sz="2000" dirty="0">
              <a:solidFill>
                <a:prstClr val="black"/>
              </a:solidFill>
            </a:endParaRPr>
          </a:p>
          <a:p>
            <a:pPr marL="0" lvl="0" indent="0">
              <a:spcBef>
                <a:spcPts val="0"/>
              </a:spcBef>
              <a:buNone/>
            </a:pPr>
            <a:endParaRPr lang="en-US" altLang="ja-JP" sz="2000" dirty="0">
              <a:solidFill>
                <a:prstClr val="black"/>
              </a:solidFill>
            </a:endParaRPr>
          </a:p>
          <a:p>
            <a:pPr marL="0" lvl="0" indent="0">
              <a:spcBef>
                <a:spcPts val="0"/>
              </a:spcBef>
              <a:buNone/>
            </a:pPr>
            <a:endParaRPr lang="en-US" altLang="ja-JP" sz="2000" dirty="0">
              <a:solidFill>
                <a:prstClr val="black"/>
              </a:solidFill>
            </a:endParaRPr>
          </a:p>
          <a:p>
            <a:pPr marL="0" indent="0">
              <a:lnSpc>
                <a:spcPct val="80000"/>
              </a:lnSpc>
              <a:buClr>
                <a:schemeClr val="accent5">
                  <a:lumMod val="75000"/>
                </a:schemeClr>
              </a:buClr>
              <a:buNone/>
              <a:defRPr/>
            </a:pPr>
            <a:endParaRPr lang="en-US" altLang="ja-JP" sz="2000" dirty="0"/>
          </a:p>
        </p:txBody>
      </p:sp>
      <p:pic>
        <p:nvPicPr>
          <p:cNvPr id="13" name="図 12"/>
          <p:cNvPicPr>
            <a:picLocks noChangeAspect="1"/>
          </p:cNvPicPr>
          <p:nvPr/>
        </p:nvPicPr>
        <p:blipFill>
          <a:blip r:embed="rId4"/>
          <a:stretch>
            <a:fillRect/>
          </a:stretch>
        </p:blipFill>
        <p:spPr>
          <a:xfrm>
            <a:off x="1909332" y="3807784"/>
            <a:ext cx="1499235" cy="1499235"/>
          </a:xfrm>
          <a:prstGeom prst="rect">
            <a:avLst/>
          </a:prstGeom>
        </p:spPr>
      </p:pic>
      <p:pic>
        <p:nvPicPr>
          <p:cNvPr id="18" name="図 17"/>
          <p:cNvPicPr>
            <a:picLocks noChangeAspect="1"/>
          </p:cNvPicPr>
          <p:nvPr/>
        </p:nvPicPr>
        <p:blipFill>
          <a:blip r:embed="rId5"/>
          <a:stretch>
            <a:fillRect/>
          </a:stretch>
        </p:blipFill>
        <p:spPr>
          <a:xfrm>
            <a:off x="578856" y="2050846"/>
            <a:ext cx="1477710" cy="1477710"/>
          </a:xfrm>
          <a:prstGeom prst="rect">
            <a:avLst/>
          </a:prstGeom>
        </p:spPr>
      </p:pic>
      <p:pic>
        <p:nvPicPr>
          <p:cNvPr id="22" name="図 21"/>
          <p:cNvPicPr>
            <a:picLocks noChangeAspect="1"/>
          </p:cNvPicPr>
          <p:nvPr/>
        </p:nvPicPr>
        <p:blipFill>
          <a:blip r:embed="rId6"/>
          <a:stretch>
            <a:fillRect/>
          </a:stretch>
        </p:blipFill>
        <p:spPr>
          <a:xfrm flipH="1">
            <a:off x="2514082" y="2697616"/>
            <a:ext cx="1369399" cy="1369399"/>
          </a:xfrm>
          <a:prstGeom prst="rect">
            <a:avLst/>
          </a:prstGeom>
        </p:spPr>
      </p:pic>
      <p:pic>
        <p:nvPicPr>
          <p:cNvPr id="19" name="図 18"/>
          <p:cNvPicPr>
            <a:picLocks noChangeAspect="1"/>
          </p:cNvPicPr>
          <p:nvPr/>
        </p:nvPicPr>
        <p:blipFill>
          <a:blip r:embed="rId7"/>
          <a:stretch>
            <a:fillRect/>
          </a:stretch>
        </p:blipFill>
        <p:spPr>
          <a:xfrm>
            <a:off x="1274907" y="2937224"/>
            <a:ext cx="1544190" cy="1544190"/>
          </a:xfrm>
          <a:prstGeom prst="rect">
            <a:avLst/>
          </a:prstGeom>
        </p:spPr>
      </p:pic>
      <p:pic>
        <p:nvPicPr>
          <p:cNvPr id="41" name="Picture 17"/>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79025" y="4026546"/>
            <a:ext cx="2041344" cy="20166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 name="図 20"/>
          <p:cNvPicPr>
            <a:picLocks noChangeAspect="1"/>
          </p:cNvPicPr>
          <p:nvPr/>
        </p:nvPicPr>
        <p:blipFill>
          <a:blip r:embed="rId9"/>
          <a:stretch>
            <a:fillRect/>
          </a:stretch>
        </p:blipFill>
        <p:spPr>
          <a:xfrm rot="21393926">
            <a:off x="-821890" y="3194830"/>
            <a:ext cx="4331916" cy="4331916"/>
          </a:xfrm>
          <a:prstGeom prst="rect">
            <a:avLst/>
          </a:prstGeom>
        </p:spPr>
      </p:pic>
      <p:sp>
        <p:nvSpPr>
          <p:cNvPr id="15" name="Rectangle 2"/>
          <p:cNvSpPr txBox="1">
            <a:spLocks noChangeArrowheads="1"/>
          </p:cNvSpPr>
          <p:nvPr/>
        </p:nvSpPr>
        <p:spPr>
          <a:xfrm>
            <a:off x="0" y="51388"/>
            <a:ext cx="9144000" cy="1165498"/>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　　　　役割にまつわる課題を点検する視点①　　</a:t>
            </a:r>
            <a:r>
              <a:rPr lang="ja-JP" altLang="en-US" sz="3600" b="1" dirty="0"/>
              <a:t>役割過重</a:t>
            </a:r>
            <a:endParaRPr lang="ja-JP" altLang="en-US" sz="1800" b="1" dirty="0"/>
          </a:p>
        </p:txBody>
      </p:sp>
      <p:sp>
        <p:nvSpPr>
          <p:cNvPr id="16" name="Rectangle 3"/>
          <p:cNvSpPr txBox="1">
            <a:spLocks noChangeArrowheads="1"/>
          </p:cNvSpPr>
          <p:nvPr/>
        </p:nvSpPr>
        <p:spPr>
          <a:xfrm>
            <a:off x="4106761" y="3109951"/>
            <a:ext cx="4910450" cy="3214195"/>
          </a:xfrm>
          <a:prstGeom prst="rect">
            <a:avLst/>
          </a:prstGeom>
          <a:solidFill>
            <a:schemeClr val="accent5">
              <a:lumMod val="20000"/>
              <a:lumOff val="80000"/>
            </a:schemeClr>
          </a:solidFill>
        </p:spPr>
        <p:txBody>
          <a:bodyPr vert="horz" lIns="91440" tIns="108000" rIns="91440" bIns="45720" rtlCol="0" anchor="t">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nSpc>
                <a:spcPct val="80000"/>
              </a:lnSpc>
              <a:buNone/>
              <a:defRPr/>
            </a:pPr>
            <a:r>
              <a:rPr lang="ja-JP" altLang="en-US" sz="2000" dirty="0">
                <a:latin typeface="+mn-ea"/>
              </a:rPr>
              <a:t>（例）</a:t>
            </a:r>
            <a:endParaRPr lang="en-US" altLang="ja-JP" sz="2000" dirty="0">
              <a:latin typeface="+mn-ea"/>
            </a:endParaRPr>
          </a:p>
          <a:p>
            <a:pPr>
              <a:lnSpc>
                <a:spcPts val="3500"/>
              </a:lnSpc>
              <a:spcBef>
                <a:spcPts val="0"/>
              </a:spcBef>
              <a:buFont typeface="Wingdings" panose="05000000000000000000" pitchFamily="2" charset="2"/>
              <a:buChar char="l"/>
              <a:defRPr/>
            </a:pPr>
            <a:r>
              <a:rPr lang="ja-JP" altLang="en-US" sz="2000" dirty="0">
                <a:latin typeface="+mn-ea"/>
              </a:rPr>
              <a:t>職場では、上司や同僚から期待される仕事での役割があり、家庭では家族から期待される役割もある場合など、すべての役割に応えようとすると、時間的にも精神的にも自分の許容範囲を超えてしまうことが予想される状態。</a:t>
            </a:r>
            <a:endParaRPr lang="en-US" altLang="ja-JP" sz="2000" dirty="0">
              <a:latin typeface="+mn-ea"/>
            </a:endParaRPr>
          </a:p>
          <a:p>
            <a:pPr>
              <a:lnSpc>
                <a:spcPct val="80000"/>
              </a:lnSpc>
              <a:buFont typeface="Wingdings" panose="05000000000000000000" pitchFamily="2" charset="2"/>
              <a:buChar char="l"/>
              <a:defRPr/>
            </a:pPr>
            <a:endParaRPr lang="en-US" altLang="ja-JP" sz="2000" dirty="0">
              <a:latin typeface="+mn-ea"/>
            </a:endParaRPr>
          </a:p>
        </p:txBody>
      </p:sp>
      <p:sp>
        <p:nvSpPr>
          <p:cNvPr id="3" name="スライド番号プレースホルダー 2"/>
          <p:cNvSpPr>
            <a:spLocks noGrp="1"/>
          </p:cNvSpPr>
          <p:nvPr>
            <p:ph type="sldNum" sz="quarter" idx="12"/>
          </p:nvPr>
        </p:nvSpPr>
        <p:spPr/>
        <p:txBody>
          <a:bodyPr/>
          <a:lstStyle/>
          <a:p>
            <a:fld id="{87D25184-493E-4F0A-855A-557DC2B6CD95}" type="slidenum">
              <a:rPr kumimoji="1" lang="ja-JP" altLang="en-US" smtClean="0"/>
              <a:t>10</a:t>
            </a:fld>
            <a:endParaRPr kumimoji="1" lang="ja-JP" altLang="en-US" dirty="0"/>
          </a:p>
        </p:txBody>
      </p:sp>
      <p:sp>
        <p:nvSpPr>
          <p:cNvPr id="17" name="テキスト ボックス 16"/>
          <p:cNvSpPr txBox="1"/>
          <p:nvPr/>
        </p:nvSpPr>
        <p:spPr>
          <a:xfrm>
            <a:off x="4063956" y="6290608"/>
            <a:ext cx="5256584" cy="230832"/>
          </a:xfrm>
          <a:prstGeom prst="rect">
            <a:avLst/>
          </a:prstGeom>
          <a:noFill/>
        </p:spPr>
        <p:txBody>
          <a:bodyPr wrap="square" rtlCol="0">
            <a:spAutoFit/>
          </a:bodyPr>
          <a:lstStyle/>
          <a:p>
            <a:r>
              <a:rPr lang="ja-JP" altLang="en-US" sz="900" dirty="0">
                <a:latin typeface="+mj-ea"/>
                <a:ea typeface="+mj-ea"/>
              </a:rPr>
              <a:t>参考文献：</a:t>
            </a:r>
            <a:r>
              <a:rPr lang="ja-JP" altLang="ja-JP" sz="900" dirty="0">
                <a:latin typeface="+mj-ea"/>
                <a:ea typeface="+mj-ea"/>
              </a:rPr>
              <a:t>エドガー</a:t>
            </a:r>
            <a:r>
              <a:rPr lang="en-US" altLang="ja-JP" sz="900" dirty="0">
                <a:latin typeface="+mj-ea"/>
                <a:ea typeface="+mj-ea"/>
              </a:rPr>
              <a:t>H</a:t>
            </a:r>
            <a:r>
              <a:rPr lang="ja-JP" altLang="ja-JP" sz="900" dirty="0" err="1">
                <a:latin typeface="+mj-ea"/>
                <a:ea typeface="+mj-ea"/>
              </a:rPr>
              <a:t>．</a:t>
            </a:r>
            <a:r>
              <a:rPr lang="ja-JP" altLang="ja-JP" sz="900" dirty="0">
                <a:latin typeface="+mj-ea"/>
                <a:ea typeface="+mj-ea"/>
              </a:rPr>
              <a:t>シャイン：</a:t>
            </a:r>
            <a:r>
              <a:rPr lang="ja-JP" altLang="en-US" sz="900" dirty="0">
                <a:latin typeface="+mj-ea"/>
                <a:ea typeface="+mj-ea"/>
              </a:rPr>
              <a:t>「</a:t>
            </a:r>
            <a:r>
              <a:rPr lang="ja-JP" altLang="ja-JP" sz="900" dirty="0">
                <a:latin typeface="+mj-ea"/>
                <a:ea typeface="+mj-ea"/>
              </a:rPr>
              <a:t>キャリア・マネジメント　パーティシパント・ワークブック</a:t>
            </a:r>
            <a:r>
              <a:rPr lang="ja-JP" altLang="en-US" sz="900" dirty="0">
                <a:latin typeface="+mj-ea"/>
                <a:ea typeface="+mj-ea"/>
              </a:rPr>
              <a:t>」</a:t>
            </a:r>
            <a:r>
              <a:rPr lang="ja-JP" altLang="ja-JP" sz="900" dirty="0">
                <a:latin typeface="+mj-ea"/>
                <a:ea typeface="+mj-ea"/>
              </a:rPr>
              <a:t>白桃書房（</a:t>
            </a:r>
            <a:r>
              <a:rPr lang="en-US" altLang="ja-JP" sz="900" dirty="0">
                <a:latin typeface="+mj-ea"/>
                <a:ea typeface="+mj-ea"/>
              </a:rPr>
              <a:t>2015</a:t>
            </a:r>
            <a:r>
              <a:rPr lang="ja-JP" altLang="ja-JP" sz="900" dirty="0">
                <a:latin typeface="+mj-ea"/>
                <a:ea typeface="+mj-ea"/>
              </a:rPr>
              <a:t>）</a:t>
            </a:r>
            <a:r>
              <a:rPr kumimoji="1" lang="ja-JP" altLang="en-US" sz="900" dirty="0">
                <a:latin typeface="+mj-ea"/>
                <a:ea typeface="+mj-ea"/>
              </a:rPr>
              <a:t>　　</a:t>
            </a:r>
          </a:p>
        </p:txBody>
      </p:sp>
    </p:spTree>
    <p:extLst>
      <p:ext uri="{BB962C8B-B14F-4D97-AF65-F5344CB8AC3E}">
        <p14:creationId xmlns:p14="http://schemas.microsoft.com/office/powerpoint/2010/main" val="4111905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図 17"/>
          <p:cNvPicPr>
            <a:picLocks noChangeAspect="1"/>
          </p:cNvPicPr>
          <p:nvPr/>
        </p:nvPicPr>
        <p:blipFill>
          <a:blip r:embed="rId3"/>
          <a:stretch>
            <a:fillRect/>
          </a:stretch>
        </p:blipFill>
        <p:spPr>
          <a:xfrm>
            <a:off x="222762" y="3283629"/>
            <a:ext cx="3212971" cy="3212971"/>
          </a:xfrm>
          <a:prstGeom prst="rect">
            <a:avLst/>
          </a:prstGeom>
        </p:spPr>
      </p:pic>
      <p:sp>
        <p:nvSpPr>
          <p:cNvPr id="25605" name="Rectangle 3"/>
          <p:cNvSpPr txBox="1">
            <a:spLocks noChangeArrowheads="1"/>
          </p:cNvSpPr>
          <p:nvPr/>
        </p:nvSpPr>
        <p:spPr bwMode="auto">
          <a:xfrm>
            <a:off x="3813151" y="1664390"/>
            <a:ext cx="5081037" cy="1716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indent="-360000" eaLnBrk="1" hangingPunct="1">
              <a:buFont typeface="Wingdings" panose="05000000000000000000" pitchFamily="2" charset="2"/>
              <a:buChar char="l"/>
            </a:pPr>
            <a:r>
              <a:rPr lang="ja-JP" altLang="en-US" sz="2000" dirty="0">
                <a:latin typeface="+mn-ea"/>
              </a:rPr>
              <a:t>相反する期待を向けられ、両方に同時に　</a:t>
            </a:r>
            <a:endParaRPr lang="en-US" altLang="ja-JP" sz="2000" dirty="0">
              <a:latin typeface="+mn-ea"/>
            </a:endParaRPr>
          </a:p>
          <a:p>
            <a:pPr eaLnBrk="1" hangingPunct="1"/>
            <a:r>
              <a:rPr lang="ja-JP" altLang="en-US" sz="2000" dirty="0">
                <a:latin typeface="+mn-ea"/>
              </a:rPr>
              <a:t>　　応えることが難しい状態</a:t>
            </a:r>
            <a:r>
              <a:rPr lang="ja-JP" altLang="en-US" sz="2000" dirty="0">
                <a:solidFill>
                  <a:prstClr val="black"/>
                </a:solidFill>
                <a:latin typeface="Calibri"/>
                <a:ea typeface="ＭＳ Ｐゴシック" panose="020B0600070205080204" pitchFamily="50" charset="-128"/>
              </a:rPr>
              <a:t>。</a:t>
            </a:r>
            <a:endParaRPr lang="en-US" altLang="ja-JP" sz="2000" dirty="0">
              <a:latin typeface="+mn-ea"/>
            </a:endParaRPr>
          </a:p>
          <a:p>
            <a:pPr lvl="0" eaLnBrk="1" hangingPunct="1"/>
            <a:r>
              <a:rPr lang="ja-JP" altLang="en-US" sz="2000" dirty="0">
                <a:latin typeface="+mn-ea"/>
              </a:rPr>
              <a:t>　　「上司からの期待と部下からの期待が矛盾　</a:t>
            </a:r>
            <a:endParaRPr lang="en-US" altLang="ja-JP" sz="2000" dirty="0">
              <a:latin typeface="+mn-ea"/>
            </a:endParaRPr>
          </a:p>
          <a:p>
            <a:pPr lvl="0" eaLnBrk="1" hangingPunct="1"/>
            <a:r>
              <a:rPr lang="ja-JP" altLang="en-US" sz="2000" dirty="0">
                <a:latin typeface="+mn-ea"/>
              </a:rPr>
              <a:t>　　する」、「重要な他者の望むことが、自分自　</a:t>
            </a:r>
            <a:endParaRPr lang="en-US" altLang="ja-JP" sz="2000" dirty="0">
              <a:latin typeface="+mn-ea"/>
            </a:endParaRPr>
          </a:p>
          <a:p>
            <a:pPr lvl="0" eaLnBrk="1" hangingPunct="1"/>
            <a:r>
              <a:rPr lang="ja-JP" altLang="en-US" sz="2000" dirty="0">
                <a:latin typeface="+mn-ea"/>
              </a:rPr>
              <a:t>　　身が抱く期待と矛盾する」</a:t>
            </a:r>
            <a:endParaRPr lang="en-US" altLang="ja-JP" sz="2000" b="1" dirty="0">
              <a:solidFill>
                <a:prstClr val="black"/>
              </a:solidFill>
              <a:latin typeface="Calibri"/>
              <a:ea typeface="ＭＳ Ｐゴシック" panose="020B0600070205080204" pitchFamily="50" charset="-128"/>
            </a:endParaRPr>
          </a:p>
          <a:p>
            <a:pPr lvl="0" eaLnBrk="1" hangingPunct="1"/>
            <a:endParaRPr lang="en-US" altLang="ja-JP" sz="2000" b="1" dirty="0">
              <a:solidFill>
                <a:prstClr val="black"/>
              </a:solidFill>
              <a:latin typeface="Calibri"/>
              <a:ea typeface="ＭＳ Ｐゴシック" panose="020B0600070205080204" pitchFamily="50" charset="-128"/>
            </a:endParaRPr>
          </a:p>
          <a:p>
            <a:pPr lvl="0" eaLnBrk="1" hangingPunct="1"/>
            <a:endParaRPr lang="en-US" altLang="ja-JP" sz="2000" b="1" dirty="0">
              <a:solidFill>
                <a:prstClr val="black"/>
              </a:solidFill>
              <a:latin typeface="Calibri"/>
              <a:ea typeface="ＭＳ Ｐゴシック" panose="020B0600070205080204" pitchFamily="50" charset="-128"/>
            </a:endParaRPr>
          </a:p>
          <a:p>
            <a:pPr lvl="0" eaLnBrk="1" hangingPunct="1"/>
            <a:endParaRPr lang="en-US" altLang="ja-JP" sz="2000" b="1" dirty="0">
              <a:solidFill>
                <a:prstClr val="black"/>
              </a:solidFill>
              <a:latin typeface="Calibri"/>
              <a:ea typeface="ＭＳ Ｐゴシック" panose="020B0600070205080204" pitchFamily="50" charset="-128"/>
            </a:endParaRPr>
          </a:p>
          <a:p>
            <a:pPr lvl="0" eaLnBrk="1" hangingPunct="1"/>
            <a:endParaRPr lang="en-US" altLang="ja-JP" sz="2000" b="1" dirty="0">
              <a:solidFill>
                <a:prstClr val="black"/>
              </a:solidFill>
              <a:latin typeface="Calibri"/>
              <a:ea typeface="ＭＳ Ｐゴシック" panose="020B0600070205080204" pitchFamily="50" charset="-128"/>
            </a:endParaRPr>
          </a:p>
          <a:p>
            <a:pPr lvl="0" eaLnBrk="1" hangingPunct="1"/>
            <a:endParaRPr lang="en-US" altLang="ja-JP" sz="2000" b="1" dirty="0">
              <a:solidFill>
                <a:prstClr val="black"/>
              </a:solidFill>
              <a:latin typeface="Calibri"/>
              <a:ea typeface="ＭＳ Ｐゴシック" panose="020B0600070205080204" pitchFamily="50" charset="-128"/>
            </a:endParaRPr>
          </a:p>
          <a:p>
            <a:pPr lvl="0" eaLnBrk="1" hangingPunct="1"/>
            <a:endParaRPr lang="en-US" altLang="ja-JP" sz="2000" b="1" dirty="0">
              <a:solidFill>
                <a:prstClr val="black"/>
              </a:solidFill>
              <a:latin typeface="Calibri"/>
              <a:ea typeface="ＭＳ Ｐゴシック" panose="020B0600070205080204" pitchFamily="50" charset="-128"/>
            </a:endParaRPr>
          </a:p>
          <a:p>
            <a:pPr lvl="0" eaLnBrk="1" hangingPunct="1"/>
            <a:endParaRPr lang="en-US" altLang="ja-JP" sz="2000" b="1" dirty="0">
              <a:solidFill>
                <a:prstClr val="black"/>
              </a:solidFill>
              <a:latin typeface="Calibri"/>
              <a:ea typeface="ＭＳ Ｐゴシック" panose="020B0600070205080204" pitchFamily="50" charset="-128"/>
            </a:endParaRPr>
          </a:p>
          <a:p>
            <a:pPr lvl="0" eaLnBrk="1" hangingPunct="1"/>
            <a:endParaRPr lang="en-US" altLang="ja-JP" sz="2000" dirty="0">
              <a:solidFill>
                <a:prstClr val="black"/>
              </a:solidFill>
              <a:latin typeface="Calibri"/>
              <a:ea typeface="ＭＳ Ｐゴシック" panose="020B0600070205080204" pitchFamily="50" charset="-128"/>
            </a:endParaRPr>
          </a:p>
        </p:txBody>
      </p:sp>
      <p:pic>
        <p:nvPicPr>
          <p:cNvPr id="14" name="図 13"/>
          <p:cNvPicPr>
            <a:picLocks noChangeAspect="1"/>
          </p:cNvPicPr>
          <p:nvPr/>
        </p:nvPicPr>
        <p:blipFill>
          <a:blip r:embed="rId4"/>
          <a:stretch>
            <a:fillRect/>
          </a:stretch>
        </p:blipFill>
        <p:spPr>
          <a:xfrm>
            <a:off x="-238048" y="1341033"/>
            <a:ext cx="2040250" cy="2040250"/>
          </a:xfrm>
          <a:prstGeom prst="rect">
            <a:avLst/>
          </a:prstGeom>
        </p:spPr>
      </p:pic>
      <p:pic>
        <p:nvPicPr>
          <p:cNvPr id="15" name="図 14"/>
          <p:cNvPicPr>
            <a:picLocks noChangeAspect="1"/>
          </p:cNvPicPr>
          <p:nvPr/>
        </p:nvPicPr>
        <p:blipFill>
          <a:blip r:embed="rId5"/>
          <a:stretch>
            <a:fillRect/>
          </a:stretch>
        </p:blipFill>
        <p:spPr>
          <a:xfrm>
            <a:off x="1772901" y="1504133"/>
            <a:ext cx="2140891" cy="2140891"/>
          </a:xfrm>
          <a:prstGeom prst="rect">
            <a:avLst/>
          </a:prstGeom>
        </p:spPr>
      </p:pic>
      <p:sp>
        <p:nvSpPr>
          <p:cNvPr id="19" name="二等辺三角形 18"/>
          <p:cNvSpPr/>
          <p:nvPr/>
        </p:nvSpPr>
        <p:spPr>
          <a:xfrm>
            <a:off x="1671852" y="3255829"/>
            <a:ext cx="288032" cy="280354"/>
          </a:xfrm>
          <a:prstGeom prs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395206" y="3168644"/>
            <a:ext cx="2841325" cy="11498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Rectangle 2"/>
          <p:cNvSpPr txBox="1">
            <a:spLocks noChangeArrowheads="1"/>
          </p:cNvSpPr>
          <p:nvPr/>
        </p:nvSpPr>
        <p:spPr>
          <a:xfrm>
            <a:off x="0" y="51388"/>
            <a:ext cx="9144000" cy="1165498"/>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　　　　役割にまつわる課題を点検する視点②　　</a:t>
            </a:r>
            <a:r>
              <a:rPr lang="ja-JP" altLang="en-US" sz="3600" b="1" dirty="0"/>
              <a:t>役割葛藤</a:t>
            </a:r>
            <a:endParaRPr lang="ja-JP" altLang="en-US" sz="1800" b="1" dirty="0"/>
          </a:p>
        </p:txBody>
      </p:sp>
      <p:sp>
        <p:nvSpPr>
          <p:cNvPr id="16" name="Rectangle 3"/>
          <p:cNvSpPr txBox="1">
            <a:spLocks noChangeArrowheads="1"/>
          </p:cNvSpPr>
          <p:nvPr/>
        </p:nvSpPr>
        <p:spPr>
          <a:xfrm>
            <a:off x="3802722" y="3536183"/>
            <a:ext cx="4954461" cy="2341089"/>
          </a:xfrm>
          <a:prstGeom prst="rect">
            <a:avLst/>
          </a:prstGeom>
          <a:solidFill>
            <a:schemeClr val="accent5">
              <a:lumMod val="20000"/>
              <a:lumOff val="80000"/>
            </a:schemeClr>
          </a:solidFill>
        </p:spPr>
        <p:txBody>
          <a:bodyPr vert="horz" lIns="91440" tIns="108000" rIns="91440" bIns="45720" rtlCol="0" anchor="t">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nSpc>
                <a:spcPct val="80000"/>
              </a:lnSpc>
              <a:buClr>
                <a:schemeClr val="accent5">
                  <a:lumMod val="75000"/>
                </a:schemeClr>
              </a:buClr>
              <a:buNone/>
              <a:defRPr/>
            </a:pPr>
            <a:r>
              <a:rPr lang="ja-JP" altLang="en-US" sz="2000" dirty="0">
                <a:latin typeface="HGPｺﾞｼｯｸM" panose="020B0600000000000000" pitchFamily="50" charset="-128"/>
                <a:ea typeface="HGPｺﾞｼｯｸM" panose="020B0600000000000000" pitchFamily="50" charset="-128"/>
              </a:rPr>
              <a:t>（例）</a:t>
            </a:r>
            <a:endParaRPr lang="en-US" altLang="ja-JP" sz="2000" dirty="0">
              <a:latin typeface="HGPｺﾞｼｯｸM" panose="020B0600000000000000" pitchFamily="50" charset="-128"/>
              <a:ea typeface="HGPｺﾞｼｯｸM" panose="020B0600000000000000" pitchFamily="50" charset="-128"/>
            </a:endParaRPr>
          </a:p>
          <a:p>
            <a:pPr>
              <a:buFont typeface="Wingdings" panose="05000000000000000000" pitchFamily="2" charset="2"/>
              <a:buChar char="l"/>
              <a:defRPr/>
            </a:pPr>
            <a:r>
              <a:rPr lang="ja-JP" altLang="en-US" sz="2000" dirty="0">
                <a:latin typeface="+mn-ea"/>
              </a:rPr>
              <a:t>上司からは「以前と同じパフォーマンスを発揮しチームに貢献してもらいたい」と</a:t>
            </a:r>
            <a:endParaRPr lang="en-US" altLang="ja-JP" sz="2000" dirty="0">
              <a:latin typeface="+mn-ea"/>
            </a:endParaRPr>
          </a:p>
          <a:p>
            <a:pPr marL="0" indent="0">
              <a:buNone/>
              <a:defRPr/>
            </a:pPr>
            <a:r>
              <a:rPr lang="ja-JP" altLang="en-US" sz="2000" dirty="0">
                <a:latin typeface="+mn-ea"/>
              </a:rPr>
              <a:t>　　期待され、家族や</a:t>
            </a:r>
            <a:r>
              <a:rPr lang="ja-JP" altLang="en-US" sz="2000">
                <a:latin typeface="+mn-ea"/>
              </a:rPr>
              <a:t>主治医からは「</a:t>
            </a:r>
            <a:r>
              <a:rPr lang="ja-JP" altLang="en-US" sz="2000" dirty="0">
                <a:latin typeface="+mn-ea"/>
              </a:rPr>
              <a:t>体調を　　</a:t>
            </a:r>
            <a:endParaRPr lang="en-US" altLang="ja-JP" sz="2000" dirty="0">
              <a:latin typeface="+mn-ea"/>
            </a:endParaRPr>
          </a:p>
          <a:p>
            <a:pPr marL="0" indent="0">
              <a:buNone/>
              <a:defRPr/>
            </a:pPr>
            <a:r>
              <a:rPr lang="ja-JP" altLang="en-US" sz="2000" dirty="0">
                <a:latin typeface="+mn-ea"/>
              </a:rPr>
              <a:t>　　優先し残業はせずに働いてもらいたい」と</a:t>
            </a:r>
            <a:endParaRPr lang="en-US" altLang="ja-JP" sz="2000" dirty="0">
              <a:latin typeface="+mn-ea"/>
            </a:endParaRPr>
          </a:p>
          <a:p>
            <a:pPr marL="0" indent="0">
              <a:buNone/>
              <a:defRPr/>
            </a:pPr>
            <a:r>
              <a:rPr lang="ja-JP" altLang="en-US" sz="2000" dirty="0">
                <a:latin typeface="+mn-ea"/>
              </a:rPr>
              <a:t>　　期待されている状態。</a:t>
            </a:r>
            <a:endParaRPr lang="en-US" altLang="ja-JP" sz="2000" dirty="0">
              <a:latin typeface="+mn-ea"/>
            </a:endParaRPr>
          </a:p>
          <a:p>
            <a:pPr marL="0" indent="0">
              <a:lnSpc>
                <a:spcPct val="80000"/>
              </a:lnSpc>
              <a:buClr>
                <a:schemeClr val="accent5">
                  <a:lumMod val="75000"/>
                </a:schemeClr>
              </a:buClr>
              <a:buNone/>
              <a:defRPr/>
            </a:pPr>
            <a:endParaRPr lang="en-US" altLang="ja-JP" sz="2000" dirty="0">
              <a:latin typeface="HGPｺﾞｼｯｸM" panose="020B0600000000000000" pitchFamily="50" charset="-128"/>
              <a:ea typeface="HGPｺﾞｼｯｸM" panose="020B0600000000000000" pitchFamily="50" charset="-128"/>
            </a:endParaRPr>
          </a:p>
        </p:txBody>
      </p:sp>
      <p:sp>
        <p:nvSpPr>
          <p:cNvPr id="3" name="スライド番号プレースホルダー 2"/>
          <p:cNvSpPr>
            <a:spLocks noGrp="1"/>
          </p:cNvSpPr>
          <p:nvPr>
            <p:ph type="sldNum" sz="quarter" idx="12"/>
          </p:nvPr>
        </p:nvSpPr>
        <p:spPr/>
        <p:txBody>
          <a:bodyPr/>
          <a:lstStyle/>
          <a:p>
            <a:fld id="{87D25184-493E-4F0A-855A-557DC2B6CD95}" type="slidenum">
              <a:rPr kumimoji="1" lang="ja-JP" altLang="en-US" smtClean="0"/>
              <a:t>11</a:t>
            </a:fld>
            <a:endParaRPr kumimoji="1" lang="ja-JP" altLang="en-US" dirty="0"/>
          </a:p>
        </p:txBody>
      </p:sp>
      <p:sp>
        <p:nvSpPr>
          <p:cNvPr id="12" name="テキスト ボックス 11"/>
          <p:cNvSpPr txBox="1"/>
          <p:nvPr/>
        </p:nvSpPr>
        <p:spPr>
          <a:xfrm>
            <a:off x="3725377" y="6032171"/>
            <a:ext cx="5256584" cy="230832"/>
          </a:xfrm>
          <a:prstGeom prst="rect">
            <a:avLst/>
          </a:prstGeom>
          <a:noFill/>
        </p:spPr>
        <p:txBody>
          <a:bodyPr wrap="square" rtlCol="0">
            <a:spAutoFit/>
          </a:bodyPr>
          <a:lstStyle/>
          <a:p>
            <a:r>
              <a:rPr lang="ja-JP" altLang="en-US" sz="900" dirty="0">
                <a:latin typeface="+mj-ea"/>
                <a:ea typeface="+mj-ea"/>
              </a:rPr>
              <a:t>参考文献：</a:t>
            </a:r>
            <a:r>
              <a:rPr lang="ja-JP" altLang="ja-JP" sz="900" dirty="0">
                <a:latin typeface="+mj-ea"/>
                <a:ea typeface="+mj-ea"/>
              </a:rPr>
              <a:t>エドガー</a:t>
            </a:r>
            <a:r>
              <a:rPr lang="en-US" altLang="ja-JP" sz="900" dirty="0">
                <a:latin typeface="+mj-ea"/>
                <a:ea typeface="+mj-ea"/>
              </a:rPr>
              <a:t>H</a:t>
            </a:r>
            <a:r>
              <a:rPr lang="ja-JP" altLang="ja-JP" sz="900" dirty="0" err="1">
                <a:latin typeface="+mj-ea"/>
                <a:ea typeface="+mj-ea"/>
              </a:rPr>
              <a:t>．</a:t>
            </a:r>
            <a:r>
              <a:rPr lang="ja-JP" altLang="ja-JP" sz="900" dirty="0">
                <a:latin typeface="+mj-ea"/>
                <a:ea typeface="+mj-ea"/>
              </a:rPr>
              <a:t>シャイン：</a:t>
            </a:r>
            <a:r>
              <a:rPr lang="ja-JP" altLang="en-US" sz="900" dirty="0">
                <a:latin typeface="+mj-ea"/>
                <a:ea typeface="+mj-ea"/>
              </a:rPr>
              <a:t>「</a:t>
            </a:r>
            <a:r>
              <a:rPr lang="ja-JP" altLang="ja-JP" sz="900" dirty="0">
                <a:latin typeface="+mj-ea"/>
                <a:ea typeface="+mj-ea"/>
              </a:rPr>
              <a:t>キャリア・マネジメント　パーティシパント・ワークブック</a:t>
            </a:r>
            <a:r>
              <a:rPr lang="ja-JP" altLang="en-US" sz="900" dirty="0">
                <a:latin typeface="+mj-ea"/>
                <a:ea typeface="+mj-ea"/>
              </a:rPr>
              <a:t>」</a:t>
            </a:r>
            <a:r>
              <a:rPr lang="ja-JP" altLang="ja-JP" sz="900" dirty="0">
                <a:latin typeface="+mj-ea"/>
                <a:ea typeface="+mj-ea"/>
              </a:rPr>
              <a:t>白桃書房（</a:t>
            </a:r>
            <a:r>
              <a:rPr lang="en-US" altLang="ja-JP" sz="900" dirty="0">
                <a:latin typeface="+mj-ea"/>
                <a:ea typeface="+mj-ea"/>
              </a:rPr>
              <a:t>2015</a:t>
            </a:r>
            <a:r>
              <a:rPr lang="ja-JP" altLang="ja-JP" sz="900" dirty="0">
                <a:latin typeface="+mj-ea"/>
                <a:ea typeface="+mj-ea"/>
              </a:rPr>
              <a:t>）</a:t>
            </a:r>
            <a:r>
              <a:rPr kumimoji="1" lang="ja-JP" altLang="en-US" sz="900" dirty="0">
                <a:latin typeface="+mj-ea"/>
                <a:ea typeface="+mj-ea"/>
              </a:rPr>
              <a:t>　　</a:t>
            </a:r>
          </a:p>
        </p:txBody>
      </p:sp>
    </p:spTree>
    <p:extLst>
      <p:ext uri="{BB962C8B-B14F-4D97-AF65-F5344CB8AC3E}">
        <p14:creationId xmlns:p14="http://schemas.microsoft.com/office/powerpoint/2010/main" val="41894295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a:xfrm>
            <a:off x="3932162" y="1434089"/>
            <a:ext cx="5112297" cy="1809516"/>
          </a:xfrm>
        </p:spPr>
        <p:txBody>
          <a:bodyPr>
            <a:noAutofit/>
          </a:bodyPr>
          <a:lstStyle/>
          <a:p>
            <a:pPr marL="0" lvl="0" indent="0">
              <a:spcBef>
                <a:spcPts val="0"/>
              </a:spcBef>
              <a:buFont typeface="Wingdings" panose="05000000000000000000" pitchFamily="2" charset="2"/>
              <a:buChar char="l"/>
            </a:pPr>
            <a:r>
              <a:rPr lang="ja-JP" altLang="en-US" sz="2000" dirty="0">
                <a:solidFill>
                  <a:prstClr val="black"/>
                </a:solidFill>
              </a:rPr>
              <a:t>　自分に向けられている期待が、実際には</a:t>
            </a:r>
            <a:endParaRPr lang="en-US" altLang="ja-JP" sz="2000" dirty="0">
              <a:solidFill>
                <a:prstClr val="black"/>
              </a:solidFill>
            </a:endParaRPr>
          </a:p>
          <a:p>
            <a:pPr marL="0" lvl="0" indent="0">
              <a:spcBef>
                <a:spcPts val="0"/>
              </a:spcBef>
              <a:buNone/>
            </a:pPr>
            <a:r>
              <a:rPr lang="ja-JP" altLang="en-US" sz="2000" dirty="0">
                <a:solidFill>
                  <a:prstClr val="black"/>
                </a:solidFill>
              </a:rPr>
              <a:t>　　どのようなものなのかが、明確には</a:t>
            </a:r>
            <a:r>
              <a:rPr lang="ja-JP" altLang="en-US" sz="2000" dirty="0" err="1">
                <a:solidFill>
                  <a:prstClr val="black"/>
                </a:solidFill>
              </a:rPr>
              <a:t>わ</a:t>
            </a:r>
            <a:r>
              <a:rPr lang="ja-JP" altLang="en-US" sz="2000" dirty="0">
                <a:solidFill>
                  <a:prstClr val="black"/>
                </a:solidFill>
              </a:rPr>
              <a:t>から</a:t>
            </a:r>
            <a:endParaRPr lang="en-US" altLang="ja-JP" sz="2000" dirty="0">
              <a:solidFill>
                <a:prstClr val="black"/>
              </a:solidFill>
            </a:endParaRPr>
          </a:p>
          <a:p>
            <a:pPr marL="0" lvl="0" indent="0">
              <a:spcBef>
                <a:spcPts val="0"/>
              </a:spcBef>
              <a:buNone/>
            </a:pPr>
            <a:r>
              <a:rPr lang="ja-JP" altLang="en-US" sz="2000" dirty="0">
                <a:solidFill>
                  <a:prstClr val="black"/>
                </a:solidFill>
              </a:rPr>
              <a:t>　　ない状態。</a:t>
            </a:r>
            <a:endParaRPr lang="en-US" altLang="ja-JP" sz="2000" dirty="0">
              <a:solidFill>
                <a:prstClr val="black"/>
              </a:solidFill>
            </a:endParaRPr>
          </a:p>
          <a:p>
            <a:pPr marL="0" lvl="0" indent="0">
              <a:spcBef>
                <a:spcPts val="0"/>
              </a:spcBef>
              <a:buNone/>
            </a:pPr>
            <a:r>
              <a:rPr lang="ja-JP" altLang="en-US" sz="2000" dirty="0">
                <a:solidFill>
                  <a:prstClr val="black"/>
                </a:solidFill>
              </a:rPr>
              <a:t>　　相手の真意は不明で、自分で「そうだろう」</a:t>
            </a:r>
            <a:endParaRPr lang="en-US" altLang="ja-JP" sz="2000" dirty="0">
              <a:solidFill>
                <a:prstClr val="black"/>
              </a:solidFill>
            </a:endParaRPr>
          </a:p>
          <a:p>
            <a:pPr marL="0" lvl="0" indent="0">
              <a:spcBef>
                <a:spcPts val="0"/>
              </a:spcBef>
              <a:buNone/>
            </a:pPr>
            <a:r>
              <a:rPr lang="ja-JP" altLang="en-US" sz="2000" dirty="0">
                <a:solidFill>
                  <a:prstClr val="black"/>
                </a:solidFill>
              </a:rPr>
              <a:t>　　と勝手に思い込んでいる期待も含む。</a:t>
            </a:r>
            <a:endParaRPr lang="en-US" altLang="ja-JP" sz="2000" dirty="0">
              <a:solidFill>
                <a:prstClr val="black"/>
              </a:solidFill>
            </a:endParaRPr>
          </a:p>
          <a:p>
            <a:pPr marL="0" lvl="0" indent="0">
              <a:spcBef>
                <a:spcPts val="0"/>
              </a:spcBef>
              <a:buNone/>
            </a:pPr>
            <a:endParaRPr lang="en-US" altLang="ja-JP" sz="2000" dirty="0">
              <a:solidFill>
                <a:prstClr val="black"/>
              </a:solidFill>
            </a:endParaRPr>
          </a:p>
          <a:p>
            <a:pPr marL="0" lvl="0" indent="0">
              <a:spcBef>
                <a:spcPts val="0"/>
              </a:spcBef>
              <a:buNone/>
            </a:pPr>
            <a:endParaRPr lang="en-US" altLang="ja-JP" sz="2000" dirty="0">
              <a:solidFill>
                <a:prstClr val="black"/>
              </a:solidFill>
            </a:endParaRPr>
          </a:p>
          <a:p>
            <a:pPr marL="0" lvl="0" indent="0">
              <a:spcBef>
                <a:spcPts val="0"/>
              </a:spcBef>
              <a:buNone/>
            </a:pPr>
            <a:endParaRPr lang="en-US" altLang="ja-JP" sz="2000" dirty="0">
              <a:solidFill>
                <a:prstClr val="black"/>
              </a:solidFill>
            </a:endParaRPr>
          </a:p>
          <a:p>
            <a:pPr marL="0" lvl="0" indent="0">
              <a:spcBef>
                <a:spcPts val="0"/>
              </a:spcBef>
              <a:buNone/>
            </a:pPr>
            <a:endParaRPr lang="en-US" altLang="ja-JP" sz="2000" dirty="0">
              <a:solidFill>
                <a:prstClr val="black"/>
              </a:solidFill>
            </a:endParaRPr>
          </a:p>
          <a:p>
            <a:pPr marL="0" lvl="0" indent="0">
              <a:spcBef>
                <a:spcPts val="0"/>
              </a:spcBef>
              <a:buNone/>
            </a:pPr>
            <a:endParaRPr lang="en-US" altLang="ja-JP" sz="2000" dirty="0">
              <a:solidFill>
                <a:prstClr val="black"/>
              </a:solidFill>
            </a:endParaRPr>
          </a:p>
          <a:p>
            <a:pPr marL="0" lvl="0" indent="0">
              <a:spcBef>
                <a:spcPts val="0"/>
              </a:spcBef>
              <a:buNone/>
            </a:pPr>
            <a:endParaRPr lang="en-US" altLang="ja-JP" sz="2000" dirty="0">
              <a:solidFill>
                <a:prstClr val="black"/>
              </a:solidFill>
            </a:endParaRPr>
          </a:p>
          <a:p>
            <a:pPr marL="0" lvl="0" indent="0">
              <a:spcBef>
                <a:spcPts val="0"/>
              </a:spcBef>
              <a:buNone/>
            </a:pPr>
            <a:endParaRPr lang="en-US" altLang="ja-JP" sz="2000" dirty="0">
              <a:solidFill>
                <a:prstClr val="black"/>
              </a:solidFill>
            </a:endParaRPr>
          </a:p>
          <a:p>
            <a:pPr marL="0" lvl="0" indent="0">
              <a:spcBef>
                <a:spcPts val="0"/>
              </a:spcBef>
              <a:buNone/>
            </a:pPr>
            <a:endParaRPr lang="en-US" altLang="ja-JP" sz="2000" dirty="0">
              <a:solidFill>
                <a:prstClr val="black"/>
              </a:solidFill>
            </a:endParaRPr>
          </a:p>
          <a:p>
            <a:pPr marL="0" lvl="0" indent="0">
              <a:spcBef>
                <a:spcPts val="0"/>
              </a:spcBef>
              <a:buNone/>
            </a:pPr>
            <a:endParaRPr lang="en-US" altLang="ja-JP" sz="2000" dirty="0">
              <a:solidFill>
                <a:prstClr val="black"/>
              </a:solidFill>
            </a:endParaRPr>
          </a:p>
          <a:p>
            <a:pPr marL="0" lvl="0" indent="0">
              <a:spcBef>
                <a:spcPts val="0"/>
              </a:spcBef>
              <a:buNone/>
            </a:pPr>
            <a:endParaRPr lang="en-US" altLang="ja-JP" sz="2000" dirty="0">
              <a:solidFill>
                <a:prstClr val="black"/>
              </a:solidFill>
            </a:endParaRPr>
          </a:p>
        </p:txBody>
      </p:sp>
      <p:sp>
        <p:nvSpPr>
          <p:cNvPr id="4" name="Rectangle 3"/>
          <p:cNvSpPr txBox="1">
            <a:spLocks noChangeArrowheads="1"/>
          </p:cNvSpPr>
          <p:nvPr/>
        </p:nvSpPr>
        <p:spPr>
          <a:xfrm>
            <a:off x="3895212" y="3392684"/>
            <a:ext cx="5068811" cy="2482047"/>
          </a:xfrm>
          <a:prstGeom prst="rect">
            <a:avLst/>
          </a:prstGeom>
          <a:solidFill>
            <a:schemeClr val="accent5">
              <a:lumMod val="20000"/>
              <a:lumOff val="80000"/>
            </a:schemeClr>
          </a:solidFill>
        </p:spPr>
        <p:txBody>
          <a:bodyPr vert="horz" lIns="91440" tIns="108000" rIns="91440" bIns="45720" rtlCol="0" anchor="t">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nSpc>
                <a:spcPct val="80000"/>
              </a:lnSpc>
              <a:buClr>
                <a:schemeClr val="accent5">
                  <a:lumMod val="75000"/>
                </a:schemeClr>
              </a:buClr>
              <a:buNone/>
              <a:defRPr/>
            </a:pPr>
            <a:r>
              <a:rPr lang="ja-JP" altLang="en-US" sz="2000" dirty="0">
                <a:latin typeface="HGPｺﾞｼｯｸM" panose="020B0600000000000000" pitchFamily="50" charset="-128"/>
                <a:ea typeface="HGPｺﾞｼｯｸM" panose="020B0600000000000000" pitchFamily="50" charset="-128"/>
              </a:rPr>
              <a:t>（例</a:t>
            </a:r>
            <a:r>
              <a:rPr lang="ja-JP" altLang="en-US" sz="2000" dirty="0">
                <a:latin typeface="+mn-ea"/>
              </a:rPr>
              <a:t>）</a:t>
            </a:r>
            <a:endParaRPr lang="en-US" altLang="ja-JP" sz="2000" dirty="0">
              <a:latin typeface="+mn-ea"/>
            </a:endParaRPr>
          </a:p>
          <a:p>
            <a:pPr>
              <a:lnSpc>
                <a:spcPct val="80000"/>
              </a:lnSpc>
              <a:buFont typeface="Wingdings" panose="05000000000000000000" pitchFamily="2" charset="2"/>
              <a:buChar char="l"/>
              <a:defRPr/>
            </a:pPr>
            <a:r>
              <a:rPr lang="ja-JP" altLang="en-US" sz="2000" dirty="0">
                <a:latin typeface="+mn-ea"/>
              </a:rPr>
              <a:t>上司から、「復職して半年後には以前と</a:t>
            </a:r>
            <a:endParaRPr lang="en-US" altLang="ja-JP" sz="2000" dirty="0">
              <a:latin typeface="+mn-ea"/>
            </a:endParaRPr>
          </a:p>
          <a:p>
            <a:pPr marL="0" indent="0">
              <a:lnSpc>
                <a:spcPct val="80000"/>
              </a:lnSpc>
              <a:buClr>
                <a:schemeClr val="accent5">
                  <a:lumMod val="75000"/>
                </a:schemeClr>
              </a:buClr>
              <a:buNone/>
              <a:defRPr/>
            </a:pPr>
            <a:r>
              <a:rPr lang="ja-JP" altLang="en-US" sz="2000" dirty="0">
                <a:latin typeface="+mn-ea"/>
              </a:rPr>
              <a:t>　　同じパフォーマンスを期待している」と　　</a:t>
            </a:r>
            <a:endParaRPr lang="en-US" altLang="ja-JP" sz="2000" dirty="0">
              <a:latin typeface="+mn-ea"/>
            </a:endParaRPr>
          </a:p>
          <a:p>
            <a:pPr marL="0" indent="0">
              <a:lnSpc>
                <a:spcPct val="80000"/>
              </a:lnSpc>
              <a:buClr>
                <a:schemeClr val="accent5">
                  <a:lumMod val="75000"/>
                </a:schemeClr>
              </a:buClr>
              <a:buNone/>
              <a:defRPr/>
            </a:pPr>
            <a:r>
              <a:rPr lang="ja-JP" altLang="en-US" sz="2000" dirty="0">
                <a:latin typeface="+mn-ea"/>
              </a:rPr>
              <a:t>　　言われたが、具体的な仕事の内容や質</a:t>
            </a:r>
            <a:r>
              <a:rPr lang="ja-JP" altLang="en-US" sz="2000" dirty="0" err="1">
                <a:latin typeface="+mn-ea"/>
              </a:rPr>
              <a:t>ま</a:t>
            </a:r>
            <a:r>
              <a:rPr lang="ja-JP" altLang="en-US" sz="2000" dirty="0">
                <a:latin typeface="+mn-ea"/>
              </a:rPr>
              <a:t>　</a:t>
            </a:r>
            <a:endParaRPr lang="en-US" altLang="ja-JP" sz="2000" dirty="0">
              <a:latin typeface="+mn-ea"/>
            </a:endParaRPr>
          </a:p>
          <a:p>
            <a:pPr marL="0" indent="0">
              <a:lnSpc>
                <a:spcPct val="80000"/>
              </a:lnSpc>
              <a:buClr>
                <a:schemeClr val="accent5">
                  <a:lumMod val="75000"/>
                </a:schemeClr>
              </a:buClr>
              <a:buNone/>
              <a:defRPr/>
            </a:pPr>
            <a:r>
              <a:rPr lang="ja-JP" altLang="en-US" sz="2000" dirty="0">
                <a:latin typeface="+mn-ea"/>
              </a:rPr>
              <a:t>　　では指示されておらず、「以前と同じパ</a:t>
            </a:r>
            <a:endParaRPr lang="en-US" altLang="ja-JP" sz="2000" dirty="0">
              <a:latin typeface="+mn-ea"/>
            </a:endParaRPr>
          </a:p>
          <a:p>
            <a:pPr marL="0" indent="0">
              <a:lnSpc>
                <a:spcPct val="80000"/>
              </a:lnSpc>
              <a:buClr>
                <a:schemeClr val="accent5">
                  <a:lumMod val="75000"/>
                </a:schemeClr>
              </a:buClr>
              <a:buNone/>
              <a:defRPr/>
            </a:pPr>
            <a:r>
              <a:rPr lang="ja-JP" altLang="en-US" sz="2000" dirty="0">
                <a:latin typeface="+mn-ea"/>
              </a:rPr>
              <a:t>　　フォーマンス」とは、どういった状態を</a:t>
            </a:r>
            <a:endParaRPr lang="en-US" altLang="ja-JP" sz="2000" dirty="0">
              <a:latin typeface="+mn-ea"/>
            </a:endParaRPr>
          </a:p>
          <a:p>
            <a:pPr marL="0" indent="0">
              <a:lnSpc>
                <a:spcPct val="80000"/>
              </a:lnSpc>
              <a:buClr>
                <a:schemeClr val="accent5">
                  <a:lumMod val="75000"/>
                </a:schemeClr>
              </a:buClr>
              <a:buNone/>
              <a:defRPr/>
            </a:pPr>
            <a:r>
              <a:rPr lang="ja-JP" altLang="en-US" sz="2000" dirty="0">
                <a:latin typeface="+mn-ea"/>
              </a:rPr>
              <a:t>　　指すのかが曖昧な状態。</a:t>
            </a:r>
            <a:endParaRPr lang="en-US" altLang="ja-JP" sz="2000" dirty="0">
              <a:latin typeface="+mn-ea"/>
            </a:endParaRPr>
          </a:p>
          <a:p>
            <a:pPr marL="0" indent="0">
              <a:lnSpc>
                <a:spcPct val="80000"/>
              </a:lnSpc>
              <a:buClr>
                <a:schemeClr val="accent5">
                  <a:lumMod val="75000"/>
                </a:schemeClr>
              </a:buClr>
              <a:buNone/>
              <a:defRPr/>
            </a:pPr>
            <a:endParaRPr lang="en-US" altLang="ja-JP" sz="2000" dirty="0">
              <a:latin typeface="+mn-ea"/>
            </a:endParaRPr>
          </a:p>
        </p:txBody>
      </p:sp>
      <p:pic>
        <p:nvPicPr>
          <p:cNvPr id="9" name="図 8"/>
          <p:cNvPicPr>
            <a:picLocks noChangeAspect="1"/>
          </p:cNvPicPr>
          <p:nvPr/>
        </p:nvPicPr>
        <p:blipFill>
          <a:blip r:embed="rId3"/>
          <a:stretch>
            <a:fillRect/>
          </a:stretch>
        </p:blipFill>
        <p:spPr>
          <a:xfrm>
            <a:off x="819626" y="1279005"/>
            <a:ext cx="2038696" cy="2038696"/>
          </a:xfrm>
          <a:prstGeom prst="rect">
            <a:avLst/>
          </a:prstGeom>
        </p:spPr>
      </p:pic>
      <p:pic>
        <p:nvPicPr>
          <p:cNvPr id="11" name="図 10"/>
          <p:cNvPicPr>
            <a:picLocks noChangeAspect="1"/>
          </p:cNvPicPr>
          <p:nvPr/>
        </p:nvPicPr>
        <p:blipFill>
          <a:blip r:embed="rId4"/>
          <a:stretch>
            <a:fillRect/>
          </a:stretch>
        </p:blipFill>
        <p:spPr>
          <a:xfrm>
            <a:off x="-254214" y="1562209"/>
            <a:ext cx="1817611" cy="1817611"/>
          </a:xfrm>
          <a:prstGeom prst="rect">
            <a:avLst/>
          </a:prstGeom>
        </p:spPr>
      </p:pic>
      <p:sp>
        <p:nvSpPr>
          <p:cNvPr id="13" name="Rectangle 2"/>
          <p:cNvSpPr txBox="1">
            <a:spLocks noChangeArrowheads="1"/>
          </p:cNvSpPr>
          <p:nvPr/>
        </p:nvSpPr>
        <p:spPr>
          <a:xfrm>
            <a:off x="0" y="51388"/>
            <a:ext cx="9144000" cy="1165498"/>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　　　　役割にまつわる課題を点検する視点③　　</a:t>
            </a:r>
            <a:r>
              <a:rPr lang="ja-JP" altLang="en-US" sz="3600" b="1" dirty="0"/>
              <a:t>役割曖昧性</a:t>
            </a:r>
            <a:endParaRPr lang="ja-JP" altLang="en-US" sz="1800" b="1" dirty="0"/>
          </a:p>
        </p:txBody>
      </p:sp>
      <p:pic>
        <p:nvPicPr>
          <p:cNvPr id="14" name="図 13"/>
          <p:cNvPicPr>
            <a:picLocks noChangeAspect="1"/>
          </p:cNvPicPr>
          <p:nvPr/>
        </p:nvPicPr>
        <p:blipFill>
          <a:blip r:embed="rId5"/>
          <a:stretch>
            <a:fillRect/>
          </a:stretch>
        </p:blipFill>
        <p:spPr>
          <a:xfrm>
            <a:off x="459985" y="3824731"/>
            <a:ext cx="3137762" cy="3137762"/>
          </a:xfrm>
          <a:prstGeom prst="rect">
            <a:avLst/>
          </a:prstGeom>
        </p:spPr>
      </p:pic>
      <p:pic>
        <p:nvPicPr>
          <p:cNvPr id="15" name="図 14"/>
          <p:cNvPicPr>
            <a:picLocks noChangeAspect="1"/>
          </p:cNvPicPr>
          <p:nvPr/>
        </p:nvPicPr>
        <p:blipFill>
          <a:blip r:embed="rId6"/>
          <a:stretch>
            <a:fillRect/>
          </a:stretch>
        </p:blipFill>
        <p:spPr>
          <a:xfrm>
            <a:off x="2271770" y="1579918"/>
            <a:ext cx="1818524" cy="1818524"/>
          </a:xfrm>
          <a:prstGeom prst="rect">
            <a:avLst/>
          </a:prstGeom>
        </p:spPr>
      </p:pic>
      <p:sp>
        <p:nvSpPr>
          <p:cNvPr id="6" name="右矢印 5"/>
          <p:cNvSpPr/>
          <p:nvPr/>
        </p:nvSpPr>
        <p:spPr>
          <a:xfrm rot="3658457">
            <a:off x="847125" y="3554481"/>
            <a:ext cx="838513" cy="216486"/>
          </a:xfrm>
          <a:prstGeom prst="right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右矢印 18"/>
          <p:cNvSpPr/>
          <p:nvPr/>
        </p:nvSpPr>
        <p:spPr>
          <a:xfrm rot="17990332" flipH="1">
            <a:off x="2028093" y="3558262"/>
            <a:ext cx="838513" cy="216486"/>
          </a:xfrm>
          <a:prstGeom prst="right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右矢印 19"/>
          <p:cNvSpPr/>
          <p:nvPr/>
        </p:nvSpPr>
        <p:spPr>
          <a:xfrm rot="5400000">
            <a:off x="1441053" y="3395144"/>
            <a:ext cx="838513" cy="216486"/>
          </a:xfrm>
          <a:prstGeom prst="right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スライド番号プレースホルダー 2"/>
          <p:cNvSpPr>
            <a:spLocks noGrp="1"/>
          </p:cNvSpPr>
          <p:nvPr>
            <p:ph type="sldNum" sz="quarter" idx="12"/>
          </p:nvPr>
        </p:nvSpPr>
        <p:spPr/>
        <p:txBody>
          <a:bodyPr/>
          <a:lstStyle/>
          <a:p>
            <a:fld id="{87D25184-493E-4F0A-855A-557DC2B6CD95}" type="slidenum">
              <a:rPr kumimoji="1" lang="ja-JP" altLang="en-US" smtClean="0"/>
              <a:t>12</a:t>
            </a:fld>
            <a:endParaRPr kumimoji="1" lang="ja-JP" altLang="en-US" dirty="0"/>
          </a:p>
        </p:txBody>
      </p:sp>
      <p:pic>
        <p:nvPicPr>
          <p:cNvPr id="16" name="Picture 1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9943" y="2657244"/>
            <a:ext cx="2280732" cy="2280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テキスト ボックス 16"/>
          <p:cNvSpPr txBox="1"/>
          <p:nvPr/>
        </p:nvSpPr>
        <p:spPr>
          <a:xfrm>
            <a:off x="3860018" y="6068876"/>
            <a:ext cx="5256584" cy="230832"/>
          </a:xfrm>
          <a:prstGeom prst="rect">
            <a:avLst/>
          </a:prstGeom>
          <a:noFill/>
        </p:spPr>
        <p:txBody>
          <a:bodyPr wrap="square" rtlCol="0">
            <a:spAutoFit/>
          </a:bodyPr>
          <a:lstStyle/>
          <a:p>
            <a:r>
              <a:rPr lang="ja-JP" altLang="en-US" sz="900" dirty="0">
                <a:latin typeface="+mj-ea"/>
                <a:ea typeface="+mj-ea"/>
              </a:rPr>
              <a:t>参考文献：</a:t>
            </a:r>
            <a:r>
              <a:rPr lang="ja-JP" altLang="ja-JP" sz="900" dirty="0">
                <a:latin typeface="+mj-ea"/>
                <a:ea typeface="+mj-ea"/>
              </a:rPr>
              <a:t>エドガー</a:t>
            </a:r>
            <a:r>
              <a:rPr lang="en-US" altLang="ja-JP" sz="900" dirty="0">
                <a:latin typeface="+mj-ea"/>
                <a:ea typeface="+mj-ea"/>
              </a:rPr>
              <a:t>H</a:t>
            </a:r>
            <a:r>
              <a:rPr lang="ja-JP" altLang="ja-JP" sz="900" dirty="0" err="1">
                <a:latin typeface="+mj-ea"/>
                <a:ea typeface="+mj-ea"/>
              </a:rPr>
              <a:t>．</a:t>
            </a:r>
            <a:r>
              <a:rPr lang="ja-JP" altLang="ja-JP" sz="900" dirty="0">
                <a:latin typeface="+mj-ea"/>
                <a:ea typeface="+mj-ea"/>
              </a:rPr>
              <a:t>シャイン：</a:t>
            </a:r>
            <a:r>
              <a:rPr lang="ja-JP" altLang="en-US" sz="900" dirty="0">
                <a:latin typeface="+mj-ea"/>
                <a:ea typeface="+mj-ea"/>
              </a:rPr>
              <a:t>「</a:t>
            </a:r>
            <a:r>
              <a:rPr lang="ja-JP" altLang="ja-JP" sz="900" dirty="0">
                <a:latin typeface="+mj-ea"/>
                <a:ea typeface="+mj-ea"/>
              </a:rPr>
              <a:t>キャリア・マネジメント　パーティシパント・ワークブック</a:t>
            </a:r>
            <a:r>
              <a:rPr lang="ja-JP" altLang="en-US" sz="900" dirty="0">
                <a:latin typeface="+mj-ea"/>
                <a:ea typeface="+mj-ea"/>
              </a:rPr>
              <a:t>」</a:t>
            </a:r>
            <a:r>
              <a:rPr lang="ja-JP" altLang="ja-JP" sz="900" dirty="0">
                <a:latin typeface="+mj-ea"/>
                <a:ea typeface="+mj-ea"/>
              </a:rPr>
              <a:t>白桃書房（</a:t>
            </a:r>
            <a:r>
              <a:rPr lang="en-US" altLang="ja-JP" sz="900" dirty="0">
                <a:latin typeface="+mj-ea"/>
                <a:ea typeface="+mj-ea"/>
              </a:rPr>
              <a:t>2015</a:t>
            </a:r>
            <a:r>
              <a:rPr lang="ja-JP" altLang="ja-JP" sz="900" dirty="0">
                <a:latin typeface="+mj-ea"/>
                <a:ea typeface="+mj-ea"/>
              </a:rPr>
              <a:t>）</a:t>
            </a:r>
            <a:r>
              <a:rPr kumimoji="1" lang="ja-JP" altLang="en-US" sz="900" dirty="0">
                <a:latin typeface="+mj-ea"/>
                <a:ea typeface="+mj-ea"/>
              </a:rPr>
              <a:t>　　</a:t>
            </a:r>
          </a:p>
        </p:txBody>
      </p:sp>
    </p:spTree>
    <p:extLst>
      <p:ext uri="{BB962C8B-B14F-4D97-AF65-F5344CB8AC3E}">
        <p14:creationId xmlns:p14="http://schemas.microsoft.com/office/powerpoint/2010/main" val="40971765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a:xfrm>
            <a:off x="277434" y="627092"/>
            <a:ext cx="8230961" cy="1008842"/>
          </a:xfrm>
        </p:spPr>
        <p:txBody>
          <a:bodyPr anchor="t" anchorCtr="0">
            <a:noAutofit/>
          </a:bodyPr>
          <a:lstStyle/>
          <a:p>
            <a:pPr algn="ctr">
              <a:lnSpc>
                <a:spcPct val="90000"/>
              </a:lnSpc>
              <a:buNone/>
              <a:defRPr/>
            </a:pPr>
            <a:r>
              <a:rPr lang="ja-JP" altLang="en-US" sz="3600" b="1" dirty="0"/>
              <a:t>　</a:t>
            </a:r>
            <a:r>
              <a:rPr lang="en-US" altLang="ja-JP" sz="3600" b="1" dirty="0"/>
              <a:t>【</a:t>
            </a:r>
            <a:r>
              <a:rPr lang="ja-JP" altLang="en-US" sz="3600" b="1" dirty="0"/>
              <a:t>演習</a:t>
            </a:r>
            <a:r>
              <a:rPr lang="en-US" altLang="ja-JP" sz="3600" b="1" dirty="0"/>
              <a:t>】</a:t>
            </a:r>
            <a:r>
              <a:rPr lang="ja-JP" altLang="en-US" sz="3600" b="1" dirty="0"/>
              <a:t>　役割の分析</a:t>
            </a:r>
            <a:r>
              <a:rPr lang="ja-JP" altLang="en-US" sz="2400" b="1" dirty="0"/>
              <a:t>（ワークシート⑩の２）</a:t>
            </a:r>
            <a:r>
              <a:rPr lang="ja-JP" altLang="en-US" sz="3600" dirty="0"/>
              <a:t>　</a:t>
            </a:r>
            <a:endParaRPr lang="en-US" altLang="ja-JP" sz="3600" dirty="0"/>
          </a:p>
          <a:p>
            <a:pPr algn="ctr" eaLnBrk="1" hangingPunct="1">
              <a:lnSpc>
                <a:spcPct val="90000"/>
              </a:lnSpc>
              <a:buFontTx/>
              <a:buNone/>
              <a:defRPr/>
            </a:pPr>
            <a:r>
              <a:rPr lang="ja-JP" altLang="en-US" sz="3600" dirty="0"/>
              <a:t>　</a:t>
            </a:r>
            <a:endParaRPr lang="en-US" altLang="ja-JP" sz="3600" dirty="0"/>
          </a:p>
        </p:txBody>
      </p:sp>
      <p:sp>
        <p:nvSpPr>
          <p:cNvPr id="4" name="正方形/長方形 3"/>
          <p:cNvSpPr/>
          <p:nvPr/>
        </p:nvSpPr>
        <p:spPr>
          <a:xfrm>
            <a:off x="306041" y="1299085"/>
            <a:ext cx="8496943" cy="954107"/>
          </a:xfrm>
          <a:prstGeom prst="rect">
            <a:avLst/>
          </a:prstGeom>
        </p:spPr>
        <p:txBody>
          <a:bodyPr wrap="square">
            <a:spAutoFit/>
          </a:bodyPr>
          <a:lstStyle/>
          <a:p>
            <a:pPr>
              <a:buClr>
                <a:schemeClr val="accent5">
                  <a:lumMod val="75000"/>
                </a:schemeClr>
              </a:buClr>
            </a:pPr>
            <a:endParaRPr lang="en-US" altLang="ja-JP" sz="2800" dirty="0"/>
          </a:p>
          <a:p>
            <a:pPr>
              <a:buClr>
                <a:schemeClr val="accent5">
                  <a:lumMod val="75000"/>
                </a:schemeClr>
              </a:buClr>
            </a:pPr>
            <a:endParaRPr lang="en-US" altLang="ja-JP" sz="2800" dirty="0"/>
          </a:p>
        </p:txBody>
      </p:sp>
      <p:sp>
        <p:nvSpPr>
          <p:cNvPr id="5" name="スライド番号プレースホルダー 4"/>
          <p:cNvSpPr>
            <a:spLocks noGrp="1"/>
          </p:cNvSpPr>
          <p:nvPr>
            <p:ph type="sldNum" sz="quarter" idx="12"/>
          </p:nvPr>
        </p:nvSpPr>
        <p:spPr/>
        <p:txBody>
          <a:bodyPr/>
          <a:lstStyle/>
          <a:p>
            <a:fld id="{87D25184-493E-4F0A-855A-557DC2B6CD95}" type="slidenum">
              <a:rPr kumimoji="1" lang="ja-JP" altLang="en-US" smtClean="0"/>
              <a:t>13</a:t>
            </a:fld>
            <a:endParaRPr kumimoji="1" lang="ja-JP" altLang="en-US" dirty="0"/>
          </a:p>
        </p:txBody>
      </p:sp>
      <p:sp>
        <p:nvSpPr>
          <p:cNvPr id="2" name="テキスト ボックス 1"/>
          <p:cNvSpPr txBox="1"/>
          <p:nvPr/>
        </p:nvSpPr>
        <p:spPr>
          <a:xfrm>
            <a:off x="640788" y="1442017"/>
            <a:ext cx="7912200" cy="4816703"/>
          </a:xfrm>
          <a:prstGeom prst="rect">
            <a:avLst/>
          </a:prstGeom>
          <a:noFill/>
        </p:spPr>
        <p:txBody>
          <a:bodyPr wrap="square" rtlCol="0">
            <a:spAutoFit/>
          </a:bodyPr>
          <a:lstStyle/>
          <a:p>
            <a:pPr marL="457200" indent="-457200">
              <a:buFont typeface="Wingdings" panose="05000000000000000000" pitchFamily="2" charset="2"/>
              <a:buChar char="l"/>
            </a:pPr>
            <a:r>
              <a:rPr lang="ja-JP" altLang="en-US" sz="2800" dirty="0"/>
              <a:t>ワークシート⑩の２「</a:t>
            </a:r>
            <a:r>
              <a:rPr kumimoji="1" lang="ja-JP" altLang="en-US" sz="2800" dirty="0"/>
              <a:t>役割の分析」を記入します。</a:t>
            </a:r>
            <a:endParaRPr kumimoji="1" lang="en-US" altLang="ja-JP" sz="2800" dirty="0"/>
          </a:p>
          <a:p>
            <a:pPr>
              <a:spcAft>
                <a:spcPts val="600"/>
              </a:spcAft>
            </a:pPr>
            <a:r>
              <a:rPr lang="ja-JP" altLang="en-US" sz="2800" dirty="0"/>
              <a:t>　役割の棚卸しで挙げたなかから、自分が分析したい役割を１つ選びましょう。</a:t>
            </a:r>
            <a:endParaRPr lang="en-US" altLang="ja-JP" sz="2800" dirty="0"/>
          </a:p>
          <a:p>
            <a:pPr marL="457200" indent="-457200">
              <a:spcAft>
                <a:spcPts val="600"/>
              </a:spcAft>
              <a:buFont typeface="Wingdings" panose="05000000000000000000" pitchFamily="2" charset="2"/>
              <a:buChar char="l"/>
            </a:pPr>
            <a:r>
              <a:rPr kumimoji="1" lang="ja-JP" altLang="en-US" sz="2800" dirty="0"/>
              <a:t>選んだ役割</a:t>
            </a:r>
            <a:r>
              <a:rPr lang="ja-JP" altLang="en-US" sz="2800" dirty="0"/>
              <a:t>から生じている課題を具体的に書きましょう。</a:t>
            </a:r>
            <a:endParaRPr lang="en-US" altLang="ja-JP" sz="2800" dirty="0"/>
          </a:p>
          <a:p>
            <a:pPr marL="457200" indent="-457200">
              <a:spcAft>
                <a:spcPts val="600"/>
              </a:spcAft>
              <a:buFont typeface="Wingdings" panose="05000000000000000000" pitchFamily="2" charset="2"/>
              <a:buChar char="l"/>
            </a:pPr>
            <a:r>
              <a:rPr lang="ja-JP" altLang="en-US" sz="2800" dirty="0"/>
              <a:t>そのなかで、特に問題だと感じている課題を１つ選びましょう。</a:t>
            </a:r>
            <a:endParaRPr lang="en-US" altLang="ja-JP" sz="2800" dirty="0"/>
          </a:p>
          <a:p>
            <a:pPr marL="457200" indent="-457200">
              <a:buFont typeface="Wingdings" panose="05000000000000000000" pitchFamily="2" charset="2"/>
              <a:buChar char="l"/>
            </a:pPr>
            <a:r>
              <a:rPr lang="ja-JP" altLang="en-US" sz="2800" dirty="0"/>
              <a:t>選んだ課題が、「役割過重」「役割葛藤」「役割曖昧性」のどれに当てはまるか☑を入れましょう。</a:t>
            </a:r>
            <a:endParaRPr lang="en-US" altLang="ja-JP" sz="2800" dirty="0"/>
          </a:p>
          <a:p>
            <a:r>
              <a:rPr kumimoji="1" lang="ja-JP" altLang="en-US" sz="2000" dirty="0"/>
              <a:t>　　　</a:t>
            </a:r>
            <a:endParaRPr lang="en-US" altLang="ja-JP" sz="2000" dirty="0"/>
          </a:p>
          <a:p>
            <a:endParaRPr kumimoji="1" lang="ja-JP" altLang="en-US" sz="2000" dirty="0"/>
          </a:p>
        </p:txBody>
      </p:sp>
      <p:sp>
        <p:nvSpPr>
          <p:cNvPr id="7" name="テキスト ボックス 6"/>
          <p:cNvSpPr txBox="1"/>
          <p:nvPr/>
        </p:nvSpPr>
        <p:spPr>
          <a:xfrm>
            <a:off x="755576" y="6085228"/>
            <a:ext cx="8172399" cy="230832"/>
          </a:xfrm>
          <a:prstGeom prst="rect">
            <a:avLst/>
          </a:prstGeom>
          <a:noFill/>
        </p:spPr>
        <p:txBody>
          <a:bodyPr wrap="square" rtlCol="0">
            <a:spAutoFit/>
          </a:bodyPr>
          <a:lstStyle/>
          <a:p>
            <a:r>
              <a:rPr lang="ja-JP" altLang="en-US" sz="900" dirty="0">
                <a:latin typeface="+mn-ea"/>
              </a:rPr>
              <a:t>参考文献：</a:t>
            </a:r>
            <a:r>
              <a:rPr lang="ja-JP" altLang="ja-JP" sz="900" dirty="0">
                <a:latin typeface="+mn-ea"/>
              </a:rPr>
              <a:t>エドガー</a:t>
            </a:r>
            <a:r>
              <a:rPr lang="en-US" altLang="ja-JP" sz="900" dirty="0">
                <a:latin typeface="+mn-ea"/>
              </a:rPr>
              <a:t>H.</a:t>
            </a:r>
            <a:r>
              <a:rPr lang="ja-JP" altLang="ja-JP" sz="900" dirty="0">
                <a:latin typeface="+mn-ea"/>
              </a:rPr>
              <a:t>シャイン：</a:t>
            </a:r>
            <a:r>
              <a:rPr lang="ja-JP" altLang="en-US" sz="900" dirty="0">
                <a:latin typeface="+mn-ea"/>
              </a:rPr>
              <a:t>「</a:t>
            </a:r>
            <a:r>
              <a:rPr lang="ja-JP" altLang="ja-JP" sz="900" dirty="0">
                <a:latin typeface="+mn-ea"/>
              </a:rPr>
              <a:t>キャリア・サバイバル</a:t>
            </a:r>
            <a:r>
              <a:rPr lang="ja-JP" altLang="en-US" sz="900" dirty="0">
                <a:latin typeface="+mn-ea"/>
              </a:rPr>
              <a:t>」</a:t>
            </a:r>
            <a:r>
              <a:rPr lang="ja-JP" altLang="ja-JP" sz="900" dirty="0">
                <a:latin typeface="+mn-ea"/>
              </a:rPr>
              <a:t>白桃書房（</a:t>
            </a:r>
            <a:r>
              <a:rPr lang="en-US" altLang="ja-JP" sz="900" dirty="0">
                <a:latin typeface="+mn-ea"/>
              </a:rPr>
              <a:t>2003</a:t>
            </a:r>
            <a:r>
              <a:rPr lang="ja-JP" altLang="ja-JP" sz="900" dirty="0">
                <a:latin typeface="+mn-ea"/>
              </a:rPr>
              <a:t>）</a:t>
            </a:r>
            <a:r>
              <a:rPr lang="ja-JP" altLang="en-US" sz="900" dirty="0">
                <a:latin typeface="+mn-ea"/>
              </a:rPr>
              <a:t>、</a:t>
            </a:r>
            <a:r>
              <a:rPr lang="ja-JP" altLang="ja-JP" sz="900" dirty="0">
                <a:latin typeface="+mn-ea"/>
              </a:rPr>
              <a:t>エドガー</a:t>
            </a:r>
            <a:r>
              <a:rPr lang="en-US" altLang="ja-JP" sz="900" dirty="0">
                <a:latin typeface="+mn-ea"/>
              </a:rPr>
              <a:t>H</a:t>
            </a:r>
            <a:r>
              <a:rPr lang="ja-JP" altLang="ja-JP" sz="900" dirty="0" err="1">
                <a:latin typeface="+mn-ea"/>
              </a:rPr>
              <a:t>．</a:t>
            </a:r>
            <a:r>
              <a:rPr lang="ja-JP" altLang="ja-JP" sz="900" dirty="0">
                <a:latin typeface="+mn-ea"/>
              </a:rPr>
              <a:t>シャイン：</a:t>
            </a:r>
            <a:r>
              <a:rPr lang="ja-JP" altLang="en-US" sz="900" dirty="0">
                <a:latin typeface="+mn-ea"/>
              </a:rPr>
              <a:t>「</a:t>
            </a:r>
            <a:r>
              <a:rPr lang="ja-JP" altLang="ja-JP" sz="900" dirty="0">
                <a:latin typeface="+mn-ea"/>
              </a:rPr>
              <a:t>キャリア・マネジメント　パーティシパント・ワークブック</a:t>
            </a:r>
            <a:r>
              <a:rPr lang="ja-JP" altLang="en-US" sz="900" dirty="0">
                <a:latin typeface="+mn-ea"/>
              </a:rPr>
              <a:t>」</a:t>
            </a:r>
            <a:r>
              <a:rPr lang="ja-JP" altLang="ja-JP" sz="900" dirty="0">
                <a:latin typeface="+mn-ea"/>
              </a:rPr>
              <a:t>白桃書房（</a:t>
            </a:r>
            <a:r>
              <a:rPr lang="en-US" altLang="ja-JP" sz="900" dirty="0">
                <a:latin typeface="+mn-ea"/>
              </a:rPr>
              <a:t>2015</a:t>
            </a:r>
            <a:r>
              <a:rPr lang="ja-JP" altLang="ja-JP" sz="900" dirty="0">
                <a:latin typeface="+mn-ea"/>
              </a:rPr>
              <a:t>）</a:t>
            </a:r>
            <a:r>
              <a:rPr kumimoji="1" lang="ja-JP" altLang="en-US" sz="900" dirty="0">
                <a:latin typeface="+mn-ea"/>
              </a:rPr>
              <a:t>　　</a:t>
            </a:r>
          </a:p>
        </p:txBody>
      </p:sp>
    </p:spTree>
    <p:extLst>
      <p:ext uri="{BB962C8B-B14F-4D97-AF65-F5344CB8AC3E}">
        <p14:creationId xmlns:p14="http://schemas.microsoft.com/office/powerpoint/2010/main" val="24161872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0" y="44624"/>
            <a:ext cx="9252520" cy="1143000"/>
          </a:xfrm>
        </p:spPr>
        <p:txBody>
          <a:bodyPr>
            <a:noAutofit/>
          </a:bodyPr>
          <a:lstStyle/>
          <a:p>
            <a:pPr eaLnBrk="1" hangingPunct="1"/>
            <a:r>
              <a:rPr lang="ja-JP" altLang="en-US" sz="3600" b="1" dirty="0"/>
              <a:t>グループディスカッション</a:t>
            </a:r>
          </a:p>
        </p:txBody>
      </p:sp>
      <p:sp>
        <p:nvSpPr>
          <p:cNvPr id="15363" name="Rectangle 3"/>
          <p:cNvSpPr>
            <a:spLocks noGrp="1" noChangeArrowheads="1"/>
          </p:cNvSpPr>
          <p:nvPr>
            <p:ph type="body" idx="1"/>
          </p:nvPr>
        </p:nvSpPr>
        <p:spPr>
          <a:xfrm>
            <a:off x="179512" y="1792038"/>
            <a:ext cx="8722866" cy="4014042"/>
          </a:xfrm>
        </p:spPr>
        <p:txBody>
          <a:bodyPr>
            <a:noAutofit/>
          </a:bodyPr>
          <a:lstStyle/>
          <a:p>
            <a:pPr>
              <a:buFont typeface="Wingdings" panose="05000000000000000000" pitchFamily="2" charset="2"/>
              <a:buChar char="l"/>
              <a:defRPr/>
            </a:pPr>
            <a:r>
              <a:rPr lang="ja-JP" altLang="en-US" dirty="0">
                <a:latin typeface="+mn-ea"/>
              </a:rPr>
              <a:t>ワークシート⑩の２　「役割から生じている課題」のなかで、特に問題だと感じている課題について発表しましょう。</a:t>
            </a:r>
            <a:endParaRPr lang="en-US" altLang="ja-JP" dirty="0">
              <a:latin typeface="+mn-ea"/>
            </a:endParaRPr>
          </a:p>
          <a:p>
            <a:pPr>
              <a:buFont typeface="Wingdings" panose="05000000000000000000" pitchFamily="2" charset="2"/>
              <a:buChar char="l"/>
              <a:defRPr/>
            </a:pPr>
            <a:endParaRPr lang="en-US" altLang="ja-JP" dirty="0">
              <a:latin typeface="+mn-ea"/>
            </a:endParaRPr>
          </a:p>
          <a:p>
            <a:pPr>
              <a:buFont typeface="Wingdings" panose="05000000000000000000" pitchFamily="2" charset="2"/>
              <a:buChar char="l"/>
              <a:defRPr/>
            </a:pPr>
            <a:r>
              <a:rPr lang="ja-JP" altLang="en-US" dirty="0"/>
              <a:t>他者の発表を聞いて気がついたことを話し合いましょう。</a:t>
            </a:r>
            <a:endParaRPr lang="en-US" altLang="ja-JP" dirty="0"/>
          </a:p>
          <a:p>
            <a:pPr marL="0" indent="0">
              <a:buClr>
                <a:schemeClr val="accent5">
                  <a:lumMod val="75000"/>
                </a:schemeClr>
              </a:buClr>
              <a:buNone/>
              <a:defRPr/>
            </a:pPr>
            <a:endParaRPr lang="en-US" altLang="ja-JP" dirty="0">
              <a:latin typeface="+mn-ea"/>
            </a:endParaRPr>
          </a:p>
          <a:p>
            <a:pPr marL="0" indent="0">
              <a:buClr>
                <a:schemeClr val="accent5">
                  <a:lumMod val="75000"/>
                </a:schemeClr>
              </a:buClr>
              <a:buNone/>
              <a:defRPr/>
            </a:pPr>
            <a:endParaRPr lang="en-US" altLang="ja-JP" dirty="0">
              <a:latin typeface="+mn-ea"/>
            </a:endParaRPr>
          </a:p>
          <a:p>
            <a:pPr marL="0" indent="0">
              <a:buClr>
                <a:schemeClr val="accent5">
                  <a:lumMod val="75000"/>
                </a:schemeClr>
              </a:buClr>
              <a:buNone/>
              <a:defRPr/>
            </a:pPr>
            <a:endParaRPr lang="en-US" altLang="ja-JP" dirty="0">
              <a:latin typeface="+mn-ea"/>
            </a:endParaRPr>
          </a:p>
          <a:p>
            <a:pPr marL="0" indent="0">
              <a:buClr>
                <a:schemeClr val="accent5">
                  <a:lumMod val="75000"/>
                </a:schemeClr>
              </a:buClr>
              <a:buNone/>
              <a:defRPr/>
            </a:pPr>
            <a:r>
              <a:rPr lang="ja-JP" altLang="en-US" dirty="0">
                <a:latin typeface="+mn-ea"/>
              </a:rPr>
              <a:t>　　</a:t>
            </a:r>
            <a:endParaRPr lang="en-US" altLang="ja-JP" dirty="0">
              <a:latin typeface="+mn-ea"/>
            </a:endParaRPr>
          </a:p>
        </p:txBody>
      </p:sp>
      <p:pic>
        <p:nvPicPr>
          <p:cNvPr id="6" name="コンテンツ プレースホルダー 3"/>
          <p:cNvPicPr>
            <a:picLocks noChangeAspect="1"/>
          </p:cNvPicPr>
          <p:nvPr/>
        </p:nvPicPr>
        <p:blipFill>
          <a:blip r:embed="rId3"/>
          <a:stretch>
            <a:fillRect/>
          </a:stretch>
        </p:blipFill>
        <p:spPr>
          <a:xfrm flipH="1">
            <a:off x="6392372" y="4706522"/>
            <a:ext cx="1991601" cy="2014953"/>
          </a:xfrm>
          <a:prstGeom prst="rect">
            <a:avLst/>
          </a:prstGeom>
        </p:spPr>
      </p:pic>
      <p:sp>
        <p:nvSpPr>
          <p:cNvPr id="4" name="スライド番号プレースホルダー 3"/>
          <p:cNvSpPr>
            <a:spLocks noGrp="1"/>
          </p:cNvSpPr>
          <p:nvPr>
            <p:ph type="sldNum" sz="quarter" idx="12"/>
          </p:nvPr>
        </p:nvSpPr>
        <p:spPr/>
        <p:txBody>
          <a:bodyPr/>
          <a:lstStyle/>
          <a:p>
            <a:fld id="{87D25184-493E-4F0A-855A-557DC2B6CD95}" type="slidenum">
              <a:rPr kumimoji="1" lang="ja-JP" altLang="en-US" smtClean="0"/>
              <a:t>14</a:t>
            </a:fld>
            <a:endParaRPr kumimoji="1" lang="ja-JP" altLang="en-US" dirty="0"/>
          </a:p>
        </p:txBody>
      </p:sp>
    </p:spTree>
    <p:extLst>
      <p:ext uri="{BB962C8B-B14F-4D97-AF65-F5344CB8AC3E}">
        <p14:creationId xmlns:p14="http://schemas.microsoft.com/office/powerpoint/2010/main" val="33148696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0" y="2924951"/>
            <a:ext cx="9144000" cy="731839"/>
          </a:xfrm>
        </p:spPr>
        <p:txBody>
          <a:bodyPr>
            <a:noAutofit/>
          </a:bodyPr>
          <a:lstStyle/>
          <a:p>
            <a:pPr>
              <a:lnSpc>
                <a:spcPct val="90000"/>
              </a:lnSpc>
            </a:pPr>
            <a:r>
              <a:rPr lang="ja-JP" altLang="en-US" sz="4000" b="1" dirty="0"/>
              <a:t>３．役割から生じている課題の</a:t>
            </a:r>
            <a:r>
              <a:rPr lang="en-US" altLang="ja-JP" sz="4000" b="1" dirty="0"/>
              <a:t/>
            </a:r>
            <a:br>
              <a:rPr lang="en-US" altLang="ja-JP" sz="4000" b="1" dirty="0"/>
            </a:br>
            <a:r>
              <a:rPr lang="ja-JP" altLang="en-US" sz="4000" b="1" dirty="0"/>
              <a:t>対処策を検討する</a:t>
            </a:r>
          </a:p>
        </p:txBody>
      </p:sp>
      <p:pic>
        <p:nvPicPr>
          <p:cNvPr id="5" name="Picture 3"/>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7452320" y="4304710"/>
            <a:ext cx="864096" cy="1356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スライド番号プレースホルダー 3"/>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15</a:t>
            </a:fld>
            <a:endParaRPr lang="ja-JP" altLang="en-US" dirty="0">
              <a:solidFill>
                <a:prstClr val="black">
                  <a:tint val="75000"/>
                </a:prstClr>
              </a:solidFill>
            </a:endParaRPr>
          </a:p>
        </p:txBody>
      </p:sp>
    </p:spTree>
    <p:extLst>
      <p:ext uri="{BB962C8B-B14F-4D97-AF65-F5344CB8AC3E}">
        <p14:creationId xmlns:p14="http://schemas.microsoft.com/office/powerpoint/2010/main" val="10016050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600" dirty="0"/>
              <a:t>役割から生じている課題の対処策の検討</a:t>
            </a:r>
            <a:r>
              <a:rPr kumimoji="1" lang="en-US" altLang="ja-JP" sz="3600" dirty="0"/>
              <a:t/>
            </a:r>
            <a:br>
              <a:rPr kumimoji="1" lang="en-US" altLang="ja-JP" sz="3600" dirty="0"/>
            </a:br>
            <a:r>
              <a:rPr lang="ja-JP" altLang="en-US" sz="2200" dirty="0"/>
              <a:t>（ワークシート⑩の３）</a:t>
            </a:r>
            <a:endParaRPr kumimoji="1" lang="ja-JP" altLang="en-US" sz="2200" dirty="0"/>
          </a:p>
        </p:txBody>
      </p:sp>
      <p:sp>
        <p:nvSpPr>
          <p:cNvPr id="3" name="コンテンツ プレースホルダー 2"/>
          <p:cNvSpPr>
            <a:spLocks noGrp="1"/>
          </p:cNvSpPr>
          <p:nvPr>
            <p:ph idx="1"/>
          </p:nvPr>
        </p:nvSpPr>
        <p:spPr>
          <a:xfrm>
            <a:off x="323528" y="1541761"/>
            <a:ext cx="8640960" cy="5179714"/>
          </a:xfrm>
        </p:spPr>
        <p:txBody>
          <a:bodyPr>
            <a:normAutofit fontScale="92500" lnSpcReduction="20000"/>
          </a:bodyPr>
          <a:lstStyle/>
          <a:p>
            <a:pPr marL="0" indent="0">
              <a:spcBef>
                <a:spcPts val="0"/>
              </a:spcBef>
              <a:spcAft>
                <a:spcPts val="600"/>
              </a:spcAft>
              <a:buNone/>
            </a:pPr>
            <a:r>
              <a:rPr lang="ja-JP" altLang="en-US" sz="3000" b="1" dirty="0"/>
              <a:t>①　目標とするイメージを記入しましょう。</a:t>
            </a:r>
            <a:endParaRPr lang="en-US" altLang="ja-JP" sz="3000" b="1" dirty="0"/>
          </a:p>
          <a:p>
            <a:pPr marL="0" indent="0">
              <a:buNone/>
            </a:pPr>
            <a:r>
              <a:rPr lang="ja-JP" altLang="en-US" sz="2400" dirty="0"/>
              <a:t>　　役割から生じている課題について、どのような状態になれるとよいで　</a:t>
            </a:r>
            <a:endParaRPr lang="en-US" altLang="ja-JP" sz="2400" dirty="0"/>
          </a:p>
          <a:p>
            <a:pPr marL="0" indent="0">
              <a:buNone/>
            </a:pPr>
            <a:r>
              <a:rPr lang="ja-JP" altLang="en-US" sz="2400" dirty="0"/>
              <a:t>　しょうか？目標とするイメージを記入しましょう。</a:t>
            </a:r>
            <a:endParaRPr lang="en-US" altLang="ja-JP" sz="2400" dirty="0"/>
          </a:p>
          <a:p>
            <a:pPr marL="0" indent="0">
              <a:buNone/>
            </a:pPr>
            <a:endParaRPr lang="en-US" altLang="ja-JP" sz="2400" dirty="0"/>
          </a:p>
          <a:p>
            <a:pPr marL="0" indent="0">
              <a:spcBef>
                <a:spcPts val="0"/>
              </a:spcBef>
              <a:spcAft>
                <a:spcPts val="600"/>
              </a:spcAft>
              <a:buNone/>
            </a:pPr>
            <a:r>
              <a:rPr kumimoji="1" lang="ja-JP" altLang="en-US" sz="3000" b="1" dirty="0"/>
              <a:t>②　目標とするイメージを達成するために活用できそうな　</a:t>
            </a:r>
            <a:endParaRPr kumimoji="1" lang="en-US" altLang="ja-JP" sz="3000" b="1" dirty="0"/>
          </a:p>
          <a:p>
            <a:pPr marL="0" indent="0">
              <a:spcBef>
                <a:spcPts val="0"/>
              </a:spcBef>
              <a:spcAft>
                <a:spcPts val="600"/>
              </a:spcAft>
              <a:buNone/>
            </a:pPr>
            <a:r>
              <a:rPr lang="ja-JP" altLang="en-US" sz="3000" b="1" dirty="0"/>
              <a:t>　　 </a:t>
            </a:r>
            <a:r>
              <a:rPr kumimoji="1" lang="ja-JP" altLang="en-US" sz="3000" b="1" dirty="0"/>
              <a:t>資源を考えましょう。</a:t>
            </a:r>
            <a:endParaRPr lang="en-US" altLang="ja-JP" sz="3000" b="1" dirty="0"/>
          </a:p>
          <a:p>
            <a:pPr marL="0" indent="0">
              <a:buNone/>
            </a:pPr>
            <a:r>
              <a:rPr lang="ja-JP" altLang="en-US" sz="2400" dirty="0"/>
              <a:t>　</a:t>
            </a:r>
            <a:r>
              <a:rPr lang="en-US" altLang="ja-JP" sz="2400" dirty="0"/>
              <a:t>【</a:t>
            </a:r>
            <a:r>
              <a:rPr lang="ja-JP" altLang="en-US" sz="2400" dirty="0"/>
              <a:t>自分がとってきた対処</a:t>
            </a:r>
            <a:r>
              <a:rPr lang="en-US" altLang="ja-JP" sz="2400" dirty="0"/>
              <a:t>】</a:t>
            </a:r>
          </a:p>
          <a:p>
            <a:pPr marL="0" indent="0">
              <a:buNone/>
            </a:pPr>
            <a:r>
              <a:rPr lang="ja-JP" altLang="en-US" sz="2400" dirty="0"/>
              <a:t>　</a:t>
            </a:r>
            <a:r>
              <a:rPr lang="ja-JP" altLang="en-US" sz="2200" dirty="0"/>
              <a:t>　これまで同じような課題に直面したとき、どのように対処しましたか？</a:t>
            </a:r>
            <a:endParaRPr lang="en-US" altLang="ja-JP" sz="2200" dirty="0"/>
          </a:p>
          <a:p>
            <a:pPr marL="0" indent="0">
              <a:buNone/>
            </a:pPr>
            <a:r>
              <a:rPr kumimoji="1" lang="ja-JP" altLang="en-US" sz="2400" dirty="0"/>
              <a:t>　</a:t>
            </a:r>
            <a:r>
              <a:rPr kumimoji="1" lang="en-US" altLang="ja-JP" sz="2400" dirty="0"/>
              <a:t>【</a:t>
            </a:r>
            <a:r>
              <a:rPr lang="ja-JP" altLang="en-US" sz="2400" dirty="0"/>
              <a:t>サポート資源</a:t>
            </a:r>
            <a:r>
              <a:rPr kumimoji="1" lang="en-US" altLang="ja-JP" sz="2400" dirty="0"/>
              <a:t>】</a:t>
            </a:r>
          </a:p>
          <a:p>
            <a:pPr marL="0" indent="0">
              <a:buNone/>
            </a:pPr>
            <a:r>
              <a:rPr lang="ja-JP" altLang="en-US" sz="2400" dirty="0"/>
              <a:t>　　</a:t>
            </a:r>
            <a:r>
              <a:rPr kumimoji="1" lang="ja-JP" altLang="en-US" sz="2200" dirty="0"/>
              <a:t>あなたをサポートしてくれる人、組織、物、情報としては、どのような</a:t>
            </a:r>
            <a:r>
              <a:rPr lang="ja-JP" altLang="en-US" sz="2200" dirty="0"/>
              <a:t> </a:t>
            </a:r>
            <a:r>
              <a:rPr kumimoji="1" lang="ja-JP" altLang="en-US" sz="2200" dirty="0"/>
              <a:t>ものが</a:t>
            </a:r>
            <a:endParaRPr kumimoji="1" lang="en-US" altLang="ja-JP" sz="2200" dirty="0"/>
          </a:p>
          <a:p>
            <a:pPr marL="0" indent="0">
              <a:buNone/>
            </a:pPr>
            <a:r>
              <a:rPr lang="ja-JP" altLang="en-US" sz="2200" dirty="0"/>
              <a:t>　　</a:t>
            </a:r>
            <a:r>
              <a:rPr kumimoji="1" lang="ja-JP" altLang="en-US" sz="2200" dirty="0"/>
              <a:t>ありますか？</a:t>
            </a:r>
            <a:endParaRPr kumimoji="1" lang="en-US" altLang="ja-JP" sz="2200" dirty="0"/>
          </a:p>
          <a:p>
            <a:pPr marL="0" indent="0">
              <a:lnSpc>
                <a:spcPct val="120000"/>
              </a:lnSpc>
              <a:spcBef>
                <a:spcPts val="0"/>
              </a:spcBef>
              <a:buNone/>
            </a:pPr>
            <a:r>
              <a:rPr lang="ja-JP" altLang="en-US" sz="3000" b="1" dirty="0"/>
              <a:t>③　目標のイメージに向けた具体的な方法を記入し</a:t>
            </a:r>
            <a:r>
              <a:rPr lang="ja-JP" altLang="en-US" sz="3000" b="1" dirty="0" err="1"/>
              <a:t>ま</a:t>
            </a:r>
            <a:r>
              <a:rPr lang="ja-JP" altLang="en-US" sz="3000" b="1" dirty="0"/>
              <a:t>　　　　</a:t>
            </a:r>
            <a:endParaRPr lang="en-US" altLang="ja-JP" sz="3000" b="1" dirty="0"/>
          </a:p>
          <a:p>
            <a:pPr marL="0" indent="0">
              <a:lnSpc>
                <a:spcPct val="120000"/>
              </a:lnSpc>
              <a:spcBef>
                <a:spcPts val="0"/>
              </a:spcBef>
              <a:buNone/>
            </a:pPr>
            <a:r>
              <a:rPr lang="ja-JP" altLang="en-US" sz="3000" b="1" dirty="0"/>
              <a:t>　　  しょう。</a:t>
            </a:r>
            <a:endParaRPr kumimoji="1" lang="en-US" altLang="ja-JP" sz="2600" b="1" dirty="0"/>
          </a:p>
        </p:txBody>
      </p:sp>
      <p:sp>
        <p:nvSpPr>
          <p:cNvPr id="4" name="スライド番号プレースホルダー 3"/>
          <p:cNvSpPr>
            <a:spLocks noGrp="1"/>
          </p:cNvSpPr>
          <p:nvPr>
            <p:ph type="sldNum" sz="quarter" idx="12"/>
          </p:nvPr>
        </p:nvSpPr>
        <p:spPr/>
        <p:txBody>
          <a:bodyPr/>
          <a:lstStyle/>
          <a:p>
            <a:fld id="{87D25184-493E-4F0A-855A-557DC2B6CD95}" type="slidenum">
              <a:rPr kumimoji="1" lang="ja-JP" altLang="en-US" smtClean="0"/>
              <a:t>16</a:t>
            </a:fld>
            <a:endParaRPr kumimoji="1" lang="ja-JP" altLang="en-US" dirty="0"/>
          </a:p>
        </p:txBody>
      </p:sp>
    </p:spTree>
    <p:extLst>
      <p:ext uri="{BB962C8B-B14F-4D97-AF65-F5344CB8AC3E}">
        <p14:creationId xmlns:p14="http://schemas.microsoft.com/office/powerpoint/2010/main" val="36632357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710172" y="476672"/>
            <a:ext cx="5909828" cy="792088"/>
          </a:xfrm>
        </p:spPr>
        <p:txBody>
          <a:bodyPr>
            <a:normAutofit/>
          </a:bodyPr>
          <a:lstStyle/>
          <a:p>
            <a:pPr>
              <a:buFont typeface="Wingdings" panose="05000000000000000000" pitchFamily="2" charset="2"/>
              <a:buChar char="l"/>
            </a:pPr>
            <a:r>
              <a:rPr kumimoji="1" lang="ja-JP" altLang="en-US" dirty="0"/>
              <a:t>具体的な方法を考えるポイント</a:t>
            </a:r>
            <a:endParaRPr kumimoji="1" lang="en-US" altLang="ja-JP" dirty="0"/>
          </a:p>
        </p:txBody>
      </p:sp>
      <p:sp>
        <p:nvSpPr>
          <p:cNvPr id="4" name="スライド番号プレースホルダー 3"/>
          <p:cNvSpPr>
            <a:spLocks noGrp="1"/>
          </p:cNvSpPr>
          <p:nvPr>
            <p:ph type="sldNum" sz="quarter" idx="12"/>
          </p:nvPr>
        </p:nvSpPr>
        <p:spPr/>
        <p:txBody>
          <a:bodyPr/>
          <a:lstStyle/>
          <a:p>
            <a:fld id="{87D25184-493E-4F0A-855A-557DC2B6CD95}" type="slidenum">
              <a:rPr kumimoji="1" lang="ja-JP" altLang="en-US" smtClean="0"/>
              <a:t>17</a:t>
            </a:fld>
            <a:endParaRPr kumimoji="1" lang="ja-JP" altLang="en-US" dirty="0"/>
          </a:p>
        </p:txBody>
      </p:sp>
      <p:sp>
        <p:nvSpPr>
          <p:cNvPr id="7" name="角丸四角形 6"/>
          <p:cNvSpPr/>
          <p:nvPr/>
        </p:nvSpPr>
        <p:spPr>
          <a:xfrm>
            <a:off x="483584" y="1412776"/>
            <a:ext cx="8229600" cy="4943574"/>
          </a:xfrm>
          <a:prstGeom prst="roundRect">
            <a:avLst/>
          </a:prstGeom>
          <a:noFill/>
          <a:ln w="38100"/>
        </p:spPr>
        <p:style>
          <a:lnRef idx="2">
            <a:schemeClr val="accent5"/>
          </a:lnRef>
          <a:fillRef idx="1">
            <a:schemeClr val="lt1"/>
          </a:fillRef>
          <a:effectRef idx="0">
            <a:schemeClr val="accent5"/>
          </a:effectRef>
          <a:fontRef idx="minor">
            <a:schemeClr val="dk1"/>
          </a:fontRef>
        </p:style>
        <p:txBody>
          <a:bodyPr rtlCol="0" anchor="t" anchorCtr="0"/>
          <a:lstStyle/>
          <a:p>
            <a:pPr>
              <a:spcAft>
                <a:spcPts val="600"/>
              </a:spcAft>
            </a:pPr>
            <a:r>
              <a:rPr lang="ja-JP" altLang="en-US" sz="2400" b="1" dirty="0"/>
              <a:t>　</a:t>
            </a:r>
            <a:r>
              <a:rPr lang="en-US" altLang="ja-JP" sz="2400" b="1" dirty="0"/>
              <a:t>Point</a:t>
            </a:r>
          </a:p>
          <a:p>
            <a:pPr>
              <a:spcAft>
                <a:spcPts val="600"/>
              </a:spcAft>
            </a:pPr>
            <a:r>
              <a:rPr lang="ja-JP" altLang="en-US" sz="2400" dirty="0"/>
              <a:t>①状況を修正するように働きかける</a:t>
            </a:r>
            <a:endParaRPr lang="en-US" altLang="ja-JP" sz="2400" dirty="0"/>
          </a:p>
          <a:p>
            <a:pPr marL="285750" indent="-285750">
              <a:spcAft>
                <a:spcPts val="600"/>
              </a:spcAft>
              <a:buFont typeface="Arial" panose="020B0604020202020204" pitchFamily="34" charset="0"/>
              <a:buChar char="•"/>
            </a:pPr>
            <a:r>
              <a:rPr lang="ja-JP" altLang="en-US" dirty="0"/>
              <a:t>自分でコントロールできる部分を明確にする。</a:t>
            </a:r>
            <a:endParaRPr lang="en-US" altLang="ja-JP" dirty="0"/>
          </a:p>
          <a:p>
            <a:pPr marL="285750" indent="-285750">
              <a:spcAft>
                <a:spcPts val="1200"/>
              </a:spcAft>
              <a:buFont typeface="Arial" panose="020B0604020202020204" pitchFamily="34" charset="0"/>
              <a:buChar char="•"/>
            </a:pPr>
            <a:r>
              <a:rPr lang="ja-JP" altLang="en-US" dirty="0"/>
              <a:t>周囲に相談してみる。</a:t>
            </a:r>
            <a:endParaRPr lang="en-US" altLang="ja-JP" dirty="0"/>
          </a:p>
          <a:p>
            <a:r>
              <a:rPr lang="ja-JP" altLang="en-US" sz="2400" dirty="0"/>
              <a:t>②問題の捉え方を変える</a:t>
            </a:r>
            <a:endParaRPr lang="en-US" altLang="ja-JP" sz="2400" dirty="0"/>
          </a:p>
          <a:p>
            <a:pPr marL="285750" indent="-285750">
              <a:buFont typeface="Arial" panose="020B0604020202020204" pitchFamily="34" charset="0"/>
              <a:buChar char="•"/>
            </a:pPr>
            <a:r>
              <a:rPr lang="ja-JP" altLang="en-US" dirty="0"/>
              <a:t>自分の考えや捉え方を検証してみる。</a:t>
            </a:r>
            <a:endParaRPr lang="en-US" altLang="ja-JP" dirty="0"/>
          </a:p>
          <a:p>
            <a:pPr marL="285750" indent="-285750">
              <a:spcAft>
                <a:spcPts val="1200"/>
              </a:spcAft>
              <a:buFont typeface="Arial" panose="020B0604020202020204" pitchFamily="34" charset="0"/>
              <a:buChar char="•"/>
            </a:pPr>
            <a:r>
              <a:rPr lang="ja-JP" altLang="en-US" dirty="0"/>
              <a:t>自分の親しい人、大切な人が同じ問題を抱えていたら、どのようにアドバイしますか？</a:t>
            </a:r>
            <a:endParaRPr lang="en-US" altLang="ja-JP" dirty="0"/>
          </a:p>
          <a:p>
            <a:r>
              <a:rPr lang="ja-JP" altLang="en-US" sz="2400" dirty="0"/>
              <a:t>③問題によって生じているストレスに対処する</a:t>
            </a:r>
            <a:endParaRPr lang="en-US" altLang="ja-JP" sz="2400" dirty="0"/>
          </a:p>
          <a:p>
            <a:pPr marL="285750" indent="-285750">
              <a:buFont typeface="Arial" panose="020B0604020202020204" pitchFamily="34" charset="0"/>
              <a:buChar char="•"/>
            </a:pPr>
            <a:r>
              <a:rPr lang="ja-JP" altLang="en-US" dirty="0"/>
              <a:t>ストレスによって疲れた心と体の回復のための対処をする。</a:t>
            </a:r>
            <a:endParaRPr lang="en-US" altLang="ja-JP" dirty="0"/>
          </a:p>
          <a:p>
            <a:pPr marL="285750" indent="-285750">
              <a:buFont typeface="Arial" panose="020B0604020202020204" pitchFamily="34" charset="0"/>
              <a:buChar char="•"/>
            </a:pPr>
            <a:r>
              <a:rPr lang="ja-JP" altLang="en-US" dirty="0">
                <a:latin typeface="ＭＳ ゴシック" panose="020B0609070205080204" pitchFamily="49" charset="-128"/>
                <a:ea typeface="ＭＳ ゴシック" panose="020B0609070205080204" pitchFamily="49" charset="-128"/>
              </a:rPr>
              <a:t>自分を休ませる、しっかり睡眠をとる、問題から離れて気分転換をする、リラックスするなどのレパートリーを増やす。</a:t>
            </a:r>
            <a:endParaRPr lang="en-US" altLang="ja-JP" sz="16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3121382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0" y="184504"/>
            <a:ext cx="9252520" cy="1143000"/>
          </a:xfrm>
        </p:spPr>
        <p:txBody>
          <a:bodyPr>
            <a:noAutofit/>
          </a:bodyPr>
          <a:lstStyle/>
          <a:p>
            <a:pPr eaLnBrk="1" hangingPunct="1"/>
            <a:r>
              <a:rPr lang="ja-JP" altLang="en-US" sz="3600" b="1" dirty="0"/>
              <a:t>グループディスカッション</a:t>
            </a:r>
          </a:p>
        </p:txBody>
      </p:sp>
      <p:sp>
        <p:nvSpPr>
          <p:cNvPr id="15363" name="Rectangle 3"/>
          <p:cNvSpPr>
            <a:spLocks noGrp="1" noChangeArrowheads="1"/>
          </p:cNvSpPr>
          <p:nvPr>
            <p:ph type="body" idx="1"/>
          </p:nvPr>
        </p:nvSpPr>
        <p:spPr>
          <a:xfrm>
            <a:off x="264827" y="1327504"/>
            <a:ext cx="8722866" cy="4627641"/>
          </a:xfrm>
        </p:spPr>
        <p:txBody>
          <a:bodyPr>
            <a:noAutofit/>
          </a:bodyPr>
          <a:lstStyle/>
          <a:p>
            <a:pPr>
              <a:buFont typeface="Wingdings" panose="05000000000000000000" pitchFamily="2" charset="2"/>
              <a:buChar char="l"/>
              <a:defRPr/>
            </a:pPr>
            <a:r>
              <a:rPr lang="ja-JP" altLang="en-US" sz="2800" dirty="0"/>
              <a:t>発表しましょう。</a:t>
            </a:r>
            <a:endParaRPr lang="en-US" altLang="ja-JP" sz="2800" dirty="0"/>
          </a:p>
          <a:p>
            <a:pPr marL="266700" indent="-266700">
              <a:buNone/>
              <a:defRPr/>
            </a:pPr>
            <a:r>
              <a:rPr lang="ja-JP" altLang="en-US" sz="2800" dirty="0"/>
              <a:t>　ワークシート⑩の３「役割から生じている課題の対処策の検討」について発表しましょう。</a:t>
            </a:r>
            <a:endParaRPr lang="en-US" altLang="ja-JP" sz="2800" dirty="0"/>
          </a:p>
          <a:p>
            <a:pPr>
              <a:spcBef>
                <a:spcPts val="0"/>
              </a:spcBef>
              <a:defRPr/>
            </a:pPr>
            <a:endParaRPr lang="en-US" altLang="ja-JP" sz="2400" dirty="0"/>
          </a:p>
          <a:p>
            <a:pPr marL="180000" indent="0">
              <a:spcBef>
                <a:spcPts val="0"/>
              </a:spcBef>
              <a:buNone/>
              <a:defRPr/>
            </a:pPr>
            <a:r>
              <a:rPr lang="ja-JP" altLang="en-US" sz="2400" dirty="0"/>
              <a:t>①目標のイメージ</a:t>
            </a:r>
            <a:endParaRPr lang="en-US" altLang="ja-JP" sz="2400" dirty="0"/>
          </a:p>
          <a:p>
            <a:pPr marL="180000" indent="0">
              <a:spcBef>
                <a:spcPts val="0"/>
              </a:spcBef>
              <a:buNone/>
              <a:defRPr/>
            </a:pPr>
            <a:r>
              <a:rPr lang="ja-JP" altLang="en-US" sz="2400" dirty="0"/>
              <a:t>②活用できそうな資源</a:t>
            </a:r>
            <a:endParaRPr lang="en-US" altLang="ja-JP" sz="2400" dirty="0"/>
          </a:p>
          <a:p>
            <a:pPr marL="180000" indent="0">
              <a:spcBef>
                <a:spcPts val="0"/>
              </a:spcBef>
              <a:spcAft>
                <a:spcPts val="1800"/>
              </a:spcAft>
              <a:buNone/>
              <a:defRPr/>
            </a:pPr>
            <a:r>
              <a:rPr lang="ja-JP" altLang="en-US" sz="2400" dirty="0"/>
              <a:t>③具体的な方法</a:t>
            </a:r>
            <a:endParaRPr lang="en-US" altLang="ja-JP" sz="2400" dirty="0"/>
          </a:p>
          <a:p>
            <a:pPr>
              <a:buFont typeface="Wingdings" panose="05000000000000000000" pitchFamily="2" charset="2"/>
              <a:buChar char="l"/>
              <a:defRPr/>
            </a:pPr>
            <a:r>
              <a:rPr lang="ja-JP" altLang="en-US" sz="2800" dirty="0"/>
              <a:t>他者の発表を聞いて気がついたことを話し合いましょう。</a:t>
            </a:r>
            <a:endParaRPr lang="en-US" altLang="ja-JP" sz="2800" dirty="0"/>
          </a:p>
          <a:p>
            <a:pPr marL="0" indent="0">
              <a:buClr>
                <a:schemeClr val="accent5">
                  <a:lumMod val="75000"/>
                </a:schemeClr>
              </a:buClr>
              <a:buNone/>
              <a:defRPr/>
            </a:pPr>
            <a:endParaRPr lang="en-US" altLang="ja-JP" sz="2400" dirty="0"/>
          </a:p>
          <a:p>
            <a:pPr marL="0" indent="0">
              <a:buClr>
                <a:schemeClr val="accent5">
                  <a:lumMod val="75000"/>
                </a:schemeClr>
              </a:buClr>
              <a:buNone/>
              <a:defRPr/>
            </a:pPr>
            <a:r>
              <a:rPr lang="ja-JP" altLang="en-US" sz="2400" dirty="0"/>
              <a:t>　　</a:t>
            </a:r>
            <a:endParaRPr lang="en-US" altLang="ja-JP" sz="2400" dirty="0"/>
          </a:p>
        </p:txBody>
      </p:sp>
      <p:pic>
        <p:nvPicPr>
          <p:cNvPr id="6" name="コンテンツ プレースホルダー 3"/>
          <p:cNvPicPr>
            <a:picLocks noChangeAspect="1"/>
          </p:cNvPicPr>
          <p:nvPr/>
        </p:nvPicPr>
        <p:blipFill>
          <a:blip r:embed="rId3"/>
          <a:stretch>
            <a:fillRect/>
          </a:stretch>
        </p:blipFill>
        <p:spPr>
          <a:xfrm flipH="1">
            <a:off x="6553199" y="5143541"/>
            <a:ext cx="1694589" cy="1714459"/>
          </a:xfrm>
          <a:prstGeom prst="rect">
            <a:avLst/>
          </a:prstGeom>
        </p:spPr>
      </p:pic>
      <p:sp>
        <p:nvSpPr>
          <p:cNvPr id="4" name="スライド番号プレースホルダー 3"/>
          <p:cNvSpPr>
            <a:spLocks noGrp="1"/>
          </p:cNvSpPr>
          <p:nvPr>
            <p:ph type="sldNum" sz="quarter" idx="12"/>
          </p:nvPr>
        </p:nvSpPr>
        <p:spPr/>
        <p:txBody>
          <a:bodyPr/>
          <a:lstStyle/>
          <a:p>
            <a:fld id="{87D25184-493E-4F0A-855A-557DC2B6CD95}" type="slidenum">
              <a:rPr kumimoji="1" lang="ja-JP" altLang="en-US" smtClean="0"/>
              <a:t>18</a:t>
            </a:fld>
            <a:endParaRPr kumimoji="1" lang="ja-JP" altLang="en-US" dirty="0"/>
          </a:p>
        </p:txBody>
      </p:sp>
    </p:spTree>
    <p:extLst>
      <p:ext uri="{BB962C8B-B14F-4D97-AF65-F5344CB8AC3E}">
        <p14:creationId xmlns:p14="http://schemas.microsoft.com/office/powerpoint/2010/main" val="26935827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7424" y="6904"/>
            <a:ext cx="9144000" cy="1143000"/>
          </a:xfrm>
        </p:spPr>
        <p:txBody>
          <a:bodyPr>
            <a:normAutofit/>
          </a:bodyPr>
          <a:lstStyle/>
          <a:p>
            <a:r>
              <a:rPr kumimoji="1" lang="ja-JP" altLang="en-US" sz="3600" b="1" dirty="0"/>
              <a:t>ま と め</a:t>
            </a:r>
          </a:p>
        </p:txBody>
      </p:sp>
      <p:sp>
        <p:nvSpPr>
          <p:cNvPr id="4" name="コンテンツ プレースホルダー 2"/>
          <p:cNvSpPr txBox="1">
            <a:spLocks/>
          </p:cNvSpPr>
          <p:nvPr/>
        </p:nvSpPr>
        <p:spPr>
          <a:xfrm>
            <a:off x="293816" y="1149904"/>
            <a:ext cx="8663880" cy="462564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a:spcAft>
                <a:spcPts val="1200"/>
              </a:spcAft>
              <a:buFont typeface="Wingdings" panose="05000000000000000000" pitchFamily="2" charset="2"/>
              <a:buChar char="l"/>
              <a:defRPr/>
            </a:pPr>
            <a:r>
              <a:rPr kumimoji="1" lang="ja-JP" altLang="en-US" b="0" i="0" u="none" strike="noStrike" kern="1200" cap="none" spc="0" normalizeH="0" baseline="0" noProof="0" dirty="0">
                <a:ln>
                  <a:noFill/>
                </a:ln>
                <a:effectLst/>
                <a:uLnTx/>
                <a:uFillTx/>
                <a:latin typeface="Calibri"/>
                <a:ea typeface="ＭＳ Ｐゴシック" panose="020B0600070205080204" pitchFamily="50" charset="-128"/>
              </a:rPr>
              <a:t>自分や自分の周囲</a:t>
            </a:r>
            <a:r>
              <a:rPr kumimoji="1" lang="ja-JP" altLang="en-US" b="0" i="0" u="none" strike="noStrike" kern="1200" cap="none" spc="0" normalizeH="0" baseline="0" noProof="0">
                <a:ln>
                  <a:noFill/>
                </a:ln>
                <a:effectLst/>
                <a:uLnTx/>
                <a:uFillTx/>
                <a:latin typeface="Calibri"/>
                <a:ea typeface="ＭＳ Ｐゴシック" panose="020B0600070205080204" pitchFamily="50" charset="-128"/>
              </a:rPr>
              <a:t>の人たち</a:t>
            </a:r>
            <a:r>
              <a:rPr kumimoji="1" lang="ja-JP" altLang="en-US" b="0" i="0" u="none" kern="1200" cap="none" spc="0" normalizeH="0" baseline="0" noProof="0">
                <a:ln>
                  <a:noFill/>
                </a:ln>
                <a:effectLst/>
                <a:uLnTx/>
                <a:uFillTx/>
                <a:latin typeface="Calibri"/>
                <a:ea typeface="ＭＳ Ｐゴシック" panose="020B0600070205080204" pitchFamily="50" charset="-128"/>
              </a:rPr>
              <a:t>から</a:t>
            </a:r>
            <a:r>
              <a:rPr kumimoji="1" lang="ja-JP" altLang="en-US" b="0" i="0" u="none" kern="1200" cap="none" spc="0" normalizeH="0" baseline="0" noProof="0" dirty="0">
                <a:ln>
                  <a:noFill/>
                </a:ln>
                <a:effectLst/>
                <a:uLnTx/>
                <a:uFillTx/>
                <a:latin typeface="Calibri"/>
                <a:ea typeface="ＭＳ Ｐゴシック" panose="020B0600070205080204" pitchFamily="50" charset="-128"/>
              </a:rPr>
              <a:t>どのような役割を期待さ</a:t>
            </a:r>
            <a:r>
              <a:rPr kumimoji="1" lang="ja-JP" altLang="en-US" b="0" i="0" u="none" kern="1200" cap="none" spc="0" normalizeH="0" baseline="0" noProof="0" dirty="0">
                <a:ln>
                  <a:noFill/>
                </a:ln>
                <a:solidFill>
                  <a:prstClr val="black"/>
                </a:solidFill>
                <a:effectLst/>
                <a:uLnTx/>
                <a:uFillTx/>
                <a:latin typeface="Calibri"/>
                <a:ea typeface="ＭＳ Ｐゴシック" panose="020B0600070205080204" pitchFamily="50" charset="-128"/>
              </a:rPr>
              <a:t>れ</a:t>
            </a:r>
            <a:r>
              <a:rPr lang="ja-JP" altLang="en-US" dirty="0">
                <a:solidFill>
                  <a:prstClr val="black"/>
                </a:solidFill>
                <a:latin typeface="Calibri"/>
                <a:ea typeface="ＭＳ Ｐゴシック" panose="020B0600070205080204" pitchFamily="50" charset="-128"/>
              </a:rPr>
              <a:t>ているかを整理しておきましょう。</a:t>
            </a:r>
            <a:endParaRPr kumimoji="1" lang="en-US" altLang="ja-JP"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endParaRPr>
          </a:p>
          <a:p>
            <a:pPr marL="342900" marR="0" lvl="0" indent="-342900" algn="l" defTabSz="914400" rtl="0" eaLnBrk="1" fontAlgn="auto" latinLnBrk="0" hangingPunct="1">
              <a:lnSpc>
                <a:spcPct val="100000"/>
              </a:lnSpc>
              <a:spcBef>
                <a:spcPct val="20000"/>
              </a:spcBef>
              <a:spcAft>
                <a:spcPts val="1200"/>
              </a:spcAft>
              <a:buSzTx/>
              <a:buFont typeface="Wingdings" panose="05000000000000000000" pitchFamily="2" charset="2"/>
              <a:buChar char="l"/>
              <a:tabLst/>
              <a:defRPr/>
            </a:pPr>
            <a:r>
              <a:rPr kumimoji="1" lang="ja-JP" altLang="en-US"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rPr>
              <a:t>期待されている役割から、</a:t>
            </a:r>
            <a:r>
              <a:rPr lang="ja-JP" altLang="en-US" dirty="0">
                <a:solidFill>
                  <a:prstClr val="black"/>
                </a:solidFill>
                <a:latin typeface="Calibri"/>
                <a:ea typeface="ＭＳ Ｐゴシック" panose="020B0600070205080204" pitchFamily="50" charset="-128"/>
              </a:rPr>
              <a:t>どのような課題や</a:t>
            </a:r>
            <a:r>
              <a:rPr kumimoji="1" lang="ja-JP" altLang="en-US"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rPr>
              <a:t>ストレスが生じているのかを</a:t>
            </a:r>
            <a:r>
              <a:rPr lang="ja-JP" altLang="en-US" dirty="0">
                <a:solidFill>
                  <a:prstClr val="black"/>
                </a:solidFill>
                <a:latin typeface="Calibri"/>
                <a:ea typeface="ＭＳ Ｐゴシック" panose="020B0600070205080204" pitchFamily="50" charset="-128"/>
              </a:rPr>
              <a:t>分析し、対処策を検討しておきましょう。</a:t>
            </a:r>
            <a:endParaRPr kumimoji="1" lang="en-US" altLang="ja-JP"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endParaRPr>
          </a:p>
          <a:p>
            <a:pPr>
              <a:buFont typeface="Wingdings" panose="05000000000000000000" pitchFamily="2" charset="2"/>
              <a:buChar char="l"/>
              <a:defRPr/>
            </a:pPr>
            <a:r>
              <a:rPr lang="ja-JP" altLang="en-US" dirty="0">
                <a:solidFill>
                  <a:prstClr val="black"/>
                </a:solidFill>
              </a:rPr>
              <a:t>期待されている役割と、自分が大切にしている価値観との折り合いをつけ、可能な範囲で役割を果たしていけるとよいでしょう。</a:t>
            </a:r>
            <a:endParaRPr lang="en-US" altLang="ja-JP" dirty="0">
              <a:solidFill>
                <a:prstClr val="black"/>
              </a:solidFill>
            </a:endParaRPr>
          </a:p>
          <a:p>
            <a:pPr marL="0" marR="0" lvl="0" indent="0" algn="l" defTabSz="914400" rtl="0" eaLnBrk="1" fontAlgn="auto" latinLnBrk="0" hangingPunct="1">
              <a:lnSpc>
                <a:spcPct val="100000"/>
              </a:lnSpc>
              <a:spcBef>
                <a:spcPct val="20000"/>
              </a:spcBef>
              <a:spcAft>
                <a:spcPts val="0"/>
              </a:spcAft>
              <a:buClr>
                <a:srgbClr val="4BACC6">
                  <a:lumMod val="75000"/>
                </a:srgbClr>
              </a:buClr>
              <a:buSzTx/>
              <a:buNone/>
              <a:tabLst/>
              <a:defRPr/>
            </a:pPr>
            <a:endParaRPr kumimoji="1" lang="en-US" altLang="ja-JP"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ct val="20000"/>
              </a:spcBef>
              <a:spcAft>
                <a:spcPts val="0"/>
              </a:spcAft>
              <a:buClr>
                <a:srgbClr val="4BACC6">
                  <a:lumMod val="75000"/>
                </a:srgbClr>
              </a:buClr>
              <a:buSzTx/>
              <a:buNone/>
              <a:tabLst/>
              <a:defRPr/>
            </a:pPr>
            <a:r>
              <a:rPr lang="ja-JP" altLang="en-US" sz="2800" dirty="0">
                <a:solidFill>
                  <a:prstClr val="black"/>
                </a:solidFill>
                <a:latin typeface="Calibri"/>
                <a:ea typeface="ＭＳ Ｐゴシック" panose="020B0600070205080204" pitchFamily="50" charset="-128"/>
              </a:rPr>
              <a:t>　</a:t>
            </a:r>
            <a:endParaRPr kumimoji="1" lang="en-US" altLang="ja-JP"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5" name="スライド番号プレースホルダー 4"/>
          <p:cNvSpPr>
            <a:spLocks noGrp="1"/>
          </p:cNvSpPr>
          <p:nvPr>
            <p:ph type="sldNum" sz="quarter" idx="12"/>
          </p:nvPr>
        </p:nvSpPr>
        <p:spPr/>
        <p:txBody>
          <a:bodyPr/>
          <a:lstStyle/>
          <a:p>
            <a:fld id="{87D25184-493E-4F0A-855A-557DC2B6CD95}" type="slidenum">
              <a:rPr kumimoji="1" lang="ja-JP" altLang="en-US" smtClean="0"/>
              <a:t>19</a:t>
            </a:fld>
            <a:endParaRPr kumimoji="1" lang="ja-JP" altLang="en-US" dirty="0"/>
          </a:p>
        </p:txBody>
      </p:sp>
      <p:pic>
        <p:nvPicPr>
          <p:cNvPr id="8" name="図 7"/>
          <p:cNvPicPr>
            <a:picLocks noChangeAspect="1"/>
          </p:cNvPicPr>
          <p:nvPr/>
        </p:nvPicPr>
        <p:blipFill>
          <a:blip r:embed="rId3"/>
          <a:stretch>
            <a:fillRect/>
          </a:stretch>
        </p:blipFill>
        <p:spPr>
          <a:xfrm>
            <a:off x="6228184" y="4879855"/>
            <a:ext cx="2038696" cy="2038696"/>
          </a:xfrm>
          <a:prstGeom prst="rect">
            <a:avLst/>
          </a:prstGeom>
        </p:spPr>
      </p:pic>
    </p:spTree>
    <p:extLst>
      <p:ext uri="{BB962C8B-B14F-4D97-AF65-F5344CB8AC3E}">
        <p14:creationId xmlns:p14="http://schemas.microsoft.com/office/powerpoint/2010/main" val="3943003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621904" y="2060848"/>
            <a:ext cx="8064896" cy="2736304"/>
          </a:xfrm>
          <a:prstGeom prst="roundRect">
            <a:avLst/>
          </a:prstGeom>
          <a:ln w="28575">
            <a:solidFill>
              <a:schemeClr val="tx1"/>
            </a:solidFill>
          </a:ln>
        </p:spPr>
        <p:txBody>
          <a:bodyPr>
            <a:normAutofit/>
          </a:bodyPr>
          <a:lstStyle/>
          <a:p>
            <a:pPr marL="0" indent="0" eaLnBrk="1" hangingPunct="1">
              <a:lnSpc>
                <a:spcPct val="90000"/>
              </a:lnSpc>
              <a:spcBef>
                <a:spcPts val="0"/>
              </a:spcBef>
              <a:spcAft>
                <a:spcPts val="1200"/>
              </a:spcAft>
              <a:buClr>
                <a:schemeClr val="tx1"/>
              </a:buClr>
              <a:buNone/>
            </a:pPr>
            <a:r>
              <a:rPr lang="ja-JP" altLang="en-US" dirty="0">
                <a:latin typeface="+mn-ea"/>
              </a:rPr>
              <a:t>１．周囲から期待されている役割を整理する</a:t>
            </a:r>
            <a:endParaRPr lang="en-US" altLang="ja-JP" dirty="0">
              <a:latin typeface="+mn-ea"/>
            </a:endParaRPr>
          </a:p>
          <a:p>
            <a:pPr marL="0" indent="0" eaLnBrk="1" hangingPunct="1">
              <a:lnSpc>
                <a:spcPct val="90000"/>
              </a:lnSpc>
              <a:spcBef>
                <a:spcPts val="0"/>
              </a:spcBef>
              <a:spcAft>
                <a:spcPts val="1200"/>
              </a:spcAft>
              <a:buClr>
                <a:schemeClr val="tx1"/>
              </a:buClr>
              <a:buNone/>
            </a:pPr>
            <a:r>
              <a:rPr lang="ja-JP" altLang="en-US" dirty="0">
                <a:latin typeface="+mn-ea"/>
              </a:rPr>
              <a:t>２．役割の棚卸しとその課題を分析する</a:t>
            </a:r>
            <a:endParaRPr lang="en-US" altLang="ja-JP" dirty="0">
              <a:latin typeface="+mn-ea"/>
            </a:endParaRPr>
          </a:p>
          <a:p>
            <a:pPr marL="0" indent="0" eaLnBrk="1" hangingPunct="1">
              <a:lnSpc>
                <a:spcPct val="90000"/>
              </a:lnSpc>
              <a:buClr>
                <a:schemeClr val="tx1"/>
              </a:buClr>
              <a:buNone/>
            </a:pPr>
            <a:r>
              <a:rPr lang="ja-JP" altLang="en-US" dirty="0">
                <a:latin typeface="+mn-ea"/>
              </a:rPr>
              <a:t>３．役割から生じている課題の対処策を検討　</a:t>
            </a:r>
            <a:endParaRPr lang="en-US" altLang="ja-JP" dirty="0">
              <a:latin typeface="+mn-ea"/>
            </a:endParaRPr>
          </a:p>
          <a:p>
            <a:pPr marL="0" indent="0" eaLnBrk="1" hangingPunct="1">
              <a:lnSpc>
                <a:spcPct val="90000"/>
              </a:lnSpc>
              <a:buClr>
                <a:schemeClr val="tx1"/>
              </a:buClr>
              <a:buNone/>
            </a:pPr>
            <a:r>
              <a:rPr lang="ja-JP" altLang="en-US" dirty="0">
                <a:latin typeface="+mn-ea"/>
              </a:rPr>
              <a:t>　　する</a:t>
            </a:r>
          </a:p>
        </p:txBody>
      </p:sp>
      <p:sp>
        <p:nvSpPr>
          <p:cNvPr id="5" name="スライド番号プレースホルダー 4"/>
          <p:cNvSpPr>
            <a:spLocks noGrp="1"/>
          </p:cNvSpPr>
          <p:nvPr>
            <p:ph type="sldNum" sz="quarter" idx="12"/>
          </p:nvPr>
        </p:nvSpPr>
        <p:spPr/>
        <p:txBody>
          <a:bodyPr/>
          <a:lstStyle/>
          <a:p>
            <a:fld id="{87D25184-493E-4F0A-855A-557DC2B6CD95}" type="slidenum">
              <a:rPr kumimoji="1" lang="ja-JP" altLang="en-US" smtClean="0"/>
              <a:t>2</a:t>
            </a:fld>
            <a:endParaRPr kumimoji="1" lang="ja-JP" altLang="en-US" dirty="0"/>
          </a:p>
        </p:txBody>
      </p:sp>
      <p:sp>
        <p:nvSpPr>
          <p:cNvPr id="2" name="テキスト ボックス 1"/>
          <p:cNvSpPr txBox="1"/>
          <p:nvPr/>
        </p:nvSpPr>
        <p:spPr>
          <a:xfrm>
            <a:off x="1835696" y="764704"/>
            <a:ext cx="5328592" cy="769441"/>
          </a:xfrm>
          <a:prstGeom prst="rect">
            <a:avLst/>
          </a:prstGeom>
          <a:noFill/>
        </p:spPr>
        <p:txBody>
          <a:bodyPr wrap="square" rtlCol="0">
            <a:spAutoFit/>
          </a:bodyPr>
          <a:lstStyle/>
          <a:p>
            <a:pPr algn="ctr"/>
            <a:r>
              <a:rPr kumimoji="1" lang="ja-JP" altLang="en-US" sz="4400" dirty="0"/>
              <a:t>本日の内容</a:t>
            </a:r>
          </a:p>
        </p:txBody>
      </p:sp>
    </p:spTree>
    <p:extLst>
      <p:ext uri="{BB962C8B-B14F-4D97-AF65-F5344CB8AC3E}">
        <p14:creationId xmlns:p14="http://schemas.microsoft.com/office/powerpoint/2010/main" val="4249670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0" y="2492896"/>
            <a:ext cx="9144000" cy="731839"/>
          </a:xfrm>
        </p:spPr>
        <p:txBody>
          <a:bodyPr>
            <a:noAutofit/>
          </a:bodyPr>
          <a:lstStyle/>
          <a:p>
            <a:pPr eaLnBrk="1" hangingPunct="1"/>
            <a:r>
              <a:rPr lang="ja-JP" altLang="en-US" sz="3600" b="1" dirty="0"/>
              <a:t>１．周囲から期待されている役割を整理する</a:t>
            </a:r>
          </a:p>
        </p:txBody>
      </p:sp>
      <p:pic>
        <p:nvPicPr>
          <p:cNvPr id="5" name="Picture 3"/>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7452320" y="4797152"/>
            <a:ext cx="864096" cy="1356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スライド番号プレースホルダー 3"/>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3</a:t>
            </a:fld>
            <a:endParaRPr lang="ja-JP" altLang="en-US" dirty="0">
              <a:solidFill>
                <a:prstClr val="black">
                  <a:tint val="75000"/>
                </a:prstClr>
              </a:solidFill>
            </a:endParaRPr>
          </a:p>
        </p:txBody>
      </p:sp>
    </p:spTree>
    <p:extLst>
      <p:ext uri="{BB962C8B-B14F-4D97-AF65-F5344CB8AC3E}">
        <p14:creationId xmlns:p14="http://schemas.microsoft.com/office/powerpoint/2010/main" val="1022718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76816" y="262396"/>
            <a:ext cx="8229600" cy="1143000"/>
          </a:xfrm>
        </p:spPr>
        <p:txBody>
          <a:bodyPr>
            <a:normAutofit/>
          </a:bodyPr>
          <a:lstStyle/>
          <a:p>
            <a:r>
              <a:rPr kumimoji="1" lang="ja-JP" altLang="en-US" sz="3600" b="1" dirty="0"/>
              <a:t>なぜ役割について整理するの？</a:t>
            </a:r>
          </a:p>
        </p:txBody>
      </p:sp>
      <p:sp>
        <p:nvSpPr>
          <p:cNvPr id="4" name="スライド番号プレースホルダー 3"/>
          <p:cNvSpPr>
            <a:spLocks noGrp="1"/>
          </p:cNvSpPr>
          <p:nvPr>
            <p:ph type="sldNum" sz="quarter" idx="12"/>
          </p:nvPr>
        </p:nvSpPr>
        <p:spPr/>
        <p:txBody>
          <a:bodyPr/>
          <a:lstStyle/>
          <a:p>
            <a:fld id="{87D25184-493E-4F0A-855A-557DC2B6CD95}" type="slidenum">
              <a:rPr kumimoji="1" lang="ja-JP" altLang="en-US" smtClean="0"/>
              <a:t>4</a:t>
            </a:fld>
            <a:endParaRPr kumimoji="1" lang="ja-JP" altLang="en-US" dirty="0"/>
          </a:p>
        </p:txBody>
      </p:sp>
      <p:grpSp>
        <p:nvGrpSpPr>
          <p:cNvPr id="13" name="グループ化 12"/>
          <p:cNvGrpSpPr/>
          <p:nvPr/>
        </p:nvGrpSpPr>
        <p:grpSpPr>
          <a:xfrm>
            <a:off x="323528" y="3004129"/>
            <a:ext cx="8496944" cy="3240360"/>
            <a:chOff x="457200" y="1916648"/>
            <a:chExt cx="8496944" cy="3240360"/>
          </a:xfrm>
        </p:grpSpPr>
        <p:sp>
          <p:nvSpPr>
            <p:cNvPr id="9" name="角丸四角形 8"/>
            <p:cNvSpPr/>
            <p:nvPr/>
          </p:nvSpPr>
          <p:spPr>
            <a:xfrm>
              <a:off x="457200" y="1916648"/>
              <a:ext cx="8496944" cy="3240360"/>
            </a:xfrm>
            <a:prstGeom prst="roundRect">
              <a:avLst/>
            </a:prstGeom>
            <a:solidFill>
              <a:schemeClr val="tx2">
                <a:lumMod val="20000"/>
                <a:lumOff val="8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楕円 7"/>
            <p:cNvSpPr/>
            <p:nvPr/>
          </p:nvSpPr>
          <p:spPr>
            <a:xfrm>
              <a:off x="4977164" y="2253139"/>
              <a:ext cx="3843308" cy="27117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周囲から</a:t>
              </a:r>
              <a:endParaRPr kumimoji="1" lang="en-US" altLang="ja-JP" sz="2400" dirty="0">
                <a:solidFill>
                  <a:schemeClr val="tx1"/>
                </a:solidFill>
              </a:endParaRPr>
            </a:p>
            <a:p>
              <a:pPr algn="ctr"/>
              <a:r>
                <a:rPr kumimoji="1" lang="ja-JP" altLang="en-US" sz="2400" dirty="0">
                  <a:solidFill>
                    <a:schemeClr val="tx1"/>
                  </a:solidFill>
                </a:rPr>
                <a:t>求められる役割</a:t>
              </a:r>
            </a:p>
          </p:txBody>
        </p:sp>
        <p:sp>
          <p:nvSpPr>
            <p:cNvPr id="7" name="楕円 6"/>
            <p:cNvSpPr/>
            <p:nvPr/>
          </p:nvSpPr>
          <p:spPr>
            <a:xfrm>
              <a:off x="955060" y="2253139"/>
              <a:ext cx="3888432" cy="27117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solidFill>
                </a:rPr>
                <a:t>強み</a:t>
              </a:r>
              <a:endParaRPr lang="en-US" altLang="ja-JP" sz="2800" dirty="0">
                <a:solidFill>
                  <a:schemeClr val="tx1"/>
                </a:solidFill>
              </a:endParaRPr>
            </a:p>
            <a:p>
              <a:pPr algn="ctr"/>
              <a:r>
                <a:rPr lang="ja-JP" altLang="en-US" sz="2800" dirty="0">
                  <a:solidFill>
                    <a:schemeClr val="tx1"/>
                  </a:solidFill>
                </a:rPr>
                <a:t>価値観</a:t>
              </a:r>
              <a:endParaRPr lang="en-US" altLang="ja-JP" sz="2800" dirty="0">
                <a:solidFill>
                  <a:schemeClr val="tx1"/>
                </a:solidFill>
              </a:endParaRPr>
            </a:p>
          </p:txBody>
        </p:sp>
      </p:grpSp>
      <p:sp>
        <p:nvSpPr>
          <p:cNvPr id="11" name="テキスト ボックス 10"/>
          <p:cNvSpPr txBox="1"/>
          <p:nvPr/>
        </p:nvSpPr>
        <p:spPr>
          <a:xfrm>
            <a:off x="576816" y="1410608"/>
            <a:ext cx="8324124" cy="1569660"/>
          </a:xfrm>
          <a:prstGeom prst="rect">
            <a:avLst/>
          </a:prstGeom>
          <a:noFill/>
        </p:spPr>
        <p:txBody>
          <a:bodyPr wrap="square" rtlCol="0">
            <a:spAutoFit/>
          </a:bodyPr>
          <a:lstStyle/>
          <a:p>
            <a:r>
              <a:rPr lang="ja-JP" altLang="en-US" sz="2400" dirty="0"/>
              <a:t>今後のキャリアを考えるために・・・</a:t>
            </a:r>
            <a:endParaRPr lang="en-US" altLang="ja-JP" sz="2400" dirty="0"/>
          </a:p>
          <a:p>
            <a:r>
              <a:rPr lang="ja-JP" altLang="en-US" sz="2400" dirty="0"/>
              <a:t>自分の強みや価値観を活かすためには、周囲から求められる役割を理解し、どのように折り合いをつけて対応していくかを考えていくことが大切です。</a:t>
            </a:r>
            <a:endParaRPr lang="en-US" altLang="ja-JP" sz="2400" dirty="0"/>
          </a:p>
        </p:txBody>
      </p:sp>
      <p:sp>
        <p:nvSpPr>
          <p:cNvPr id="5" name="下カーブ矢印 4"/>
          <p:cNvSpPr/>
          <p:nvPr/>
        </p:nvSpPr>
        <p:spPr>
          <a:xfrm>
            <a:off x="3229508" y="3148513"/>
            <a:ext cx="2952328" cy="991599"/>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 name="上カーブ矢印 5"/>
          <p:cNvSpPr/>
          <p:nvPr/>
        </p:nvSpPr>
        <p:spPr>
          <a:xfrm flipH="1">
            <a:off x="3316050" y="5191981"/>
            <a:ext cx="2779244" cy="1052508"/>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202992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06701"/>
            <a:ext cx="9143999" cy="1008112"/>
          </a:xfrm>
        </p:spPr>
        <p:txBody>
          <a:bodyPr>
            <a:normAutofit/>
          </a:bodyPr>
          <a:lstStyle/>
          <a:p>
            <a:r>
              <a:rPr lang="ja-JP" altLang="en-US" sz="3600" b="1" dirty="0"/>
              <a:t>周囲から期待されている役割</a:t>
            </a:r>
            <a:endParaRPr kumimoji="1" lang="ja-JP" altLang="en-US" sz="3600" b="1" dirty="0"/>
          </a:p>
        </p:txBody>
      </p:sp>
      <p:sp>
        <p:nvSpPr>
          <p:cNvPr id="3" name="コンテンツ プレースホルダー 2"/>
          <p:cNvSpPr>
            <a:spLocks noGrp="1"/>
          </p:cNvSpPr>
          <p:nvPr>
            <p:ph idx="1"/>
          </p:nvPr>
        </p:nvSpPr>
        <p:spPr>
          <a:xfrm>
            <a:off x="163460" y="1105635"/>
            <a:ext cx="8523340" cy="5250715"/>
          </a:xfrm>
        </p:spPr>
        <p:txBody>
          <a:bodyPr anchor="ctr">
            <a:noAutofit/>
          </a:bodyPr>
          <a:lstStyle/>
          <a:p>
            <a:pPr>
              <a:spcBef>
                <a:spcPts val="0"/>
              </a:spcBef>
              <a:spcAft>
                <a:spcPts val="600"/>
              </a:spcAft>
            </a:pPr>
            <a:r>
              <a:rPr kumimoji="1" lang="ja-JP" altLang="en-US" sz="2800" dirty="0"/>
              <a:t>私たちは、</a:t>
            </a:r>
            <a:r>
              <a:rPr lang="ja-JP" altLang="en-US" sz="2800" dirty="0"/>
              <a:t>さまざま</a:t>
            </a:r>
            <a:r>
              <a:rPr kumimoji="1" lang="ja-JP" altLang="en-US" sz="2800" dirty="0"/>
              <a:t>な人たちとの関わりのなかで、周囲に対して何か期待を持ち、また何かを期待されながら生活しています。自分自身に対しても、期待をしています。</a:t>
            </a:r>
            <a:endParaRPr kumimoji="1" lang="en-US" altLang="ja-JP" sz="2800" dirty="0"/>
          </a:p>
          <a:p>
            <a:pPr>
              <a:spcBef>
                <a:spcPts val="0"/>
              </a:spcBef>
              <a:spcAft>
                <a:spcPts val="600"/>
              </a:spcAft>
            </a:pPr>
            <a:r>
              <a:rPr lang="ja-JP" altLang="en-US" sz="2800" dirty="0"/>
              <a:t>自分には周囲からどのような期待が寄せられているでしょうか。</a:t>
            </a:r>
            <a:endParaRPr lang="en-US" altLang="ja-JP" sz="2800" dirty="0"/>
          </a:p>
          <a:p>
            <a:r>
              <a:rPr kumimoji="1" lang="ja-JP" altLang="en-US" sz="2800" dirty="0"/>
              <a:t>自分を取り囲む人たちのなかでも特に</a:t>
            </a:r>
            <a:r>
              <a:rPr lang="ja-JP" altLang="en-US" sz="2800" dirty="0"/>
              <a:t>重要な他者は誰でしょうか。</a:t>
            </a:r>
            <a:endParaRPr lang="en-US" altLang="ja-JP" sz="2800" dirty="0"/>
          </a:p>
        </p:txBody>
      </p:sp>
      <p:sp>
        <p:nvSpPr>
          <p:cNvPr id="5" name="テキスト ボックス 4"/>
          <p:cNvSpPr txBox="1"/>
          <p:nvPr/>
        </p:nvSpPr>
        <p:spPr>
          <a:xfrm>
            <a:off x="514401" y="6240934"/>
            <a:ext cx="8172399" cy="230832"/>
          </a:xfrm>
          <a:prstGeom prst="rect">
            <a:avLst/>
          </a:prstGeom>
          <a:noFill/>
        </p:spPr>
        <p:txBody>
          <a:bodyPr wrap="square" rtlCol="0">
            <a:spAutoFit/>
          </a:bodyPr>
          <a:lstStyle/>
          <a:p>
            <a:r>
              <a:rPr lang="ja-JP" altLang="en-US" sz="900" dirty="0">
                <a:latin typeface="+mn-ea"/>
              </a:rPr>
              <a:t>参考文献：</a:t>
            </a:r>
            <a:r>
              <a:rPr lang="ja-JP" altLang="ja-JP" sz="900" dirty="0">
                <a:latin typeface="+mn-ea"/>
              </a:rPr>
              <a:t>エドガー</a:t>
            </a:r>
            <a:r>
              <a:rPr lang="en-US" altLang="ja-JP" sz="900" dirty="0">
                <a:latin typeface="+mn-ea"/>
              </a:rPr>
              <a:t>H.</a:t>
            </a:r>
            <a:r>
              <a:rPr lang="ja-JP" altLang="ja-JP" sz="900" dirty="0">
                <a:latin typeface="+mn-ea"/>
              </a:rPr>
              <a:t>シャイン：</a:t>
            </a:r>
            <a:r>
              <a:rPr lang="ja-JP" altLang="en-US" sz="900" dirty="0">
                <a:latin typeface="+mn-ea"/>
              </a:rPr>
              <a:t>「</a:t>
            </a:r>
            <a:r>
              <a:rPr lang="ja-JP" altLang="ja-JP" sz="900" dirty="0">
                <a:latin typeface="+mn-ea"/>
              </a:rPr>
              <a:t>キャリア・サバイバル</a:t>
            </a:r>
            <a:r>
              <a:rPr lang="ja-JP" altLang="en-US" sz="900" dirty="0">
                <a:latin typeface="+mn-ea"/>
              </a:rPr>
              <a:t>」</a:t>
            </a:r>
            <a:r>
              <a:rPr lang="ja-JP" altLang="ja-JP" sz="900" dirty="0">
                <a:latin typeface="+mn-ea"/>
              </a:rPr>
              <a:t>白桃書房（</a:t>
            </a:r>
            <a:r>
              <a:rPr lang="en-US" altLang="ja-JP" sz="900" dirty="0">
                <a:latin typeface="+mn-ea"/>
              </a:rPr>
              <a:t>2003</a:t>
            </a:r>
            <a:r>
              <a:rPr lang="ja-JP" altLang="ja-JP" sz="900" dirty="0">
                <a:latin typeface="+mn-ea"/>
              </a:rPr>
              <a:t>）</a:t>
            </a:r>
            <a:r>
              <a:rPr lang="ja-JP" altLang="en-US" sz="900" dirty="0">
                <a:latin typeface="+mn-ea"/>
              </a:rPr>
              <a:t>、</a:t>
            </a:r>
            <a:r>
              <a:rPr lang="ja-JP" altLang="ja-JP" sz="900" dirty="0">
                <a:latin typeface="+mn-ea"/>
              </a:rPr>
              <a:t>エドガー</a:t>
            </a:r>
            <a:r>
              <a:rPr lang="en-US" altLang="ja-JP" sz="900" dirty="0">
                <a:latin typeface="+mn-ea"/>
              </a:rPr>
              <a:t>H</a:t>
            </a:r>
            <a:r>
              <a:rPr lang="ja-JP" altLang="ja-JP" sz="900" dirty="0" err="1">
                <a:latin typeface="+mn-ea"/>
              </a:rPr>
              <a:t>．</a:t>
            </a:r>
            <a:r>
              <a:rPr lang="ja-JP" altLang="ja-JP" sz="900" dirty="0">
                <a:latin typeface="+mn-ea"/>
              </a:rPr>
              <a:t>シャイン：</a:t>
            </a:r>
            <a:r>
              <a:rPr lang="ja-JP" altLang="en-US" sz="900" dirty="0">
                <a:latin typeface="+mn-ea"/>
              </a:rPr>
              <a:t>「</a:t>
            </a:r>
            <a:r>
              <a:rPr lang="ja-JP" altLang="ja-JP" sz="900" dirty="0">
                <a:latin typeface="+mn-ea"/>
              </a:rPr>
              <a:t>キャリア・マネジメント　パーティシパント・ワークブック</a:t>
            </a:r>
            <a:r>
              <a:rPr lang="ja-JP" altLang="en-US" sz="900" dirty="0">
                <a:latin typeface="+mn-ea"/>
              </a:rPr>
              <a:t>」</a:t>
            </a:r>
            <a:r>
              <a:rPr lang="ja-JP" altLang="ja-JP" sz="900" dirty="0">
                <a:latin typeface="+mn-ea"/>
              </a:rPr>
              <a:t>白桃書房（</a:t>
            </a:r>
            <a:r>
              <a:rPr lang="en-US" altLang="ja-JP" sz="900" dirty="0">
                <a:latin typeface="+mn-ea"/>
              </a:rPr>
              <a:t>2015</a:t>
            </a:r>
            <a:r>
              <a:rPr lang="ja-JP" altLang="ja-JP" sz="900" dirty="0">
                <a:latin typeface="+mn-ea"/>
              </a:rPr>
              <a:t>）</a:t>
            </a:r>
            <a:r>
              <a:rPr kumimoji="1" lang="ja-JP" altLang="en-US" sz="900" dirty="0">
                <a:latin typeface="+mn-ea"/>
              </a:rPr>
              <a:t>　　</a:t>
            </a:r>
          </a:p>
        </p:txBody>
      </p:sp>
      <p:sp>
        <p:nvSpPr>
          <p:cNvPr id="7" name="スライド番号プレースホルダー 6"/>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5</a:t>
            </a:fld>
            <a:endParaRPr lang="ja-JP" altLang="en-US" dirty="0">
              <a:solidFill>
                <a:prstClr val="black">
                  <a:tint val="75000"/>
                </a:prstClr>
              </a:solidFill>
            </a:endParaRPr>
          </a:p>
        </p:txBody>
      </p:sp>
    </p:spTree>
    <p:extLst>
      <p:ext uri="{BB962C8B-B14F-4D97-AF65-F5344CB8AC3E}">
        <p14:creationId xmlns:p14="http://schemas.microsoft.com/office/powerpoint/2010/main" val="3825796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a:xfrm>
            <a:off x="252657" y="360618"/>
            <a:ext cx="8628185" cy="677774"/>
          </a:xfrm>
        </p:spPr>
        <p:txBody>
          <a:bodyPr>
            <a:normAutofit/>
          </a:bodyPr>
          <a:lstStyle/>
          <a:p>
            <a:pPr algn="ctr" eaLnBrk="1" hangingPunct="1">
              <a:lnSpc>
                <a:spcPct val="90000"/>
              </a:lnSpc>
              <a:buFontTx/>
              <a:buNone/>
              <a:defRPr/>
            </a:pPr>
            <a:r>
              <a:rPr lang="en-US" altLang="ja-JP" b="1" dirty="0"/>
              <a:t>【</a:t>
            </a:r>
            <a:r>
              <a:rPr lang="ja-JP" altLang="en-US" b="1" dirty="0"/>
              <a:t>演習</a:t>
            </a:r>
            <a:r>
              <a:rPr lang="en-US" altLang="ja-JP" b="1" dirty="0"/>
              <a:t>】</a:t>
            </a:r>
            <a:r>
              <a:rPr lang="ja-JP" altLang="en-US" b="1" dirty="0"/>
              <a:t>役割ネットワークの作成</a:t>
            </a:r>
            <a:r>
              <a:rPr lang="ja-JP" altLang="en-US" sz="1800" b="1" dirty="0"/>
              <a:t>（ワークシート⑨）</a:t>
            </a:r>
            <a:endParaRPr lang="ja-JP" altLang="en-US" sz="1800" dirty="0"/>
          </a:p>
        </p:txBody>
      </p:sp>
      <p:sp>
        <p:nvSpPr>
          <p:cNvPr id="7" name="コンテンツ プレースホルダー 1"/>
          <p:cNvSpPr txBox="1">
            <a:spLocks/>
          </p:cNvSpPr>
          <p:nvPr/>
        </p:nvSpPr>
        <p:spPr>
          <a:xfrm>
            <a:off x="162958" y="1563040"/>
            <a:ext cx="4968552" cy="461119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en-US" altLang="ja-JP" sz="1800" b="1" dirty="0">
                <a:latin typeface="+mn-ea"/>
              </a:rPr>
              <a:t>【</a:t>
            </a:r>
            <a:r>
              <a:rPr lang="ja-JP" altLang="en-US" sz="1800" b="1" dirty="0">
                <a:latin typeface="+mn-ea"/>
              </a:rPr>
              <a:t>作成方法</a:t>
            </a:r>
            <a:r>
              <a:rPr lang="en-US" altLang="ja-JP" sz="1800" b="1" dirty="0">
                <a:latin typeface="+mn-ea"/>
              </a:rPr>
              <a:t>】</a:t>
            </a:r>
          </a:p>
          <a:p>
            <a:pPr marL="457200" indent="-457200">
              <a:buFont typeface="+mj-lt"/>
              <a:buAutoNum type="arabicPeriod"/>
            </a:pPr>
            <a:r>
              <a:rPr lang="ja-JP" altLang="en-US" sz="1600" b="1" dirty="0"/>
              <a:t>自分を取り巻く人たちを思い出します。</a:t>
            </a:r>
            <a:endParaRPr lang="en-US" altLang="ja-JP" sz="1600" b="1" dirty="0"/>
          </a:p>
          <a:p>
            <a:pPr marL="184150" lvl="1" indent="0">
              <a:spcBef>
                <a:spcPts val="0"/>
              </a:spcBef>
              <a:buNone/>
            </a:pPr>
            <a:r>
              <a:rPr lang="ja-JP" altLang="en-US" sz="1600" dirty="0"/>
              <a:t>☞</a:t>
            </a:r>
            <a:r>
              <a:rPr lang="ja-JP" altLang="en-US" sz="1400" dirty="0"/>
              <a:t>　仕事関係、家族、友人、地域の人など、幅広い範囲で</a:t>
            </a:r>
            <a:endParaRPr lang="en-US" altLang="ja-JP" sz="1400" dirty="0"/>
          </a:p>
          <a:p>
            <a:pPr marL="184150" lvl="1" indent="0">
              <a:spcBef>
                <a:spcPts val="0"/>
              </a:spcBef>
              <a:buNone/>
            </a:pPr>
            <a:r>
              <a:rPr lang="ja-JP" altLang="en-US" sz="1400" dirty="0"/>
              <a:t>　　　思い浮かべてください。</a:t>
            </a:r>
            <a:endParaRPr lang="en-US" altLang="ja-JP" sz="1400" dirty="0"/>
          </a:p>
          <a:p>
            <a:pPr marL="184150" lvl="1" indent="0">
              <a:spcBef>
                <a:spcPts val="0"/>
              </a:spcBef>
              <a:buNone/>
            </a:pPr>
            <a:endParaRPr lang="en-US" altLang="ja-JP" sz="1400" dirty="0"/>
          </a:p>
          <a:p>
            <a:pPr marL="457200" lvl="1" indent="-457200">
              <a:spcBef>
                <a:spcPts val="0"/>
              </a:spcBef>
              <a:buFont typeface="+mj-lt"/>
              <a:buAutoNum type="arabicPeriod" startAt="2"/>
            </a:pPr>
            <a:r>
              <a:rPr lang="ja-JP" altLang="en-US" sz="1600" b="1" dirty="0"/>
              <a:t>そのなかから、</a:t>
            </a:r>
            <a:r>
              <a:rPr lang="ja-JP" altLang="en-US" sz="1600" b="1" u="sng" dirty="0"/>
              <a:t>現在～復職後の自分にとって重要な人</a:t>
            </a:r>
            <a:r>
              <a:rPr lang="ja-JP" altLang="en-US" sz="1600" b="1" dirty="0"/>
              <a:t>をピックアップし、「私」を囲む形で記入します。</a:t>
            </a:r>
            <a:endParaRPr lang="en-US" altLang="ja-JP" sz="1600" b="1" dirty="0"/>
          </a:p>
          <a:p>
            <a:pPr marL="184150" lvl="1" indent="0">
              <a:spcBef>
                <a:spcPts val="0"/>
              </a:spcBef>
              <a:buNone/>
            </a:pPr>
            <a:r>
              <a:rPr lang="ja-JP" altLang="en-US" sz="1600" dirty="0"/>
              <a:t>☞　</a:t>
            </a:r>
            <a:r>
              <a:rPr lang="ja-JP" altLang="en-US" sz="1400" dirty="0"/>
              <a:t>重要な人とは、自分に対して継続的な期待を持ち、自分</a:t>
            </a:r>
            <a:endParaRPr lang="en-US" altLang="ja-JP" sz="1400" dirty="0"/>
          </a:p>
          <a:p>
            <a:pPr marL="184150" lvl="1" indent="0">
              <a:spcBef>
                <a:spcPts val="0"/>
              </a:spcBef>
              <a:buNone/>
            </a:pPr>
            <a:r>
              <a:rPr lang="ja-JP" altLang="en-US" sz="1400" dirty="0"/>
              <a:t>　　　もその人の期待に応えようとしている（あるいは応えな</a:t>
            </a:r>
            <a:endParaRPr lang="en-US" altLang="ja-JP" sz="1400" dirty="0"/>
          </a:p>
          <a:p>
            <a:pPr marL="184150" lvl="1" indent="0">
              <a:spcBef>
                <a:spcPts val="0"/>
              </a:spcBef>
              <a:buNone/>
            </a:pPr>
            <a:r>
              <a:rPr lang="ja-JP" altLang="en-US" sz="1400" dirty="0"/>
              <a:t>　　　ければならない）と感じている人です。</a:t>
            </a:r>
            <a:endParaRPr lang="en-US" altLang="ja-JP" sz="1400" dirty="0"/>
          </a:p>
          <a:p>
            <a:pPr marL="184150" lvl="1" indent="0">
              <a:spcBef>
                <a:spcPts val="0"/>
              </a:spcBef>
              <a:buNone/>
            </a:pPr>
            <a:endParaRPr lang="en-US" altLang="ja-JP" sz="1400" dirty="0"/>
          </a:p>
          <a:p>
            <a:pPr marL="457200" lvl="1" indent="-457200">
              <a:spcBef>
                <a:spcPts val="0"/>
              </a:spcBef>
              <a:buFont typeface="+mj-lt"/>
              <a:buAutoNum type="arabicPeriod" startAt="3"/>
            </a:pPr>
            <a:r>
              <a:rPr lang="ja-JP" altLang="en-US" sz="1600" b="1" dirty="0"/>
              <a:t>それぞれの人から寄せられている期待を「私」に向けて矢印で記入します。</a:t>
            </a:r>
            <a:r>
              <a:rPr lang="ja-JP" altLang="en-US" sz="1800" dirty="0"/>
              <a:t>　</a:t>
            </a:r>
            <a:endParaRPr lang="en-US" altLang="ja-JP" sz="1800" dirty="0"/>
          </a:p>
          <a:p>
            <a:pPr marL="184150" lvl="1" indent="0">
              <a:spcBef>
                <a:spcPts val="0"/>
              </a:spcBef>
              <a:buNone/>
            </a:pPr>
            <a:r>
              <a:rPr lang="ja-JP" altLang="en-US" sz="1600" dirty="0">
                <a:solidFill>
                  <a:prstClr val="black"/>
                </a:solidFill>
              </a:rPr>
              <a:t>☞</a:t>
            </a:r>
            <a:r>
              <a:rPr lang="ja-JP" altLang="en-US" sz="1400" dirty="0">
                <a:solidFill>
                  <a:prstClr val="black"/>
                </a:solidFill>
              </a:rPr>
              <a:t>　寄せられている期待の大きさは、</a:t>
            </a:r>
            <a:r>
              <a:rPr lang="ja-JP" altLang="en-US" sz="1400" b="1" u="sng" dirty="0">
                <a:solidFill>
                  <a:prstClr val="black"/>
                </a:solidFill>
              </a:rPr>
              <a:t>線の太さ</a:t>
            </a:r>
            <a:r>
              <a:rPr lang="ja-JP" altLang="en-US" sz="1400" dirty="0">
                <a:solidFill>
                  <a:prstClr val="black"/>
                </a:solidFill>
              </a:rPr>
              <a:t>で表現してく</a:t>
            </a:r>
            <a:r>
              <a:rPr lang="ja-JP" altLang="en-US" sz="1400" dirty="0" err="1">
                <a:solidFill>
                  <a:prstClr val="black"/>
                </a:solidFill>
              </a:rPr>
              <a:t>だ</a:t>
            </a:r>
            <a:endParaRPr lang="en-US" altLang="ja-JP" sz="1400" dirty="0">
              <a:solidFill>
                <a:prstClr val="black"/>
              </a:solidFill>
            </a:endParaRPr>
          </a:p>
          <a:p>
            <a:pPr marL="184150" lvl="1" indent="0">
              <a:spcBef>
                <a:spcPts val="0"/>
              </a:spcBef>
              <a:buNone/>
            </a:pPr>
            <a:r>
              <a:rPr lang="ja-JP" altLang="en-US" sz="1400" dirty="0">
                <a:solidFill>
                  <a:prstClr val="black"/>
                </a:solidFill>
              </a:rPr>
              <a:t>　　　さい。</a:t>
            </a:r>
            <a:endParaRPr lang="en-US" altLang="ja-JP" sz="1400" dirty="0">
              <a:solidFill>
                <a:prstClr val="black"/>
              </a:solidFill>
            </a:endParaRPr>
          </a:p>
          <a:p>
            <a:pPr marL="184150" lvl="1" indent="0">
              <a:spcBef>
                <a:spcPts val="0"/>
              </a:spcBef>
              <a:buNone/>
            </a:pPr>
            <a:endParaRPr lang="en-US" altLang="ja-JP" sz="1400" dirty="0">
              <a:solidFill>
                <a:prstClr val="black"/>
              </a:solidFill>
            </a:endParaRPr>
          </a:p>
          <a:p>
            <a:pPr marL="342900" lvl="1" indent="-342900">
              <a:spcBef>
                <a:spcPts val="0"/>
              </a:spcBef>
              <a:buFont typeface="+mj-lt"/>
              <a:buAutoNum type="arabicPeriod" startAt="4"/>
            </a:pPr>
            <a:r>
              <a:rPr lang="ja-JP" altLang="en-US" sz="1600" b="1" dirty="0">
                <a:solidFill>
                  <a:prstClr val="black"/>
                </a:solidFill>
              </a:rPr>
              <a:t>自分に特に強い期待を寄せている人</a:t>
            </a:r>
            <a:r>
              <a:rPr lang="ja-JP" altLang="en-US" sz="1400" dirty="0">
                <a:solidFill>
                  <a:prstClr val="black"/>
                </a:solidFill>
              </a:rPr>
              <a:t>（矢印が太い人）</a:t>
            </a:r>
            <a:r>
              <a:rPr lang="ja-JP" altLang="en-US" sz="1600" b="1" dirty="0">
                <a:solidFill>
                  <a:prstClr val="black"/>
                </a:solidFill>
              </a:rPr>
              <a:t>を、３人選びます。</a:t>
            </a:r>
            <a:endParaRPr lang="en-US" altLang="ja-JP" sz="1600" b="1" dirty="0">
              <a:solidFill>
                <a:prstClr val="black"/>
              </a:solidFill>
            </a:endParaRPr>
          </a:p>
          <a:p>
            <a:pPr marL="0" indent="0">
              <a:buNone/>
            </a:pPr>
            <a:r>
              <a:rPr lang="ja-JP" altLang="en-US" sz="1400" dirty="0"/>
              <a:t>　　　</a:t>
            </a:r>
            <a:r>
              <a:rPr lang="ja-JP" altLang="en-US" sz="1600" dirty="0"/>
              <a:t>　</a:t>
            </a:r>
            <a:endParaRPr lang="en-US" altLang="ja-JP" sz="1600" dirty="0"/>
          </a:p>
          <a:p>
            <a:pPr marL="185737" lvl="1" indent="0">
              <a:buClr>
                <a:schemeClr val="accent5">
                  <a:lumMod val="75000"/>
                </a:schemeClr>
              </a:buClr>
              <a:buNone/>
            </a:pPr>
            <a:endParaRPr lang="en-US" altLang="ja-JP" sz="1800" dirty="0"/>
          </a:p>
        </p:txBody>
      </p:sp>
      <p:sp>
        <p:nvSpPr>
          <p:cNvPr id="5" name="テキスト ボックス 4"/>
          <p:cNvSpPr txBox="1"/>
          <p:nvPr/>
        </p:nvSpPr>
        <p:spPr>
          <a:xfrm>
            <a:off x="1043608" y="1029362"/>
            <a:ext cx="7488832" cy="400110"/>
          </a:xfrm>
          <a:prstGeom prst="rect">
            <a:avLst/>
          </a:prstGeom>
          <a:solidFill>
            <a:schemeClr val="accent6">
              <a:lumMod val="20000"/>
              <a:lumOff val="80000"/>
            </a:schemeClr>
          </a:solidFill>
        </p:spPr>
        <p:txBody>
          <a:bodyPr wrap="square" rtlCol="0">
            <a:spAutoFit/>
          </a:bodyPr>
          <a:lstStyle/>
          <a:p>
            <a:pPr algn="ctr"/>
            <a:r>
              <a:rPr lang="ja-JP" altLang="en-US" sz="2000" dirty="0"/>
              <a:t>役割ネットワーク・・・ 周囲から自分に寄せられる期待を表した図</a:t>
            </a:r>
            <a:endParaRPr kumimoji="1" lang="ja-JP" altLang="en-US" sz="2000" dirty="0"/>
          </a:p>
        </p:txBody>
      </p:sp>
      <p:pic>
        <p:nvPicPr>
          <p:cNvPr id="10" name="図 9"/>
          <p:cNvPicPr>
            <a:picLocks noChangeAspect="1"/>
          </p:cNvPicPr>
          <p:nvPr/>
        </p:nvPicPr>
        <p:blipFill>
          <a:blip r:embed="rId3"/>
          <a:stretch>
            <a:fillRect/>
          </a:stretch>
        </p:blipFill>
        <p:spPr>
          <a:xfrm>
            <a:off x="5292080" y="1940764"/>
            <a:ext cx="3777085" cy="3781075"/>
          </a:xfrm>
          <a:prstGeom prst="rect">
            <a:avLst/>
          </a:prstGeom>
          <a:ln w="9525">
            <a:noFill/>
          </a:ln>
        </p:spPr>
      </p:pic>
      <p:sp>
        <p:nvSpPr>
          <p:cNvPr id="4" name="スライド番号プレースホルダー 3"/>
          <p:cNvSpPr>
            <a:spLocks noGrp="1"/>
          </p:cNvSpPr>
          <p:nvPr>
            <p:ph type="sldNum" sz="quarter" idx="12"/>
          </p:nvPr>
        </p:nvSpPr>
        <p:spPr/>
        <p:txBody>
          <a:bodyPr/>
          <a:lstStyle/>
          <a:p>
            <a:fld id="{87D25184-493E-4F0A-855A-557DC2B6CD95}" type="slidenum">
              <a:rPr kumimoji="1" lang="ja-JP" altLang="en-US" smtClean="0"/>
              <a:t>6</a:t>
            </a:fld>
            <a:endParaRPr kumimoji="1" lang="ja-JP" altLang="en-US" dirty="0"/>
          </a:p>
        </p:txBody>
      </p:sp>
      <p:sp>
        <p:nvSpPr>
          <p:cNvPr id="2" name="テキスト ボックス 1"/>
          <p:cNvSpPr txBox="1"/>
          <p:nvPr/>
        </p:nvSpPr>
        <p:spPr>
          <a:xfrm>
            <a:off x="6660232" y="1952829"/>
            <a:ext cx="1728192" cy="369332"/>
          </a:xfrm>
          <a:prstGeom prst="rect">
            <a:avLst/>
          </a:prstGeom>
          <a:noFill/>
        </p:spPr>
        <p:txBody>
          <a:bodyPr wrap="square" rtlCol="0">
            <a:spAutoFit/>
          </a:bodyPr>
          <a:lstStyle/>
          <a:p>
            <a:r>
              <a:rPr kumimoji="1" lang="ja-JP" altLang="en-US" dirty="0"/>
              <a:t>記入例</a:t>
            </a:r>
          </a:p>
        </p:txBody>
      </p:sp>
      <p:sp>
        <p:nvSpPr>
          <p:cNvPr id="9" name="テキスト ボックス 8"/>
          <p:cNvSpPr txBox="1"/>
          <p:nvPr/>
        </p:nvSpPr>
        <p:spPr>
          <a:xfrm>
            <a:off x="701824" y="6174230"/>
            <a:ext cx="8172399" cy="230832"/>
          </a:xfrm>
          <a:prstGeom prst="rect">
            <a:avLst/>
          </a:prstGeom>
          <a:noFill/>
        </p:spPr>
        <p:txBody>
          <a:bodyPr wrap="square" rtlCol="0">
            <a:spAutoFit/>
          </a:bodyPr>
          <a:lstStyle/>
          <a:p>
            <a:r>
              <a:rPr lang="ja-JP" altLang="en-US" sz="900" dirty="0">
                <a:latin typeface="+mn-ea"/>
              </a:rPr>
              <a:t>参考文献：</a:t>
            </a:r>
            <a:r>
              <a:rPr lang="ja-JP" altLang="ja-JP" sz="900" dirty="0">
                <a:latin typeface="+mn-ea"/>
              </a:rPr>
              <a:t>エドガー</a:t>
            </a:r>
            <a:r>
              <a:rPr lang="en-US" altLang="ja-JP" sz="900" dirty="0">
                <a:latin typeface="+mn-ea"/>
              </a:rPr>
              <a:t>H.</a:t>
            </a:r>
            <a:r>
              <a:rPr lang="ja-JP" altLang="ja-JP" sz="900" dirty="0">
                <a:latin typeface="+mn-ea"/>
              </a:rPr>
              <a:t>シャイン：</a:t>
            </a:r>
            <a:r>
              <a:rPr lang="ja-JP" altLang="en-US" sz="900" dirty="0">
                <a:latin typeface="+mn-ea"/>
              </a:rPr>
              <a:t>「</a:t>
            </a:r>
            <a:r>
              <a:rPr lang="ja-JP" altLang="ja-JP" sz="900" dirty="0">
                <a:latin typeface="+mn-ea"/>
              </a:rPr>
              <a:t>キャリア・サバイバル</a:t>
            </a:r>
            <a:r>
              <a:rPr lang="ja-JP" altLang="en-US" sz="900" dirty="0">
                <a:latin typeface="+mn-ea"/>
              </a:rPr>
              <a:t>」</a:t>
            </a:r>
            <a:r>
              <a:rPr lang="ja-JP" altLang="ja-JP" sz="900" dirty="0">
                <a:latin typeface="+mn-ea"/>
              </a:rPr>
              <a:t>白桃書房（</a:t>
            </a:r>
            <a:r>
              <a:rPr lang="en-US" altLang="ja-JP" sz="900" dirty="0">
                <a:latin typeface="+mn-ea"/>
              </a:rPr>
              <a:t>2003</a:t>
            </a:r>
            <a:r>
              <a:rPr lang="ja-JP" altLang="ja-JP" sz="900" dirty="0">
                <a:latin typeface="+mn-ea"/>
              </a:rPr>
              <a:t>）</a:t>
            </a:r>
            <a:r>
              <a:rPr lang="ja-JP" altLang="en-US" sz="900" dirty="0">
                <a:latin typeface="+mn-ea"/>
              </a:rPr>
              <a:t>、</a:t>
            </a:r>
            <a:r>
              <a:rPr lang="ja-JP" altLang="ja-JP" sz="900" dirty="0">
                <a:latin typeface="+mn-ea"/>
              </a:rPr>
              <a:t>エドガー</a:t>
            </a:r>
            <a:r>
              <a:rPr lang="en-US" altLang="ja-JP" sz="900" dirty="0">
                <a:latin typeface="+mn-ea"/>
              </a:rPr>
              <a:t>H</a:t>
            </a:r>
            <a:r>
              <a:rPr lang="ja-JP" altLang="ja-JP" sz="900" dirty="0" err="1">
                <a:latin typeface="+mn-ea"/>
              </a:rPr>
              <a:t>．</a:t>
            </a:r>
            <a:r>
              <a:rPr lang="ja-JP" altLang="ja-JP" sz="900" dirty="0">
                <a:latin typeface="+mn-ea"/>
              </a:rPr>
              <a:t>シャイン：</a:t>
            </a:r>
            <a:r>
              <a:rPr lang="ja-JP" altLang="en-US" sz="900" dirty="0">
                <a:latin typeface="+mn-ea"/>
              </a:rPr>
              <a:t>「</a:t>
            </a:r>
            <a:r>
              <a:rPr lang="ja-JP" altLang="ja-JP" sz="900" dirty="0">
                <a:latin typeface="+mn-ea"/>
              </a:rPr>
              <a:t>キャリア・マネジメント　パーティシパント・ワークブック</a:t>
            </a:r>
            <a:r>
              <a:rPr lang="ja-JP" altLang="en-US" sz="900" dirty="0">
                <a:latin typeface="+mn-ea"/>
              </a:rPr>
              <a:t>」</a:t>
            </a:r>
            <a:r>
              <a:rPr lang="ja-JP" altLang="ja-JP" sz="900" dirty="0">
                <a:latin typeface="+mn-ea"/>
              </a:rPr>
              <a:t>白桃書房（</a:t>
            </a:r>
            <a:r>
              <a:rPr lang="en-US" altLang="ja-JP" sz="900" dirty="0">
                <a:latin typeface="+mn-ea"/>
              </a:rPr>
              <a:t>2015</a:t>
            </a:r>
            <a:r>
              <a:rPr lang="ja-JP" altLang="ja-JP" sz="900" dirty="0">
                <a:latin typeface="+mn-ea"/>
              </a:rPr>
              <a:t>）</a:t>
            </a:r>
            <a:r>
              <a:rPr kumimoji="1" lang="ja-JP" altLang="en-US" sz="900" dirty="0">
                <a:latin typeface="+mn-ea"/>
              </a:rPr>
              <a:t>　　</a:t>
            </a:r>
          </a:p>
        </p:txBody>
      </p:sp>
    </p:spTree>
    <p:extLst>
      <p:ext uri="{BB962C8B-B14F-4D97-AF65-F5344CB8AC3E}">
        <p14:creationId xmlns:p14="http://schemas.microsoft.com/office/powerpoint/2010/main" val="3261013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0" y="2924951"/>
            <a:ext cx="9144000" cy="731839"/>
          </a:xfrm>
        </p:spPr>
        <p:txBody>
          <a:bodyPr>
            <a:noAutofit/>
          </a:bodyPr>
          <a:lstStyle/>
          <a:p>
            <a:pPr>
              <a:lnSpc>
                <a:spcPct val="90000"/>
              </a:lnSpc>
            </a:pPr>
            <a:r>
              <a:rPr lang="ja-JP" altLang="en-US" sz="4000" b="1" dirty="0"/>
              <a:t>２．役割の棚卸しとその課題を分析する</a:t>
            </a:r>
          </a:p>
        </p:txBody>
      </p:sp>
      <p:pic>
        <p:nvPicPr>
          <p:cNvPr id="5" name="Picture 3"/>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7452320" y="4304710"/>
            <a:ext cx="864096" cy="1356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スライド番号プレースホルダー 3"/>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7</a:t>
            </a:fld>
            <a:endParaRPr lang="ja-JP" altLang="en-US" dirty="0">
              <a:solidFill>
                <a:prstClr val="black">
                  <a:tint val="75000"/>
                </a:prstClr>
              </a:solidFill>
            </a:endParaRPr>
          </a:p>
        </p:txBody>
      </p:sp>
    </p:spTree>
    <p:extLst>
      <p:ext uri="{BB962C8B-B14F-4D97-AF65-F5344CB8AC3E}">
        <p14:creationId xmlns:p14="http://schemas.microsoft.com/office/powerpoint/2010/main" val="2371684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a:xfrm>
            <a:off x="436815" y="547950"/>
            <a:ext cx="8230961" cy="1008842"/>
          </a:xfrm>
        </p:spPr>
        <p:txBody>
          <a:bodyPr anchor="t" anchorCtr="0">
            <a:noAutofit/>
          </a:bodyPr>
          <a:lstStyle/>
          <a:p>
            <a:pPr algn="ctr">
              <a:lnSpc>
                <a:spcPct val="90000"/>
              </a:lnSpc>
              <a:buNone/>
              <a:defRPr/>
            </a:pPr>
            <a:r>
              <a:rPr lang="ja-JP" altLang="en-US" sz="3600" b="1" dirty="0"/>
              <a:t>　</a:t>
            </a:r>
            <a:r>
              <a:rPr lang="en-US" altLang="ja-JP" sz="3600" b="1" dirty="0"/>
              <a:t>【</a:t>
            </a:r>
            <a:r>
              <a:rPr lang="ja-JP" altLang="en-US" sz="3600" b="1" dirty="0"/>
              <a:t>演習</a:t>
            </a:r>
            <a:r>
              <a:rPr lang="en-US" altLang="ja-JP" sz="3600" b="1" dirty="0"/>
              <a:t>】</a:t>
            </a:r>
            <a:r>
              <a:rPr lang="ja-JP" altLang="en-US" sz="3600" b="1" dirty="0"/>
              <a:t>　役割の棚卸し</a:t>
            </a:r>
            <a:r>
              <a:rPr lang="ja-JP" altLang="en-US" sz="2400" b="1" dirty="0"/>
              <a:t>（ワークシート⑩の１）</a:t>
            </a:r>
            <a:r>
              <a:rPr lang="ja-JP" altLang="en-US" sz="3600" dirty="0"/>
              <a:t>　</a:t>
            </a:r>
            <a:endParaRPr lang="en-US" altLang="ja-JP" sz="3600" dirty="0"/>
          </a:p>
          <a:p>
            <a:pPr algn="ctr" eaLnBrk="1" hangingPunct="1">
              <a:lnSpc>
                <a:spcPct val="90000"/>
              </a:lnSpc>
              <a:buFontTx/>
              <a:buNone/>
              <a:defRPr/>
            </a:pPr>
            <a:r>
              <a:rPr lang="ja-JP" altLang="en-US" sz="3600" dirty="0"/>
              <a:t>　</a:t>
            </a:r>
            <a:endParaRPr lang="en-US" altLang="ja-JP" sz="3600" dirty="0"/>
          </a:p>
        </p:txBody>
      </p:sp>
      <p:sp>
        <p:nvSpPr>
          <p:cNvPr id="4" name="正方形/長方形 3"/>
          <p:cNvSpPr/>
          <p:nvPr/>
        </p:nvSpPr>
        <p:spPr>
          <a:xfrm>
            <a:off x="306041" y="1299085"/>
            <a:ext cx="8496943" cy="954107"/>
          </a:xfrm>
          <a:prstGeom prst="rect">
            <a:avLst/>
          </a:prstGeom>
        </p:spPr>
        <p:txBody>
          <a:bodyPr wrap="square">
            <a:spAutoFit/>
          </a:bodyPr>
          <a:lstStyle/>
          <a:p>
            <a:pPr>
              <a:buClr>
                <a:schemeClr val="accent5">
                  <a:lumMod val="75000"/>
                </a:schemeClr>
              </a:buClr>
            </a:pPr>
            <a:endParaRPr lang="en-US" altLang="ja-JP" sz="2800" dirty="0"/>
          </a:p>
          <a:p>
            <a:pPr>
              <a:buClr>
                <a:schemeClr val="accent5">
                  <a:lumMod val="75000"/>
                </a:schemeClr>
              </a:buClr>
            </a:pPr>
            <a:endParaRPr lang="en-US" altLang="ja-JP" sz="2800" dirty="0"/>
          </a:p>
        </p:txBody>
      </p:sp>
      <p:sp>
        <p:nvSpPr>
          <p:cNvPr id="5" name="スライド番号プレースホルダー 4"/>
          <p:cNvSpPr>
            <a:spLocks noGrp="1"/>
          </p:cNvSpPr>
          <p:nvPr>
            <p:ph type="sldNum" sz="quarter" idx="12"/>
          </p:nvPr>
        </p:nvSpPr>
        <p:spPr/>
        <p:txBody>
          <a:bodyPr/>
          <a:lstStyle/>
          <a:p>
            <a:fld id="{87D25184-493E-4F0A-855A-557DC2B6CD95}" type="slidenum">
              <a:rPr kumimoji="1" lang="ja-JP" altLang="en-US" smtClean="0"/>
              <a:t>8</a:t>
            </a:fld>
            <a:endParaRPr kumimoji="1" lang="ja-JP" altLang="en-US" dirty="0"/>
          </a:p>
        </p:txBody>
      </p:sp>
      <p:sp>
        <p:nvSpPr>
          <p:cNvPr id="2" name="テキスト ボックス 1"/>
          <p:cNvSpPr txBox="1"/>
          <p:nvPr/>
        </p:nvSpPr>
        <p:spPr>
          <a:xfrm>
            <a:off x="569555" y="1455879"/>
            <a:ext cx="8331780" cy="4524315"/>
          </a:xfrm>
          <a:prstGeom prst="rect">
            <a:avLst/>
          </a:prstGeom>
          <a:noFill/>
        </p:spPr>
        <p:txBody>
          <a:bodyPr wrap="square" rtlCol="0">
            <a:spAutoFit/>
          </a:bodyPr>
          <a:lstStyle/>
          <a:p>
            <a:pPr marL="457200" indent="-457200">
              <a:buFont typeface="Wingdings" panose="05000000000000000000" pitchFamily="2" charset="2"/>
              <a:buChar char="l"/>
            </a:pPr>
            <a:r>
              <a:rPr kumimoji="1" lang="ja-JP" altLang="en-US" sz="2800" dirty="0"/>
              <a:t>「役割ネットワーク」で選んだ、自分に特に強い期待を寄せている３人を、ワークシート⑩の１「誰から」の欄に転記します。</a:t>
            </a:r>
            <a:endParaRPr kumimoji="1" lang="en-US" altLang="ja-JP" sz="2800" dirty="0"/>
          </a:p>
          <a:p>
            <a:endParaRPr kumimoji="1" lang="en-US" altLang="ja-JP" sz="2800" dirty="0"/>
          </a:p>
          <a:p>
            <a:pPr marL="457200" indent="-457200">
              <a:buFont typeface="Wingdings" panose="05000000000000000000" pitchFamily="2" charset="2"/>
              <a:buChar char="l"/>
            </a:pPr>
            <a:r>
              <a:rPr kumimoji="1" lang="ja-JP" altLang="en-US" sz="2800" dirty="0"/>
              <a:t>次に、３人からどのような期待を寄せられているのか、その内容を記入しましょう。</a:t>
            </a:r>
            <a:endParaRPr kumimoji="1" lang="en-US" altLang="ja-JP" sz="2800" dirty="0"/>
          </a:p>
          <a:p>
            <a:endParaRPr kumimoji="1" lang="en-US" altLang="ja-JP" sz="2800" dirty="0"/>
          </a:p>
          <a:p>
            <a:pPr marL="457200" indent="-457200">
              <a:buFont typeface="Wingdings" panose="05000000000000000000" pitchFamily="2" charset="2"/>
              <a:buChar char="l"/>
            </a:pPr>
            <a:r>
              <a:rPr lang="ja-JP" altLang="en-US" sz="2800" dirty="0"/>
              <a:t>また、自分が自分に寄せている期待も記入してみましょう。</a:t>
            </a:r>
            <a:endParaRPr lang="en-US" altLang="ja-JP" dirty="0"/>
          </a:p>
          <a:p>
            <a:endParaRPr lang="en-US" altLang="ja-JP" dirty="0"/>
          </a:p>
          <a:p>
            <a:endParaRPr kumimoji="1" lang="ja-JP" altLang="en-US" dirty="0"/>
          </a:p>
        </p:txBody>
      </p:sp>
      <p:sp>
        <p:nvSpPr>
          <p:cNvPr id="7" name="テキスト ボックス 6"/>
          <p:cNvSpPr txBox="1"/>
          <p:nvPr/>
        </p:nvSpPr>
        <p:spPr>
          <a:xfrm>
            <a:off x="755576" y="6085228"/>
            <a:ext cx="8172399" cy="230832"/>
          </a:xfrm>
          <a:prstGeom prst="rect">
            <a:avLst/>
          </a:prstGeom>
          <a:noFill/>
        </p:spPr>
        <p:txBody>
          <a:bodyPr wrap="square" rtlCol="0">
            <a:spAutoFit/>
          </a:bodyPr>
          <a:lstStyle/>
          <a:p>
            <a:r>
              <a:rPr lang="ja-JP" altLang="en-US" sz="900" dirty="0">
                <a:latin typeface="+mn-ea"/>
              </a:rPr>
              <a:t>参考文献：</a:t>
            </a:r>
            <a:r>
              <a:rPr lang="ja-JP" altLang="ja-JP" sz="900" dirty="0">
                <a:latin typeface="+mn-ea"/>
              </a:rPr>
              <a:t>エドガー</a:t>
            </a:r>
            <a:r>
              <a:rPr lang="en-US" altLang="ja-JP" sz="900" dirty="0">
                <a:latin typeface="+mn-ea"/>
              </a:rPr>
              <a:t>H.</a:t>
            </a:r>
            <a:r>
              <a:rPr lang="ja-JP" altLang="ja-JP" sz="900" dirty="0">
                <a:latin typeface="+mn-ea"/>
              </a:rPr>
              <a:t>シャイン：</a:t>
            </a:r>
            <a:r>
              <a:rPr lang="ja-JP" altLang="en-US" sz="900" dirty="0">
                <a:latin typeface="+mn-ea"/>
              </a:rPr>
              <a:t>「</a:t>
            </a:r>
            <a:r>
              <a:rPr lang="ja-JP" altLang="ja-JP" sz="900" dirty="0">
                <a:latin typeface="+mn-ea"/>
              </a:rPr>
              <a:t>キャリア・サバイバル</a:t>
            </a:r>
            <a:r>
              <a:rPr lang="ja-JP" altLang="en-US" sz="900" dirty="0">
                <a:latin typeface="+mn-ea"/>
              </a:rPr>
              <a:t>」</a:t>
            </a:r>
            <a:r>
              <a:rPr lang="ja-JP" altLang="ja-JP" sz="900" dirty="0">
                <a:latin typeface="+mn-ea"/>
              </a:rPr>
              <a:t>白桃書房（</a:t>
            </a:r>
            <a:r>
              <a:rPr lang="en-US" altLang="ja-JP" sz="900" dirty="0">
                <a:latin typeface="+mn-ea"/>
              </a:rPr>
              <a:t>2003</a:t>
            </a:r>
            <a:r>
              <a:rPr lang="ja-JP" altLang="ja-JP" sz="900" dirty="0">
                <a:latin typeface="+mn-ea"/>
              </a:rPr>
              <a:t>）</a:t>
            </a:r>
            <a:r>
              <a:rPr lang="ja-JP" altLang="en-US" sz="900" dirty="0">
                <a:latin typeface="+mn-ea"/>
              </a:rPr>
              <a:t>、</a:t>
            </a:r>
            <a:r>
              <a:rPr lang="ja-JP" altLang="ja-JP" sz="900" dirty="0">
                <a:latin typeface="+mn-ea"/>
              </a:rPr>
              <a:t>エドガー</a:t>
            </a:r>
            <a:r>
              <a:rPr lang="en-US" altLang="ja-JP" sz="900" dirty="0">
                <a:latin typeface="+mn-ea"/>
              </a:rPr>
              <a:t>H</a:t>
            </a:r>
            <a:r>
              <a:rPr lang="ja-JP" altLang="ja-JP" sz="900" dirty="0" err="1">
                <a:latin typeface="+mn-ea"/>
              </a:rPr>
              <a:t>．</a:t>
            </a:r>
            <a:r>
              <a:rPr lang="ja-JP" altLang="ja-JP" sz="900" dirty="0">
                <a:latin typeface="+mn-ea"/>
              </a:rPr>
              <a:t>シャイン：</a:t>
            </a:r>
            <a:r>
              <a:rPr lang="ja-JP" altLang="en-US" sz="900" dirty="0">
                <a:latin typeface="+mn-ea"/>
              </a:rPr>
              <a:t>「</a:t>
            </a:r>
            <a:r>
              <a:rPr lang="ja-JP" altLang="ja-JP" sz="900" dirty="0">
                <a:latin typeface="+mn-ea"/>
              </a:rPr>
              <a:t>キャリア・マネジメント　パーティシパント・ワークブック</a:t>
            </a:r>
            <a:r>
              <a:rPr lang="ja-JP" altLang="en-US" sz="900" dirty="0">
                <a:latin typeface="+mn-ea"/>
              </a:rPr>
              <a:t>」</a:t>
            </a:r>
            <a:r>
              <a:rPr lang="ja-JP" altLang="ja-JP" sz="900" dirty="0">
                <a:latin typeface="+mn-ea"/>
              </a:rPr>
              <a:t>白桃書房（</a:t>
            </a:r>
            <a:r>
              <a:rPr lang="en-US" altLang="ja-JP" sz="900" dirty="0">
                <a:latin typeface="+mn-ea"/>
              </a:rPr>
              <a:t>2015</a:t>
            </a:r>
            <a:r>
              <a:rPr lang="ja-JP" altLang="ja-JP" sz="900" dirty="0">
                <a:latin typeface="+mn-ea"/>
              </a:rPr>
              <a:t>）</a:t>
            </a:r>
            <a:r>
              <a:rPr kumimoji="1" lang="ja-JP" altLang="en-US" sz="900" dirty="0">
                <a:latin typeface="+mn-ea"/>
              </a:rPr>
              <a:t>　　</a:t>
            </a:r>
          </a:p>
        </p:txBody>
      </p:sp>
    </p:spTree>
    <p:extLst>
      <p:ext uri="{BB962C8B-B14F-4D97-AF65-F5344CB8AC3E}">
        <p14:creationId xmlns:p14="http://schemas.microsoft.com/office/powerpoint/2010/main" val="1693918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下矢印 4"/>
          <p:cNvSpPr/>
          <p:nvPr/>
        </p:nvSpPr>
        <p:spPr>
          <a:xfrm>
            <a:off x="4379755" y="2540934"/>
            <a:ext cx="569675" cy="658317"/>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3419872" y="6402610"/>
            <a:ext cx="5184576" cy="230832"/>
          </a:xfrm>
          <a:prstGeom prst="rect">
            <a:avLst/>
          </a:prstGeom>
          <a:noFill/>
        </p:spPr>
        <p:txBody>
          <a:bodyPr wrap="square" rtlCol="0">
            <a:spAutoFit/>
          </a:bodyPr>
          <a:lstStyle/>
          <a:p>
            <a:r>
              <a:rPr lang="ja-JP" altLang="en-US" sz="900" dirty="0">
                <a:latin typeface="+mj-ea"/>
                <a:ea typeface="+mj-ea"/>
              </a:rPr>
              <a:t>参考文献：</a:t>
            </a:r>
            <a:r>
              <a:rPr lang="ja-JP" altLang="ja-JP" sz="900" dirty="0">
                <a:latin typeface="+mj-ea"/>
                <a:ea typeface="+mj-ea"/>
              </a:rPr>
              <a:t>エドガー</a:t>
            </a:r>
            <a:r>
              <a:rPr lang="en-US" altLang="ja-JP" sz="900" dirty="0">
                <a:latin typeface="+mj-ea"/>
                <a:ea typeface="+mj-ea"/>
              </a:rPr>
              <a:t>H</a:t>
            </a:r>
            <a:r>
              <a:rPr lang="ja-JP" altLang="ja-JP" sz="900" dirty="0" err="1">
                <a:latin typeface="+mj-ea"/>
                <a:ea typeface="+mj-ea"/>
              </a:rPr>
              <a:t>．</a:t>
            </a:r>
            <a:r>
              <a:rPr lang="ja-JP" altLang="ja-JP" sz="900" dirty="0">
                <a:latin typeface="+mj-ea"/>
                <a:ea typeface="+mj-ea"/>
              </a:rPr>
              <a:t>シャイン：</a:t>
            </a:r>
            <a:r>
              <a:rPr lang="ja-JP" altLang="en-US" sz="900" dirty="0">
                <a:latin typeface="+mj-ea"/>
                <a:ea typeface="+mj-ea"/>
              </a:rPr>
              <a:t>「</a:t>
            </a:r>
            <a:r>
              <a:rPr lang="ja-JP" altLang="ja-JP" sz="900" dirty="0">
                <a:latin typeface="+mj-ea"/>
                <a:ea typeface="+mj-ea"/>
              </a:rPr>
              <a:t>キャリア・マネジメント　パーティシパント・ワークブック</a:t>
            </a:r>
            <a:r>
              <a:rPr lang="ja-JP" altLang="en-US" sz="900" dirty="0">
                <a:latin typeface="+mj-ea"/>
                <a:ea typeface="+mj-ea"/>
              </a:rPr>
              <a:t>」</a:t>
            </a:r>
            <a:r>
              <a:rPr lang="ja-JP" altLang="ja-JP" sz="900" dirty="0">
                <a:latin typeface="+mj-ea"/>
                <a:ea typeface="+mj-ea"/>
              </a:rPr>
              <a:t>白桃書房（</a:t>
            </a:r>
            <a:r>
              <a:rPr lang="en-US" altLang="ja-JP" sz="900" dirty="0">
                <a:latin typeface="+mj-ea"/>
                <a:ea typeface="+mj-ea"/>
              </a:rPr>
              <a:t>2015</a:t>
            </a:r>
            <a:r>
              <a:rPr lang="ja-JP" altLang="ja-JP" sz="900" dirty="0">
                <a:latin typeface="+mj-ea"/>
                <a:ea typeface="+mj-ea"/>
              </a:rPr>
              <a:t>）</a:t>
            </a:r>
            <a:r>
              <a:rPr kumimoji="1" lang="ja-JP" altLang="en-US" sz="900" dirty="0">
                <a:latin typeface="+mj-ea"/>
                <a:ea typeface="+mj-ea"/>
              </a:rPr>
              <a:t>　　</a:t>
            </a:r>
          </a:p>
        </p:txBody>
      </p:sp>
      <p:sp>
        <p:nvSpPr>
          <p:cNvPr id="7" name="コンテンツ プレースホルダー 1"/>
          <p:cNvSpPr txBox="1">
            <a:spLocks/>
          </p:cNvSpPr>
          <p:nvPr/>
        </p:nvSpPr>
        <p:spPr>
          <a:xfrm>
            <a:off x="174728" y="1135855"/>
            <a:ext cx="4968552" cy="5256585"/>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lvl="1" indent="0">
              <a:buClr>
                <a:schemeClr val="accent5">
                  <a:lumMod val="75000"/>
                </a:schemeClr>
              </a:buClr>
              <a:buNone/>
            </a:pPr>
            <a:endParaRPr lang="en-US" altLang="ja-JP" sz="2000" dirty="0"/>
          </a:p>
        </p:txBody>
      </p:sp>
      <p:sp>
        <p:nvSpPr>
          <p:cNvPr id="4" name="角丸四角形 3"/>
          <p:cNvSpPr/>
          <p:nvPr/>
        </p:nvSpPr>
        <p:spPr>
          <a:xfrm>
            <a:off x="1043608" y="1306245"/>
            <a:ext cx="7385604" cy="1217250"/>
          </a:xfrm>
          <a:prstGeom prst="roundRect">
            <a:avLst>
              <a:gd name="adj" fmla="val 9821"/>
            </a:avLst>
          </a:prstGeom>
          <a:solidFill>
            <a:schemeClr val="bg1"/>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a:solidFill>
                  <a:schemeClr val="tx1"/>
                </a:solidFill>
              </a:rPr>
              <a:t>自分自身に寄せられている</a:t>
            </a:r>
            <a:endParaRPr lang="en-US" altLang="ja-JP" sz="3200">
              <a:solidFill>
                <a:schemeClr val="tx1"/>
              </a:solidFill>
            </a:endParaRPr>
          </a:p>
          <a:p>
            <a:pPr algn="ctr"/>
            <a:r>
              <a:rPr lang="ja-JP" altLang="en-US" sz="3200">
                <a:solidFill>
                  <a:schemeClr val="tx1"/>
                </a:solidFill>
              </a:rPr>
              <a:t>期待を明らかにする</a:t>
            </a:r>
            <a:endParaRPr kumimoji="1" lang="ja-JP" altLang="en-US" sz="3200" dirty="0">
              <a:solidFill>
                <a:schemeClr val="tx1"/>
              </a:solidFill>
            </a:endParaRPr>
          </a:p>
        </p:txBody>
      </p:sp>
      <p:sp>
        <p:nvSpPr>
          <p:cNvPr id="12" name="角丸四角形 11"/>
          <p:cNvSpPr/>
          <p:nvPr/>
        </p:nvSpPr>
        <p:spPr>
          <a:xfrm>
            <a:off x="1043608" y="3218336"/>
            <a:ext cx="7385604" cy="1217250"/>
          </a:xfrm>
          <a:prstGeom prst="roundRect">
            <a:avLst>
              <a:gd name="adj" fmla="val 9821"/>
            </a:avLst>
          </a:prstGeom>
          <a:solidFill>
            <a:schemeClr val="bg1"/>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a:solidFill>
                  <a:schemeClr val="tx1"/>
                </a:solidFill>
                <a:latin typeface="+mn-ea"/>
              </a:rPr>
              <a:t>役割にまつわる「過重」「葛藤」「曖昧性」</a:t>
            </a:r>
            <a:endParaRPr lang="en-US" altLang="ja-JP" sz="3200">
              <a:solidFill>
                <a:schemeClr val="tx1"/>
              </a:solidFill>
              <a:latin typeface="+mn-ea"/>
            </a:endParaRPr>
          </a:p>
          <a:p>
            <a:pPr algn="ctr"/>
            <a:r>
              <a:rPr lang="ja-JP" altLang="en-US" sz="3200">
                <a:solidFill>
                  <a:schemeClr val="tx1"/>
                </a:solidFill>
                <a:latin typeface="+mn-ea"/>
              </a:rPr>
              <a:t>の観点から課題を洗い出す</a:t>
            </a:r>
            <a:endParaRPr lang="en-US" altLang="ja-JP" sz="3200" dirty="0">
              <a:solidFill>
                <a:schemeClr val="tx1"/>
              </a:solidFill>
              <a:latin typeface="+mn-ea"/>
            </a:endParaRPr>
          </a:p>
        </p:txBody>
      </p:sp>
      <p:sp>
        <p:nvSpPr>
          <p:cNvPr id="9" name="スライド番号プレースホルダー 8"/>
          <p:cNvSpPr>
            <a:spLocks noGrp="1"/>
          </p:cNvSpPr>
          <p:nvPr>
            <p:ph type="sldNum" sz="quarter" idx="12"/>
          </p:nvPr>
        </p:nvSpPr>
        <p:spPr/>
        <p:txBody>
          <a:bodyPr/>
          <a:lstStyle/>
          <a:p>
            <a:fld id="{87D25184-493E-4F0A-855A-557DC2B6CD95}" type="slidenum">
              <a:rPr kumimoji="1" lang="ja-JP" altLang="en-US" smtClean="0"/>
              <a:t>9</a:t>
            </a:fld>
            <a:endParaRPr kumimoji="1" lang="ja-JP" altLang="en-US" dirty="0"/>
          </a:p>
        </p:txBody>
      </p:sp>
      <p:sp>
        <p:nvSpPr>
          <p:cNvPr id="2" name="正方形/長方形 1"/>
          <p:cNvSpPr/>
          <p:nvPr/>
        </p:nvSpPr>
        <p:spPr>
          <a:xfrm>
            <a:off x="1295653" y="418912"/>
            <a:ext cx="6364242" cy="646331"/>
          </a:xfrm>
          <a:prstGeom prst="rect">
            <a:avLst/>
          </a:prstGeom>
        </p:spPr>
        <p:txBody>
          <a:bodyPr wrap="none">
            <a:spAutoFit/>
          </a:bodyPr>
          <a:lstStyle/>
          <a:p>
            <a:pPr algn="ctr"/>
            <a:r>
              <a:rPr lang="ja-JP" altLang="en-US" sz="3600" b="1" dirty="0"/>
              <a:t>役割にまつわる課題を点検する</a:t>
            </a:r>
            <a:endParaRPr lang="ja-JP" altLang="en-US" sz="3600" dirty="0"/>
          </a:p>
        </p:txBody>
      </p:sp>
      <p:sp>
        <p:nvSpPr>
          <p:cNvPr id="15" name="角丸四角形 14"/>
          <p:cNvSpPr/>
          <p:nvPr/>
        </p:nvSpPr>
        <p:spPr>
          <a:xfrm>
            <a:off x="1057300" y="5087655"/>
            <a:ext cx="7385604" cy="1217250"/>
          </a:xfrm>
          <a:prstGeom prst="roundRect">
            <a:avLst>
              <a:gd name="adj" fmla="val 9821"/>
            </a:avLst>
          </a:prstGeom>
          <a:no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a:solidFill>
                  <a:schemeClr val="tx1"/>
                </a:solidFill>
              </a:rPr>
              <a:t>役割から生じている課題に対する</a:t>
            </a:r>
            <a:endParaRPr kumimoji="1" lang="en-US" altLang="ja-JP" sz="3200" dirty="0">
              <a:solidFill>
                <a:schemeClr val="tx1"/>
              </a:solidFill>
            </a:endParaRPr>
          </a:p>
          <a:p>
            <a:pPr algn="ctr"/>
            <a:r>
              <a:rPr lang="ja-JP" altLang="en-US" sz="3200" dirty="0">
                <a:solidFill>
                  <a:schemeClr val="tx1"/>
                </a:solidFill>
              </a:rPr>
              <a:t>対処策を検討する</a:t>
            </a:r>
            <a:endParaRPr kumimoji="1" lang="ja-JP" altLang="en-US" sz="3200" dirty="0">
              <a:solidFill>
                <a:schemeClr val="tx1"/>
              </a:solidFill>
            </a:endParaRPr>
          </a:p>
        </p:txBody>
      </p:sp>
      <p:sp>
        <p:nvSpPr>
          <p:cNvPr id="17" name="下矢印 16"/>
          <p:cNvSpPr/>
          <p:nvPr/>
        </p:nvSpPr>
        <p:spPr>
          <a:xfrm>
            <a:off x="4451572" y="4450866"/>
            <a:ext cx="569675" cy="679561"/>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7790801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57150">
          <a:solidFill>
            <a:schemeClr val="tx1"/>
          </a:solidFill>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4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3214</Words>
  <Application>Microsoft Office PowerPoint</Application>
  <PresentationFormat>画面に合わせる (4:3)</PresentationFormat>
  <Paragraphs>307</Paragraphs>
  <Slides>19</Slides>
  <Notes>19</Notes>
  <HiddenSlides>0</HiddenSlides>
  <MMClips>0</MMClips>
  <ScaleCrop>false</ScaleCrop>
  <HeadingPairs>
    <vt:vector size="6" baseType="variant">
      <vt:variant>
        <vt:lpstr>使用されているフォント</vt:lpstr>
      </vt:variant>
      <vt:variant>
        <vt:i4>9</vt:i4>
      </vt:variant>
      <vt:variant>
        <vt:lpstr>テーマ</vt:lpstr>
      </vt:variant>
      <vt:variant>
        <vt:i4>3</vt:i4>
      </vt:variant>
      <vt:variant>
        <vt:lpstr>スライド タイトル</vt:lpstr>
      </vt:variant>
      <vt:variant>
        <vt:i4>19</vt:i4>
      </vt:variant>
    </vt:vector>
  </HeadingPairs>
  <TitlesOfParts>
    <vt:vector size="31" baseType="lpstr">
      <vt:lpstr>HGPｺﾞｼｯｸM</vt:lpstr>
      <vt:lpstr>ＭＳ Ｐゴシック</vt:lpstr>
      <vt:lpstr>ＭＳ Ｐ明朝</vt:lpstr>
      <vt:lpstr>ＭＳ ゴシック</vt:lpstr>
      <vt:lpstr>ＭＳ 明朝</vt:lpstr>
      <vt:lpstr>Arial</vt:lpstr>
      <vt:lpstr>Calibri</vt:lpstr>
      <vt:lpstr>Times New Roman</vt:lpstr>
      <vt:lpstr>Wingdings</vt:lpstr>
      <vt:lpstr>Office ​​テーマ</vt:lpstr>
      <vt:lpstr>2_Office ​​テーマ</vt:lpstr>
      <vt:lpstr>4_Office ​​テーマ</vt:lpstr>
      <vt:lpstr>PowerPoint プレゼンテーション</vt:lpstr>
      <vt:lpstr>PowerPoint プレゼンテーション</vt:lpstr>
      <vt:lpstr>１．周囲から期待されている役割を整理する</vt:lpstr>
      <vt:lpstr>なぜ役割について整理するの？</vt:lpstr>
      <vt:lpstr>周囲から期待されている役割</vt:lpstr>
      <vt:lpstr>PowerPoint プレゼンテーション</vt:lpstr>
      <vt:lpstr>２．役割の棚卸しとその課題を分析する</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グループディスカッション</vt:lpstr>
      <vt:lpstr>３．役割から生じている課題の 対処策を検討する</vt:lpstr>
      <vt:lpstr>役割から生じている課題の対処策の検討 （ワークシート⑩の３）</vt:lpstr>
      <vt:lpstr>PowerPoint プレゼンテーション</vt:lpstr>
      <vt:lpstr>グループディスカッション</vt:lpstr>
      <vt:lpstr>ま と 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第4回「役割について整理しよう」</dc:title>
  <dc:creator>独立行政法人高齢・障害・求職者雇用支援機構</dc:creator>
  <cp:revision>6</cp:revision>
  <cp:lastPrinted>2023-02-02T09:50:37Z</cp:lastPrinted>
  <dcterms:created xsi:type="dcterms:W3CDTF">2017-10-19T23:57:00Z</dcterms:created>
  <dcterms:modified xsi:type="dcterms:W3CDTF">2023-02-02T09:59:54Z</dcterms:modified>
</cp:coreProperties>
</file>