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257" r:id="rId2"/>
    <p:sldId id="307" r:id="rId3"/>
    <p:sldId id="296" r:id="rId4"/>
    <p:sldId id="332" r:id="rId5"/>
    <p:sldId id="295" r:id="rId6"/>
    <p:sldId id="297" r:id="rId7"/>
    <p:sldId id="318" r:id="rId8"/>
    <p:sldId id="299" r:id="rId9"/>
    <p:sldId id="319" r:id="rId10"/>
    <p:sldId id="300" r:id="rId11"/>
    <p:sldId id="308" r:id="rId12"/>
    <p:sldId id="326" r:id="rId13"/>
    <p:sldId id="303" r:id="rId14"/>
    <p:sldId id="316" r:id="rId15"/>
    <p:sldId id="302" r:id="rId16"/>
    <p:sldId id="317" r:id="rId17"/>
    <p:sldId id="325" r:id="rId18"/>
    <p:sldId id="311" r:id="rId19"/>
    <p:sldId id="327" r:id="rId20"/>
    <p:sldId id="277" r:id="rId21"/>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1">
          <p15:clr>
            <a:srgbClr val="A4A3A4"/>
          </p15:clr>
        </p15:guide>
        <p15:guide id="2" pos="214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15"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A5E9A5"/>
    <a:srgbClr val="8AE28A"/>
    <a:srgbClr val="33CC33"/>
    <a:srgbClr val="000000"/>
    <a:srgbClr val="FFFFFF"/>
    <a:srgbClr val="99FF33"/>
    <a:srgbClr val="FF7C80"/>
    <a:srgbClr val="FFCDCE"/>
    <a:srgbClr val="F1DA4D"/>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淡色スタイル 3 - アクセント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E8B1032C-EA38-4F05-BA0D-38AFFFC7BED3}" styleName="淡色スタイル 3 - アクセント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913" autoAdjust="0"/>
    <p:restoredTop sz="69867" autoAdjust="0"/>
  </p:normalViewPr>
  <p:slideViewPr>
    <p:cSldViewPr>
      <p:cViewPr varScale="1">
        <p:scale>
          <a:sx n="91" d="100"/>
          <a:sy n="91" d="100"/>
        </p:scale>
        <p:origin x="1998" y="96"/>
      </p:cViewPr>
      <p:guideLst>
        <p:guide orient="horz" pos="2160"/>
        <p:guide pos="2880"/>
      </p:guideLst>
    </p:cSldViewPr>
  </p:slideViewPr>
  <p:outlineViewPr>
    <p:cViewPr>
      <p:scale>
        <a:sx n="33" d="100"/>
        <a:sy n="33" d="100"/>
      </p:scale>
      <p:origin x="0" y="-16386"/>
    </p:cViewPr>
  </p:outlineViewPr>
  <p:notesTextViewPr>
    <p:cViewPr>
      <p:scale>
        <a:sx n="125" d="100"/>
        <a:sy n="125" d="100"/>
      </p:scale>
      <p:origin x="0" y="0"/>
    </p:cViewPr>
  </p:notesTextViewPr>
  <p:sorterViewPr>
    <p:cViewPr>
      <p:scale>
        <a:sx n="112" d="100"/>
        <a:sy n="112" d="100"/>
      </p:scale>
      <p:origin x="0" y="0"/>
    </p:cViewPr>
  </p:sorterViewPr>
  <p:notesViewPr>
    <p:cSldViewPr>
      <p:cViewPr varScale="1">
        <p:scale>
          <a:sx n="92" d="100"/>
          <a:sy n="92" d="100"/>
        </p:scale>
        <p:origin x="3744" y="72"/>
      </p:cViewPr>
      <p:guideLst>
        <p:guide orient="horz" pos="3131"/>
        <p:guide pos="214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55149A9-2B38-4176-A614-FE24F7911D2E}" type="doc">
      <dgm:prSet loTypeId="urn:microsoft.com/office/officeart/2005/8/layout/venn1" loCatId="relationship" qsTypeId="urn:microsoft.com/office/officeart/2005/8/quickstyle/simple1" qsCatId="simple" csTypeId="urn:microsoft.com/office/officeart/2005/8/colors/colorful5" csCatId="colorful" phldr="1"/>
      <dgm:spPr/>
    </dgm:pt>
    <dgm:pt modelId="{A9EC072C-41AF-42D1-BFCD-5E4A2BC728B6}">
      <dgm:prSet phldrT="[テキスト]" custT="1"/>
      <dgm:spPr>
        <a:ln>
          <a:solidFill>
            <a:schemeClr val="accent1"/>
          </a:solidFill>
        </a:ln>
      </dgm:spPr>
      <dgm:t>
        <a:bodyPr/>
        <a:lstStyle/>
        <a:p>
          <a:pPr algn="ctr"/>
          <a:r>
            <a:rPr kumimoji="1" lang="ja-JP" altLang="en-US" sz="1600" b="1" dirty="0"/>
            <a:t>興味・関心</a:t>
          </a:r>
          <a:endParaRPr kumimoji="1" lang="en-US" altLang="ja-JP" sz="1600" b="1" dirty="0"/>
        </a:p>
        <a:p>
          <a:pPr algn="ctr"/>
          <a:r>
            <a:rPr kumimoji="1" lang="ja-JP" altLang="en-US" sz="1400" dirty="0"/>
            <a:t>（欲求）</a:t>
          </a:r>
        </a:p>
      </dgm:t>
    </dgm:pt>
    <dgm:pt modelId="{67C51F8F-FB52-44DF-9A7A-0BB22B9901B7}" type="parTrans" cxnId="{4BC8336D-EB49-4AAF-AB09-37FE0A6420DB}">
      <dgm:prSet/>
      <dgm:spPr/>
      <dgm:t>
        <a:bodyPr/>
        <a:lstStyle/>
        <a:p>
          <a:endParaRPr kumimoji="1" lang="ja-JP" altLang="en-US" sz="1050"/>
        </a:p>
      </dgm:t>
    </dgm:pt>
    <dgm:pt modelId="{9505D0FA-8AD7-44A9-A12B-939FB29E9910}" type="sibTrans" cxnId="{4BC8336D-EB49-4AAF-AB09-37FE0A6420DB}">
      <dgm:prSet/>
      <dgm:spPr/>
      <dgm:t>
        <a:bodyPr/>
        <a:lstStyle/>
        <a:p>
          <a:endParaRPr kumimoji="1" lang="ja-JP" altLang="en-US" sz="1050"/>
        </a:p>
      </dgm:t>
    </dgm:pt>
    <dgm:pt modelId="{C413F87F-ED37-4F98-96FB-3F1D728FEB3A}">
      <dgm:prSet phldrT="[テキスト]" custT="1"/>
      <dgm:spPr>
        <a:ln>
          <a:solidFill>
            <a:srgbClr val="00B050"/>
          </a:solidFill>
        </a:ln>
      </dgm:spPr>
      <dgm:t>
        <a:bodyPr/>
        <a:lstStyle/>
        <a:p>
          <a:r>
            <a:rPr kumimoji="1" lang="ja-JP" altLang="en-US" sz="1600" b="1" dirty="0"/>
            <a:t>価値観</a:t>
          </a:r>
          <a:endParaRPr kumimoji="1" lang="en-US" altLang="ja-JP" sz="1600" b="1" dirty="0"/>
        </a:p>
        <a:p>
          <a:r>
            <a:rPr kumimoji="1" lang="ja-JP" altLang="en-US" sz="1400" dirty="0"/>
            <a:t>（大切にしたいこと）</a:t>
          </a:r>
        </a:p>
      </dgm:t>
    </dgm:pt>
    <dgm:pt modelId="{838AD2CB-C20E-4EC5-820E-A3CD62598AE1}" type="parTrans" cxnId="{4D145D01-2829-4147-921C-4CEA7CEA3E5D}">
      <dgm:prSet/>
      <dgm:spPr/>
      <dgm:t>
        <a:bodyPr/>
        <a:lstStyle/>
        <a:p>
          <a:endParaRPr kumimoji="1" lang="ja-JP" altLang="en-US" sz="1050"/>
        </a:p>
      </dgm:t>
    </dgm:pt>
    <dgm:pt modelId="{FA4C25DE-26AB-48F3-A841-08CE6CBA3816}" type="sibTrans" cxnId="{4D145D01-2829-4147-921C-4CEA7CEA3E5D}">
      <dgm:prSet/>
      <dgm:spPr/>
      <dgm:t>
        <a:bodyPr/>
        <a:lstStyle/>
        <a:p>
          <a:endParaRPr kumimoji="1" lang="ja-JP" altLang="en-US" sz="1050"/>
        </a:p>
      </dgm:t>
    </dgm:pt>
    <dgm:pt modelId="{ADB784AD-E16E-4C94-A90C-1B80A5DBF7F4}">
      <dgm:prSet phldrT="[テキスト]" custT="1"/>
      <dgm:spPr>
        <a:ln>
          <a:solidFill>
            <a:schemeClr val="accent6"/>
          </a:solidFill>
        </a:ln>
      </dgm:spPr>
      <dgm:t>
        <a:bodyPr/>
        <a:lstStyle/>
        <a:p>
          <a:r>
            <a:rPr kumimoji="1" lang="ja-JP" altLang="en-US" sz="1600" b="1" dirty="0"/>
            <a:t>強み</a:t>
          </a:r>
          <a:endParaRPr kumimoji="1" lang="en-US" altLang="ja-JP" sz="1600" b="1" dirty="0"/>
        </a:p>
        <a:p>
          <a:r>
            <a:rPr kumimoji="1" lang="ja-JP" altLang="en-US" sz="1400" dirty="0"/>
            <a:t>（能力・できること）</a:t>
          </a:r>
          <a:endParaRPr kumimoji="1" lang="en-US" altLang="ja-JP" sz="1400" dirty="0"/>
        </a:p>
      </dgm:t>
    </dgm:pt>
    <dgm:pt modelId="{EDC14144-064B-4905-97EA-77ACF6628D4C}" type="parTrans" cxnId="{583E6851-0F13-444C-874F-E082A58674BC}">
      <dgm:prSet/>
      <dgm:spPr/>
      <dgm:t>
        <a:bodyPr/>
        <a:lstStyle/>
        <a:p>
          <a:endParaRPr kumimoji="1" lang="ja-JP" altLang="en-US" sz="1050"/>
        </a:p>
      </dgm:t>
    </dgm:pt>
    <dgm:pt modelId="{D28F1F36-D6B7-4BCF-827B-00187F0C2833}" type="sibTrans" cxnId="{583E6851-0F13-444C-874F-E082A58674BC}">
      <dgm:prSet/>
      <dgm:spPr/>
      <dgm:t>
        <a:bodyPr/>
        <a:lstStyle/>
        <a:p>
          <a:endParaRPr kumimoji="1" lang="ja-JP" altLang="en-US" sz="1050"/>
        </a:p>
      </dgm:t>
    </dgm:pt>
    <dgm:pt modelId="{51F7396A-CC62-4DE7-B61B-D9D485359FAF}" type="pres">
      <dgm:prSet presAssocID="{E55149A9-2B38-4176-A614-FE24F7911D2E}" presName="compositeShape" presStyleCnt="0">
        <dgm:presLayoutVars>
          <dgm:chMax val="7"/>
          <dgm:dir/>
          <dgm:resizeHandles val="exact"/>
        </dgm:presLayoutVars>
      </dgm:prSet>
      <dgm:spPr/>
    </dgm:pt>
    <dgm:pt modelId="{F2C24892-D51F-4E35-AEF9-B35E5DA05EB9}" type="pres">
      <dgm:prSet presAssocID="{A9EC072C-41AF-42D1-BFCD-5E4A2BC728B6}" presName="circ1" presStyleLbl="vennNode1" presStyleIdx="0" presStyleCnt="3"/>
      <dgm:spPr/>
      <dgm:t>
        <a:bodyPr/>
        <a:lstStyle/>
        <a:p>
          <a:endParaRPr kumimoji="1" lang="ja-JP" altLang="en-US"/>
        </a:p>
      </dgm:t>
    </dgm:pt>
    <dgm:pt modelId="{D00492F5-2A82-4C12-95DE-C5CF81059DBF}" type="pres">
      <dgm:prSet presAssocID="{A9EC072C-41AF-42D1-BFCD-5E4A2BC728B6}" presName="circ1Tx" presStyleLbl="revTx" presStyleIdx="0" presStyleCnt="0">
        <dgm:presLayoutVars>
          <dgm:chMax val="0"/>
          <dgm:chPref val="0"/>
          <dgm:bulletEnabled val="1"/>
        </dgm:presLayoutVars>
      </dgm:prSet>
      <dgm:spPr/>
      <dgm:t>
        <a:bodyPr/>
        <a:lstStyle/>
        <a:p>
          <a:endParaRPr kumimoji="1" lang="ja-JP" altLang="en-US"/>
        </a:p>
      </dgm:t>
    </dgm:pt>
    <dgm:pt modelId="{F473526A-C5C5-422D-892B-5B6DA605606B}" type="pres">
      <dgm:prSet presAssocID="{C413F87F-ED37-4F98-96FB-3F1D728FEB3A}" presName="circ2" presStyleLbl="vennNode1" presStyleIdx="1" presStyleCnt="3"/>
      <dgm:spPr/>
      <dgm:t>
        <a:bodyPr/>
        <a:lstStyle/>
        <a:p>
          <a:endParaRPr kumimoji="1" lang="ja-JP" altLang="en-US"/>
        </a:p>
      </dgm:t>
    </dgm:pt>
    <dgm:pt modelId="{933CED6F-24DB-4F92-8105-9C273DD29D63}" type="pres">
      <dgm:prSet presAssocID="{C413F87F-ED37-4F98-96FB-3F1D728FEB3A}" presName="circ2Tx" presStyleLbl="revTx" presStyleIdx="0" presStyleCnt="0">
        <dgm:presLayoutVars>
          <dgm:chMax val="0"/>
          <dgm:chPref val="0"/>
          <dgm:bulletEnabled val="1"/>
        </dgm:presLayoutVars>
      </dgm:prSet>
      <dgm:spPr/>
      <dgm:t>
        <a:bodyPr/>
        <a:lstStyle/>
        <a:p>
          <a:endParaRPr kumimoji="1" lang="ja-JP" altLang="en-US"/>
        </a:p>
      </dgm:t>
    </dgm:pt>
    <dgm:pt modelId="{A96F5B4A-FD49-4571-9376-6C46E0332E29}" type="pres">
      <dgm:prSet presAssocID="{ADB784AD-E16E-4C94-A90C-1B80A5DBF7F4}" presName="circ3" presStyleLbl="vennNode1" presStyleIdx="2" presStyleCnt="3"/>
      <dgm:spPr/>
      <dgm:t>
        <a:bodyPr/>
        <a:lstStyle/>
        <a:p>
          <a:endParaRPr kumimoji="1" lang="ja-JP" altLang="en-US"/>
        </a:p>
      </dgm:t>
    </dgm:pt>
    <dgm:pt modelId="{9BE123CB-C165-4C88-9BCC-7D2BFB2AAE6B}" type="pres">
      <dgm:prSet presAssocID="{ADB784AD-E16E-4C94-A90C-1B80A5DBF7F4}" presName="circ3Tx" presStyleLbl="revTx" presStyleIdx="0" presStyleCnt="0">
        <dgm:presLayoutVars>
          <dgm:chMax val="0"/>
          <dgm:chPref val="0"/>
          <dgm:bulletEnabled val="1"/>
        </dgm:presLayoutVars>
      </dgm:prSet>
      <dgm:spPr/>
      <dgm:t>
        <a:bodyPr/>
        <a:lstStyle/>
        <a:p>
          <a:endParaRPr kumimoji="1" lang="ja-JP" altLang="en-US"/>
        </a:p>
      </dgm:t>
    </dgm:pt>
  </dgm:ptLst>
  <dgm:cxnLst>
    <dgm:cxn modelId="{4FA620A6-8373-453E-97F9-0E49CB3536D6}" type="presOf" srcId="{ADB784AD-E16E-4C94-A90C-1B80A5DBF7F4}" destId="{A96F5B4A-FD49-4571-9376-6C46E0332E29}" srcOrd="0" destOrd="0" presId="urn:microsoft.com/office/officeart/2005/8/layout/venn1"/>
    <dgm:cxn modelId="{54CCFBED-99E3-430E-BD87-B7AF624F4E7B}" type="presOf" srcId="{ADB784AD-E16E-4C94-A90C-1B80A5DBF7F4}" destId="{9BE123CB-C165-4C88-9BCC-7D2BFB2AAE6B}" srcOrd="1" destOrd="0" presId="urn:microsoft.com/office/officeart/2005/8/layout/venn1"/>
    <dgm:cxn modelId="{4D145D01-2829-4147-921C-4CEA7CEA3E5D}" srcId="{E55149A9-2B38-4176-A614-FE24F7911D2E}" destId="{C413F87F-ED37-4F98-96FB-3F1D728FEB3A}" srcOrd="1" destOrd="0" parTransId="{838AD2CB-C20E-4EC5-820E-A3CD62598AE1}" sibTransId="{FA4C25DE-26AB-48F3-A841-08CE6CBA3816}"/>
    <dgm:cxn modelId="{583E6851-0F13-444C-874F-E082A58674BC}" srcId="{E55149A9-2B38-4176-A614-FE24F7911D2E}" destId="{ADB784AD-E16E-4C94-A90C-1B80A5DBF7F4}" srcOrd="2" destOrd="0" parTransId="{EDC14144-064B-4905-97EA-77ACF6628D4C}" sibTransId="{D28F1F36-D6B7-4BCF-827B-00187F0C2833}"/>
    <dgm:cxn modelId="{21228DDD-B352-4A09-8D5C-D47C5E8FD84E}" type="presOf" srcId="{C413F87F-ED37-4F98-96FB-3F1D728FEB3A}" destId="{933CED6F-24DB-4F92-8105-9C273DD29D63}" srcOrd="1" destOrd="0" presId="urn:microsoft.com/office/officeart/2005/8/layout/venn1"/>
    <dgm:cxn modelId="{836E88AF-BBF6-4674-B3C5-D7908AB35990}" type="presOf" srcId="{E55149A9-2B38-4176-A614-FE24F7911D2E}" destId="{51F7396A-CC62-4DE7-B61B-D9D485359FAF}" srcOrd="0" destOrd="0" presId="urn:microsoft.com/office/officeart/2005/8/layout/venn1"/>
    <dgm:cxn modelId="{FA0CAC2E-EE4C-4BDB-9C44-FBF4B1046250}" type="presOf" srcId="{A9EC072C-41AF-42D1-BFCD-5E4A2BC728B6}" destId="{D00492F5-2A82-4C12-95DE-C5CF81059DBF}" srcOrd="1" destOrd="0" presId="urn:microsoft.com/office/officeart/2005/8/layout/venn1"/>
    <dgm:cxn modelId="{72FEE01E-F859-4ACE-944A-CD1EBE3E06C3}" type="presOf" srcId="{A9EC072C-41AF-42D1-BFCD-5E4A2BC728B6}" destId="{F2C24892-D51F-4E35-AEF9-B35E5DA05EB9}" srcOrd="0" destOrd="0" presId="urn:microsoft.com/office/officeart/2005/8/layout/venn1"/>
    <dgm:cxn modelId="{4BC8336D-EB49-4AAF-AB09-37FE0A6420DB}" srcId="{E55149A9-2B38-4176-A614-FE24F7911D2E}" destId="{A9EC072C-41AF-42D1-BFCD-5E4A2BC728B6}" srcOrd="0" destOrd="0" parTransId="{67C51F8F-FB52-44DF-9A7A-0BB22B9901B7}" sibTransId="{9505D0FA-8AD7-44A9-A12B-939FB29E9910}"/>
    <dgm:cxn modelId="{1450A655-6318-4756-BED9-A366C3D0C061}" type="presOf" srcId="{C413F87F-ED37-4F98-96FB-3F1D728FEB3A}" destId="{F473526A-C5C5-422D-892B-5B6DA605606B}" srcOrd="0" destOrd="0" presId="urn:microsoft.com/office/officeart/2005/8/layout/venn1"/>
    <dgm:cxn modelId="{698430CE-A216-43B2-8CCB-8362F87110A0}" type="presParOf" srcId="{51F7396A-CC62-4DE7-B61B-D9D485359FAF}" destId="{F2C24892-D51F-4E35-AEF9-B35E5DA05EB9}" srcOrd="0" destOrd="0" presId="urn:microsoft.com/office/officeart/2005/8/layout/venn1"/>
    <dgm:cxn modelId="{7708EB52-C5D8-42F4-AC3E-2521A400CF90}" type="presParOf" srcId="{51F7396A-CC62-4DE7-B61B-D9D485359FAF}" destId="{D00492F5-2A82-4C12-95DE-C5CF81059DBF}" srcOrd="1" destOrd="0" presId="urn:microsoft.com/office/officeart/2005/8/layout/venn1"/>
    <dgm:cxn modelId="{64EA7287-BCF9-4F93-9A1E-1789408C80B6}" type="presParOf" srcId="{51F7396A-CC62-4DE7-B61B-D9D485359FAF}" destId="{F473526A-C5C5-422D-892B-5B6DA605606B}" srcOrd="2" destOrd="0" presId="urn:microsoft.com/office/officeart/2005/8/layout/venn1"/>
    <dgm:cxn modelId="{64B890F8-9314-43B2-A414-01E1D27E44B6}" type="presParOf" srcId="{51F7396A-CC62-4DE7-B61B-D9D485359FAF}" destId="{933CED6F-24DB-4F92-8105-9C273DD29D63}" srcOrd="3" destOrd="0" presId="urn:microsoft.com/office/officeart/2005/8/layout/venn1"/>
    <dgm:cxn modelId="{3988F78E-39F2-4BDE-8BE3-2CDBBC4E97ED}" type="presParOf" srcId="{51F7396A-CC62-4DE7-B61B-D9D485359FAF}" destId="{A96F5B4A-FD49-4571-9376-6C46E0332E29}" srcOrd="4" destOrd="0" presId="urn:microsoft.com/office/officeart/2005/8/layout/venn1"/>
    <dgm:cxn modelId="{0CC4B017-52F4-4EA7-A44D-3B4FFCC5A41F}" type="presParOf" srcId="{51F7396A-CC62-4DE7-B61B-D9D485359FAF}" destId="{9BE123CB-C165-4C88-9BCC-7D2BFB2AAE6B}" srcOrd="5" destOrd="0" presId="urn:microsoft.com/office/officeart/2005/8/layout/venn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C24892-D51F-4E35-AEF9-B35E5DA05EB9}">
      <dsp:nvSpPr>
        <dsp:cNvPr id="0" name=""/>
        <dsp:cNvSpPr/>
      </dsp:nvSpPr>
      <dsp:spPr>
        <a:xfrm>
          <a:off x="1602000" y="36027"/>
          <a:ext cx="1729335" cy="1729335"/>
        </a:xfrm>
        <a:prstGeom prst="ellipse">
          <a:avLst/>
        </a:prstGeom>
        <a:solidFill>
          <a:schemeClr val="accent5">
            <a:alpha val="50000"/>
            <a:hueOff val="0"/>
            <a:satOff val="0"/>
            <a:lumOff val="0"/>
            <a:alphaOff val="0"/>
          </a:schemeClr>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r>
            <a:rPr kumimoji="1" lang="ja-JP" altLang="en-US" sz="1600" b="1" kern="1200" dirty="0"/>
            <a:t>興味・関心</a:t>
          </a:r>
          <a:endParaRPr kumimoji="1" lang="en-US" altLang="ja-JP" sz="1600" b="1" kern="1200" dirty="0"/>
        </a:p>
        <a:p>
          <a:pPr lvl="0" algn="ctr" defTabSz="711200">
            <a:lnSpc>
              <a:spcPct val="90000"/>
            </a:lnSpc>
            <a:spcBef>
              <a:spcPct val="0"/>
            </a:spcBef>
            <a:spcAft>
              <a:spcPct val="35000"/>
            </a:spcAft>
          </a:pPr>
          <a:r>
            <a:rPr kumimoji="1" lang="ja-JP" altLang="en-US" sz="1400" kern="1200" dirty="0"/>
            <a:t>（欲求）</a:t>
          </a:r>
        </a:p>
      </dsp:txBody>
      <dsp:txXfrm>
        <a:off x="1832578" y="338661"/>
        <a:ext cx="1268179" cy="778200"/>
      </dsp:txXfrm>
    </dsp:sp>
    <dsp:sp modelId="{F473526A-C5C5-422D-892B-5B6DA605606B}">
      <dsp:nvSpPr>
        <dsp:cNvPr id="0" name=""/>
        <dsp:cNvSpPr/>
      </dsp:nvSpPr>
      <dsp:spPr>
        <a:xfrm>
          <a:off x="2226002" y="1116862"/>
          <a:ext cx="1729335" cy="1729335"/>
        </a:xfrm>
        <a:prstGeom prst="ellipse">
          <a:avLst/>
        </a:prstGeom>
        <a:solidFill>
          <a:schemeClr val="accent5">
            <a:alpha val="50000"/>
            <a:hueOff val="-4966938"/>
            <a:satOff val="19906"/>
            <a:lumOff val="4314"/>
            <a:alphaOff val="0"/>
          </a:schemeClr>
        </a:solidFill>
        <a:ln w="25400" cap="flat" cmpd="sng" algn="ctr">
          <a:solidFill>
            <a:srgbClr val="00B050"/>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r>
            <a:rPr kumimoji="1" lang="ja-JP" altLang="en-US" sz="1600" b="1" kern="1200" dirty="0"/>
            <a:t>価値観</a:t>
          </a:r>
          <a:endParaRPr kumimoji="1" lang="en-US" altLang="ja-JP" sz="1600" b="1" kern="1200" dirty="0"/>
        </a:p>
        <a:p>
          <a:pPr lvl="0" algn="ctr" defTabSz="711200">
            <a:lnSpc>
              <a:spcPct val="90000"/>
            </a:lnSpc>
            <a:spcBef>
              <a:spcPct val="0"/>
            </a:spcBef>
            <a:spcAft>
              <a:spcPct val="35000"/>
            </a:spcAft>
          </a:pPr>
          <a:r>
            <a:rPr kumimoji="1" lang="ja-JP" altLang="en-US" sz="1400" kern="1200" dirty="0"/>
            <a:t>（大切にしたいこと）</a:t>
          </a:r>
        </a:p>
      </dsp:txBody>
      <dsp:txXfrm>
        <a:off x="2754890" y="1563607"/>
        <a:ext cx="1037601" cy="951134"/>
      </dsp:txXfrm>
    </dsp:sp>
    <dsp:sp modelId="{A96F5B4A-FD49-4571-9376-6C46E0332E29}">
      <dsp:nvSpPr>
        <dsp:cNvPr id="0" name=""/>
        <dsp:cNvSpPr/>
      </dsp:nvSpPr>
      <dsp:spPr>
        <a:xfrm>
          <a:off x="977998" y="1116862"/>
          <a:ext cx="1729335" cy="1729335"/>
        </a:xfrm>
        <a:prstGeom prst="ellipse">
          <a:avLst/>
        </a:prstGeom>
        <a:solidFill>
          <a:schemeClr val="accent5">
            <a:alpha val="50000"/>
            <a:hueOff val="-9933876"/>
            <a:satOff val="39811"/>
            <a:lumOff val="8628"/>
            <a:alphaOff val="0"/>
          </a:schemeClr>
        </a:solidFill>
        <a:ln w="25400" cap="flat" cmpd="sng" algn="ctr">
          <a:solidFill>
            <a:schemeClr val="accent6"/>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r>
            <a:rPr kumimoji="1" lang="ja-JP" altLang="en-US" sz="1600" b="1" kern="1200" dirty="0"/>
            <a:t>強み</a:t>
          </a:r>
          <a:endParaRPr kumimoji="1" lang="en-US" altLang="ja-JP" sz="1600" b="1" kern="1200" dirty="0"/>
        </a:p>
        <a:p>
          <a:pPr lvl="0" algn="ctr" defTabSz="711200">
            <a:lnSpc>
              <a:spcPct val="90000"/>
            </a:lnSpc>
            <a:spcBef>
              <a:spcPct val="0"/>
            </a:spcBef>
            <a:spcAft>
              <a:spcPct val="35000"/>
            </a:spcAft>
          </a:pPr>
          <a:r>
            <a:rPr kumimoji="1" lang="ja-JP" altLang="en-US" sz="1400" kern="1200" dirty="0"/>
            <a:t>（能力・できること）</a:t>
          </a:r>
          <a:endParaRPr kumimoji="1" lang="en-US" altLang="ja-JP" sz="1400" kern="1200" dirty="0"/>
        </a:p>
      </dsp:txBody>
      <dsp:txXfrm>
        <a:off x="1140844" y="1563607"/>
        <a:ext cx="1037601" cy="951134"/>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3"/>
          </p:nvPr>
        </p:nvSpPr>
        <p:spPr>
          <a:xfrm>
            <a:off x="3856038" y="9440863"/>
            <a:ext cx="2949575" cy="496887"/>
          </a:xfrm>
          <a:prstGeom prst="rect">
            <a:avLst/>
          </a:prstGeom>
        </p:spPr>
        <p:txBody>
          <a:bodyPr vert="horz" lIns="91440" tIns="45720" rIns="91440" bIns="45720" rtlCol="0" anchor="b"/>
          <a:lstStyle>
            <a:lvl1pPr algn="r">
              <a:defRPr sz="1200"/>
            </a:lvl1pPr>
          </a:lstStyle>
          <a:p>
            <a:fld id="{4180B736-BF2C-41CC-BEBF-57E18090DDA8}" type="slidenum">
              <a:rPr kumimoji="1" lang="ja-JP" altLang="en-US" smtClean="0"/>
              <a:t>‹#›</a:t>
            </a:fld>
            <a:endParaRPr kumimoji="1" lang="ja-JP" altLang="en-US" dirty="0"/>
          </a:p>
        </p:txBody>
      </p:sp>
    </p:spTree>
    <p:extLst>
      <p:ext uri="{BB962C8B-B14F-4D97-AF65-F5344CB8AC3E}">
        <p14:creationId xmlns:p14="http://schemas.microsoft.com/office/powerpoint/2010/main" val="35558909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ノート プレースホルダー 4"/>
          <p:cNvSpPr>
            <a:spLocks noGrp="1"/>
          </p:cNvSpPr>
          <p:nvPr>
            <p:ph type="body" sz="quarter" idx="3"/>
          </p:nvPr>
        </p:nvSpPr>
        <p:spPr>
          <a:xfrm>
            <a:off x="680720" y="4721186"/>
            <a:ext cx="5445760" cy="4472702"/>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スライド番号プレースホルダー 6"/>
          <p:cNvSpPr>
            <a:spLocks noGrp="1"/>
          </p:cNvSpPr>
          <p:nvPr>
            <p:ph type="sldNum" sz="quarter" idx="5"/>
          </p:nvPr>
        </p:nvSpPr>
        <p:spPr>
          <a:xfrm>
            <a:off x="3855838" y="9440646"/>
            <a:ext cx="2949787" cy="496967"/>
          </a:xfrm>
          <a:prstGeom prst="rect">
            <a:avLst/>
          </a:prstGeom>
        </p:spPr>
        <p:txBody>
          <a:bodyPr vert="horz" lIns="91440" tIns="45720" rIns="91440" bIns="45720" rtlCol="0" anchor="b"/>
          <a:lstStyle>
            <a:lvl1pPr algn="r">
              <a:defRPr sz="1200"/>
            </a:lvl1pPr>
          </a:lstStyle>
          <a:p>
            <a:fld id="{CD88DB9B-14BD-48D9-8F48-2AF88F55469E}" type="slidenum">
              <a:rPr kumimoji="1" lang="ja-JP" altLang="en-US" smtClean="0"/>
              <a:t>‹#›</a:t>
            </a:fld>
            <a:endParaRPr kumimoji="1" lang="ja-JP" altLang="en-US" dirty="0"/>
          </a:p>
        </p:txBody>
      </p:sp>
    </p:spTree>
    <p:extLst>
      <p:ext uri="{BB962C8B-B14F-4D97-AF65-F5344CB8AC3E}">
        <p14:creationId xmlns:p14="http://schemas.microsoft.com/office/powerpoint/2010/main" val="93163268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スライド番号プレースホルダー 3"/>
          <p:cNvSpPr>
            <a:spLocks noGrp="1"/>
          </p:cNvSpPr>
          <p:nvPr>
            <p:ph type="sldNum" sz="quarter" idx="5"/>
          </p:nvPr>
        </p:nvSpPr>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algn="ctr"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algn="ctr"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algn="ctr"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algn="ctr" eaLnBrk="0" fontAlgn="base" hangingPunct="0">
              <a:spcBef>
                <a:spcPct val="0"/>
              </a:spcBef>
              <a:spcAft>
                <a:spcPct val="0"/>
              </a:spcAft>
              <a:defRPr kumimoji="1">
                <a:solidFill>
                  <a:schemeClr val="tx1"/>
                </a:solidFill>
                <a:latin typeface="Arial" charset="0"/>
                <a:ea typeface="ＭＳ Ｐゴシック" charset="-128"/>
              </a:defRPr>
            </a:lvl9pPr>
          </a:lstStyle>
          <a:p>
            <a:fld id="{4A4C4A78-2C0D-4C9C-8623-A5EA82119ECC}" type="slidenum">
              <a:rPr lang="en-US" altLang="ja-JP" smtClean="0"/>
              <a:pPr/>
              <a:t>1</a:t>
            </a:fld>
            <a:endParaRPr lang="en-US" altLang="ja-JP" dirty="0"/>
          </a:p>
        </p:txBody>
      </p:sp>
      <p:sp>
        <p:nvSpPr>
          <p:cNvPr id="3" name="スライド イメージ プレースホルダー 2"/>
          <p:cNvSpPr>
            <a:spLocks noGrp="1" noRot="1" noChangeAspect="1"/>
          </p:cNvSpPr>
          <p:nvPr>
            <p:ph type="sldImg"/>
          </p:nvPr>
        </p:nvSpPr>
        <p:spPr>
          <a:xfrm>
            <a:off x="1166813" y="1243013"/>
            <a:ext cx="4473575" cy="3354387"/>
          </a:xfrm>
          <a:prstGeom prst="rect">
            <a:avLst/>
          </a:prstGeom>
          <a:noFill/>
          <a:ln w="12700">
            <a:solidFill>
              <a:prstClr val="black"/>
            </a:solidFill>
          </a:ln>
        </p:spPr>
      </p:sp>
      <p:sp>
        <p:nvSpPr>
          <p:cNvPr id="2" name="ノート プレースホルダー 1"/>
          <p:cNvSpPr>
            <a:spLocks noGrp="1"/>
          </p:cNvSpPr>
          <p:nvPr>
            <p:ph type="body" sz="quarter" idx="10"/>
          </p:nvPr>
        </p:nvSpPr>
        <p:spPr/>
        <p:txBody>
          <a:bodyPr/>
          <a:lstStyle/>
          <a:p>
            <a:pPr indent="133350" algn="just">
              <a:spcAft>
                <a:spcPts val="0"/>
              </a:spcAft>
            </a:pPr>
            <a:r>
              <a:rPr lang="ja-JP" altLang="ja-JP" sz="1050" kern="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第３回キャリア講習「価値観を確認しよう」を始めます。</a:t>
            </a:r>
            <a:endParaRPr lang="ja-JP" altLang="ja-JP" sz="1050" kern="900" dirty="0">
              <a:effectLst/>
              <a:latin typeface="ＭＳ 明朝" panose="02020609040205080304" pitchFamily="17" charset="-128"/>
              <a:ea typeface="ＭＳ 明朝" panose="02020609040205080304" pitchFamily="17" charset="-128"/>
              <a:cs typeface="Times New Roman" panose="02020603050405020304" pitchFamily="18" charset="0"/>
            </a:endParaRPr>
          </a:p>
          <a:p>
            <a:endParaRPr kumimoji="1" lang="ja-JP" altLang="en-US" dirty="0"/>
          </a:p>
        </p:txBody>
      </p:sp>
    </p:spTree>
    <p:extLst>
      <p:ext uri="{BB962C8B-B14F-4D97-AF65-F5344CB8AC3E}">
        <p14:creationId xmlns:p14="http://schemas.microsoft.com/office/powerpoint/2010/main" val="6903979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a:xfrm>
            <a:off x="3857625" y="9440863"/>
            <a:ext cx="2949575" cy="496887"/>
          </a:xfrm>
        </p:spPr>
        <p:txBody>
          <a:bodyPr/>
          <a:lstStyle/>
          <a:p>
            <a:fld id="{CD88DB9B-14BD-48D9-8F48-2AF88F55469E}" type="slidenum">
              <a:rPr kumimoji="1" lang="ja-JP" altLang="en-US" smtClean="0"/>
              <a:t>10</a:t>
            </a:fld>
            <a:endParaRPr kumimoji="1" lang="ja-JP" altLang="en-US" dirty="0"/>
          </a:p>
        </p:txBody>
      </p:sp>
      <p:sp>
        <p:nvSpPr>
          <p:cNvPr id="5" name="スライド イメージ プレースホルダー 4"/>
          <p:cNvSpPr>
            <a:spLocks noGrp="1" noRot="1" noChangeAspect="1"/>
          </p:cNvSpPr>
          <p:nvPr>
            <p:ph type="sldImg"/>
          </p:nvPr>
        </p:nvSpPr>
        <p:spPr>
          <a:xfrm>
            <a:off x="1166813" y="1243013"/>
            <a:ext cx="4473575" cy="3354387"/>
          </a:xfrm>
          <a:prstGeom prst="rect">
            <a:avLst/>
          </a:prstGeom>
          <a:noFill/>
          <a:ln w="12700">
            <a:solidFill>
              <a:prstClr val="black"/>
            </a:solidFill>
          </a:ln>
        </p:spPr>
      </p:sp>
      <p:sp>
        <p:nvSpPr>
          <p:cNvPr id="2" name="ノート プレースホルダー 1"/>
          <p:cNvSpPr>
            <a:spLocks noGrp="1"/>
          </p:cNvSpPr>
          <p:nvPr>
            <p:ph type="body" sz="quarter" idx="11"/>
          </p:nvPr>
        </p:nvSpPr>
        <p:spPr/>
        <p:txBody>
          <a:bodyPr/>
          <a:lstStyle/>
          <a:p>
            <a:pPr algn="just">
              <a:spcAft>
                <a:spcPts val="0"/>
              </a:spcAft>
            </a:pPr>
            <a:r>
              <a:rPr lang="ja-JP" altLang="en-US" sz="1050" kern="100" dirty="0" smtClean="0">
                <a:effectLst/>
                <a:latin typeface="ＭＳ 明朝" panose="02020609040205080304" pitchFamily="17" charset="-128"/>
                <a:ea typeface="ＭＳ 明朝" panose="02020609040205080304" pitchFamily="17" charset="-128"/>
                <a:cs typeface="Times New Roman" panose="02020603050405020304" pitchFamily="18" charset="0"/>
              </a:rPr>
              <a:t>　</a:t>
            </a:r>
            <a:r>
              <a:rPr lang="ja-JP" altLang="ja-JP" sz="1050" kern="100" dirty="0" smtClean="0">
                <a:effectLst/>
                <a:latin typeface="ＭＳ 明朝" panose="02020609040205080304" pitchFamily="17" charset="-128"/>
                <a:ea typeface="ＭＳ 明朝" panose="02020609040205080304" pitchFamily="17" charset="-128"/>
                <a:cs typeface="Times New Roman" panose="02020603050405020304" pitchFamily="18" charset="0"/>
              </a:rPr>
              <a:t>それ</a:t>
            </a:r>
            <a:r>
              <a:rPr lang="ja-JP" altLang="ja-JP" sz="1050" kern="100" dirty="0">
                <a:effectLst/>
                <a:latin typeface="ＭＳ 明朝" panose="02020609040205080304" pitchFamily="17" charset="-128"/>
                <a:ea typeface="ＭＳ 明朝" panose="02020609040205080304" pitchFamily="17" charset="-128"/>
                <a:cs typeface="Times New Roman" panose="02020603050405020304" pitchFamily="18" charset="0"/>
              </a:rPr>
              <a:t>では、ここからは、キャリア・アンカーについて考えていきましょう。</a:t>
            </a:r>
            <a:endParaRPr lang="ja-JP" altLang="ja-JP" sz="1050" kern="9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indent="133350" algn="just">
              <a:spcAft>
                <a:spcPts val="0"/>
              </a:spcAft>
            </a:pPr>
            <a:r>
              <a:rPr lang="ja-JP" altLang="ja-JP" sz="1050" kern="100" dirty="0">
                <a:effectLst/>
                <a:latin typeface="ＭＳ 明朝" panose="02020609040205080304" pitchFamily="17" charset="-128"/>
                <a:ea typeface="ＭＳ 明朝" panose="02020609040205080304" pitchFamily="17" charset="-128"/>
                <a:cs typeface="Times New Roman" panose="02020603050405020304" pitchFamily="18" charset="0"/>
              </a:rPr>
              <a:t>アンカーとは、英語で、船をつなぎとめる錨（いかり）のことです。</a:t>
            </a:r>
            <a:endParaRPr lang="ja-JP" altLang="ja-JP" sz="1050" kern="9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indent="133350" algn="just">
              <a:spcAft>
                <a:spcPts val="0"/>
              </a:spcAft>
            </a:pPr>
            <a:r>
              <a:rPr lang="ja-JP" altLang="ja-JP" sz="1050" kern="100" dirty="0">
                <a:effectLst/>
                <a:latin typeface="ＭＳ 明朝" panose="02020609040205080304" pitchFamily="17" charset="-128"/>
                <a:ea typeface="ＭＳ 明朝" panose="02020609040205080304" pitchFamily="17" charset="-128"/>
                <a:cs typeface="Times New Roman" panose="02020603050405020304" pitchFamily="18" charset="0"/>
              </a:rPr>
              <a:t>船はどこに行こうと、行った先で海底に下ろす錨があり、一度錨を下ろすと、そこに浮遊することなくどっしりと落ち着きます。</a:t>
            </a:r>
            <a:endParaRPr lang="ja-JP" altLang="ja-JP" sz="1050" kern="9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indent="133350" algn="just">
              <a:spcAft>
                <a:spcPts val="0"/>
              </a:spcAft>
            </a:pPr>
            <a:r>
              <a:rPr lang="ja-JP" altLang="ja-JP" sz="1050" kern="100" dirty="0">
                <a:effectLst/>
                <a:latin typeface="ＭＳ 明朝" panose="02020609040205080304" pitchFamily="17" charset="-128"/>
                <a:ea typeface="ＭＳ 明朝" panose="02020609040205080304" pitchFamily="17" charset="-128"/>
                <a:cs typeface="Times New Roman" panose="02020603050405020304" pitchFamily="18" charset="0"/>
              </a:rPr>
              <a:t>キャリア・アンカーとは、キャリアを船の航海に例えて、どの人にもそれぞれ仕事に対する自分の錨（アンカー）があり、それを拠り所として職業生活を送ることを表現した概念です。</a:t>
            </a:r>
            <a:endParaRPr lang="ja-JP" altLang="ja-JP" sz="1050" kern="9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indent="133350" algn="just">
              <a:spcAft>
                <a:spcPts val="0"/>
              </a:spcAft>
            </a:pPr>
            <a:r>
              <a:rPr lang="ja-JP" altLang="ja-JP" sz="1050" kern="100" dirty="0">
                <a:effectLst/>
                <a:latin typeface="ＭＳ 明朝" panose="02020609040205080304" pitchFamily="17" charset="-128"/>
                <a:ea typeface="ＭＳ 明朝" panose="02020609040205080304" pitchFamily="17" charset="-128"/>
                <a:cs typeface="Times New Roman" panose="02020603050405020304" pitchFamily="18" charset="0"/>
              </a:rPr>
              <a:t>キャリア・アンカーは、個人が職業上の重要な選択や意思決定を行う際に、絶対に譲れない軸であり、興味・関心</a:t>
            </a:r>
            <a:r>
              <a:rPr lang="en-US" altLang="ja-JP" sz="1050" kern="100" dirty="0">
                <a:effectLst/>
                <a:latin typeface="ＭＳ 明朝" panose="02020609040205080304" pitchFamily="17" charset="-128"/>
                <a:ea typeface="ＭＳ 明朝" panose="02020609040205080304" pitchFamily="17" charset="-128"/>
                <a:cs typeface="Times New Roman" panose="02020603050405020304" pitchFamily="18" charset="0"/>
              </a:rPr>
              <a:t>(</a:t>
            </a:r>
            <a:r>
              <a:rPr lang="ja-JP" altLang="ja-JP" sz="1050" kern="100" dirty="0">
                <a:effectLst/>
                <a:latin typeface="ＭＳ 明朝" panose="02020609040205080304" pitchFamily="17" charset="-128"/>
                <a:ea typeface="ＭＳ 明朝" panose="02020609040205080304" pitchFamily="17" charset="-128"/>
                <a:cs typeface="Times New Roman" panose="02020603050405020304" pitchFamily="18" charset="0"/>
              </a:rPr>
              <a:t>欲求</a:t>
            </a:r>
            <a:r>
              <a:rPr lang="en-US" altLang="ja-JP" sz="1050" kern="100" dirty="0">
                <a:effectLst/>
                <a:latin typeface="ＭＳ 明朝" panose="02020609040205080304" pitchFamily="17" charset="-128"/>
                <a:ea typeface="ＭＳ 明朝" panose="02020609040205080304" pitchFamily="17" charset="-128"/>
                <a:cs typeface="Times New Roman" panose="02020603050405020304" pitchFamily="18" charset="0"/>
              </a:rPr>
              <a:t>)</a:t>
            </a:r>
            <a:r>
              <a:rPr lang="ja-JP" altLang="ja-JP" sz="1050" kern="100" dirty="0" err="1">
                <a:effectLst/>
                <a:latin typeface="ＭＳ 明朝" panose="02020609040205080304" pitchFamily="17" charset="-128"/>
                <a:ea typeface="ＭＳ 明朝" panose="02020609040205080304" pitchFamily="17" charset="-128"/>
                <a:cs typeface="Times New Roman" panose="02020603050405020304" pitchFamily="18" charset="0"/>
              </a:rPr>
              <a:t>、</a:t>
            </a:r>
            <a:r>
              <a:rPr lang="ja-JP" altLang="ja-JP" sz="1050" kern="100" dirty="0">
                <a:effectLst/>
                <a:latin typeface="ＭＳ 明朝" panose="02020609040205080304" pitchFamily="17" charset="-128"/>
                <a:ea typeface="ＭＳ 明朝" panose="02020609040205080304" pitchFamily="17" charset="-128"/>
                <a:cs typeface="Times New Roman" panose="02020603050405020304" pitchFamily="18" charset="0"/>
              </a:rPr>
              <a:t>強み</a:t>
            </a:r>
            <a:r>
              <a:rPr lang="en-US" altLang="ja-JP" sz="1050" kern="100" dirty="0">
                <a:effectLst/>
                <a:latin typeface="ＭＳ 明朝" panose="02020609040205080304" pitchFamily="17" charset="-128"/>
                <a:ea typeface="ＭＳ 明朝" panose="02020609040205080304" pitchFamily="17" charset="-128"/>
                <a:cs typeface="Times New Roman" panose="02020603050405020304" pitchFamily="18" charset="0"/>
              </a:rPr>
              <a:t>(</a:t>
            </a:r>
            <a:r>
              <a:rPr lang="ja-JP" altLang="ja-JP" sz="1050" kern="100" dirty="0">
                <a:effectLst/>
                <a:latin typeface="ＭＳ 明朝" panose="02020609040205080304" pitchFamily="17" charset="-128"/>
                <a:ea typeface="ＭＳ 明朝" panose="02020609040205080304" pitchFamily="17" charset="-128"/>
                <a:cs typeface="Times New Roman" panose="02020603050405020304" pitchFamily="18" charset="0"/>
              </a:rPr>
              <a:t>能力・できること</a:t>
            </a:r>
            <a:r>
              <a:rPr lang="en-US" altLang="ja-JP" sz="1050" kern="100" dirty="0">
                <a:effectLst/>
                <a:latin typeface="ＭＳ 明朝" panose="02020609040205080304" pitchFamily="17" charset="-128"/>
                <a:ea typeface="ＭＳ 明朝" panose="02020609040205080304" pitchFamily="17" charset="-128"/>
                <a:cs typeface="Times New Roman" panose="02020603050405020304" pitchFamily="18" charset="0"/>
              </a:rPr>
              <a:t>)</a:t>
            </a:r>
            <a:r>
              <a:rPr lang="ja-JP" altLang="ja-JP" sz="1050" kern="100" dirty="0" err="1">
                <a:effectLst/>
                <a:latin typeface="ＭＳ 明朝" panose="02020609040205080304" pitchFamily="17" charset="-128"/>
                <a:ea typeface="ＭＳ 明朝" panose="02020609040205080304" pitchFamily="17" charset="-128"/>
                <a:cs typeface="Times New Roman" panose="02020603050405020304" pitchFamily="18" charset="0"/>
              </a:rPr>
              <a:t>、</a:t>
            </a:r>
            <a:r>
              <a:rPr lang="ja-JP" altLang="ja-JP" sz="1050" kern="100" dirty="0">
                <a:effectLst/>
                <a:latin typeface="ＭＳ 明朝" panose="02020609040205080304" pitchFamily="17" charset="-128"/>
                <a:ea typeface="ＭＳ 明朝" panose="02020609040205080304" pitchFamily="17" charset="-128"/>
                <a:cs typeface="Times New Roman" panose="02020603050405020304" pitchFamily="18" charset="0"/>
              </a:rPr>
              <a:t>価値観</a:t>
            </a:r>
            <a:r>
              <a:rPr lang="en-US" altLang="ja-JP" sz="1050" kern="100" dirty="0">
                <a:effectLst/>
                <a:latin typeface="ＭＳ 明朝" panose="02020609040205080304" pitchFamily="17" charset="-128"/>
                <a:ea typeface="ＭＳ 明朝" panose="02020609040205080304" pitchFamily="17" charset="-128"/>
                <a:cs typeface="Times New Roman" panose="02020603050405020304" pitchFamily="18" charset="0"/>
              </a:rPr>
              <a:t>(</a:t>
            </a:r>
            <a:r>
              <a:rPr lang="ja-JP" altLang="ja-JP" sz="1050" kern="100" dirty="0">
                <a:effectLst/>
                <a:latin typeface="ＭＳ 明朝" panose="02020609040205080304" pitchFamily="17" charset="-128"/>
                <a:ea typeface="ＭＳ 明朝" panose="02020609040205080304" pitchFamily="17" charset="-128"/>
                <a:cs typeface="Times New Roman" panose="02020603050405020304" pitchFamily="18" charset="0"/>
              </a:rPr>
              <a:t>大切にしたいこと</a:t>
            </a:r>
            <a:r>
              <a:rPr lang="en-US" altLang="ja-JP" sz="1050" kern="100" dirty="0">
                <a:effectLst/>
                <a:latin typeface="ＭＳ 明朝" panose="02020609040205080304" pitchFamily="17" charset="-128"/>
                <a:ea typeface="ＭＳ 明朝" panose="02020609040205080304" pitchFamily="17" charset="-128"/>
                <a:cs typeface="Times New Roman" panose="02020603050405020304" pitchFamily="18" charset="0"/>
              </a:rPr>
              <a:t>)</a:t>
            </a:r>
            <a:r>
              <a:rPr lang="ja-JP" altLang="ja-JP" sz="1050" kern="100" dirty="0">
                <a:effectLst/>
                <a:latin typeface="ＭＳ 明朝" panose="02020609040205080304" pitchFamily="17" charset="-128"/>
                <a:ea typeface="ＭＳ 明朝" panose="02020609040205080304" pitchFamily="17" charset="-128"/>
                <a:cs typeface="Times New Roman" panose="02020603050405020304" pitchFamily="18" charset="0"/>
              </a:rPr>
              <a:t>の３つが統合された仕事における自己イメージとされています。</a:t>
            </a:r>
            <a:endParaRPr lang="ja-JP" altLang="ja-JP" sz="1050" kern="9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indent="133350" algn="just">
              <a:spcAft>
                <a:spcPts val="0"/>
              </a:spcAft>
            </a:pPr>
            <a:r>
              <a:rPr lang="ja-JP" altLang="ja-JP" sz="1050" kern="100" dirty="0">
                <a:effectLst/>
                <a:latin typeface="ＭＳ 明朝" panose="02020609040205080304" pitchFamily="17" charset="-128"/>
                <a:ea typeface="ＭＳ 明朝" panose="02020609040205080304" pitchFamily="17" charset="-128"/>
                <a:cs typeface="Times New Roman" panose="02020603050405020304" pitchFamily="18" charset="0"/>
              </a:rPr>
              <a:t>あらゆる年代の人にとって、キャリア・アンカーを知ることは、自己分析を行う際の手がかりになります。</a:t>
            </a:r>
            <a:endParaRPr lang="ja-JP" altLang="ja-JP" sz="1050" kern="9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indent="133350" algn="just">
              <a:spcAft>
                <a:spcPts val="0"/>
              </a:spcAft>
            </a:pPr>
            <a:r>
              <a:rPr lang="ja-JP" altLang="ja-JP" sz="1050" kern="100" dirty="0">
                <a:effectLst/>
                <a:latin typeface="ＭＳ 明朝" panose="02020609040205080304" pitchFamily="17" charset="-128"/>
                <a:ea typeface="ＭＳ 明朝" panose="02020609040205080304" pitchFamily="17" charset="-128"/>
                <a:cs typeface="Times New Roman" panose="02020603050405020304" pitchFamily="18" charset="0"/>
              </a:rPr>
              <a:t>このキャリア・アンカーは、実際に仕事を始めてから、</a:t>
            </a:r>
            <a:r>
              <a:rPr lang="en-US" altLang="ja-JP" sz="1050" kern="100" dirty="0">
                <a:effectLst/>
                <a:latin typeface="ＭＳ 明朝" panose="02020609040205080304" pitchFamily="17" charset="-128"/>
                <a:ea typeface="ＭＳ 明朝" panose="02020609040205080304" pitchFamily="17" charset="-128"/>
                <a:cs typeface="Times New Roman" panose="02020603050405020304" pitchFamily="18" charset="0"/>
              </a:rPr>
              <a:t>10</a:t>
            </a:r>
            <a:r>
              <a:rPr lang="ja-JP" altLang="ja-JP" sz="1050" kern="100" dirty="0">
                <a:effectLst/>
                <a:latin typeface="ＭＳ 明朝" panose="02020609040205080304" pitchFamily="17" charset="-128"/>
                <a:ea typeface="ＭＳ 明朝" panose="02020609040205080304" pitchFamily="17" charset="-128"/>
                <a:cs typeface="Times New Roman" panose="02020603050405020304" pitchFamily="18" charset="0"/>
              </a:rPr>
              <a:t>年ほどで明らかになってくるものとされています。</a:t>
            </a:r>
            <a:endParaRPr lang="ja-JP" altLang="ja-JP" sz="1050" kern="9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indent="133350" algn="just">
              <a:spcAft>
                <a:spcPts val="0"/>
              </a:spcAft>
            </a:pPr>
            <a:r>
              <a:rPr lang="ja-JP" altLang="ja-JP" sz="1050" kern="100" dirty="0">
                <a:effectLst/>
                <a:latin typeface="ＭＳ 明朝" panose="02020609040205080304" pitchFamily="17" charset="-128"/>
                <a:ea typeface="ＭＳ 明朝" panose="02020609040205080304" pitchFamily="17" charset="-128"/>
                <a:cs typeface="Times New Roman" panose="02020603050405020304" pitchFamily="18" charset="0"/>
              </a:rPr>
              <a:t>職業経験が少ない方は、キャリア・アンカーの３つの要素について、「自分は何がやりたいのか」「自分の能力、スキル、強みは何か」「自分は何を大切にしているのか」といった３つの問いを自分に投げかけて、言葉で表現してみることが、キャリア・アンカーを探る第一歩となります。</a:t>
            </a:r>
            <a:endParaRPr lang="ja-JP" altLang="ja-JP" sz="1050" kern="9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algn="just">
              <a:spcAft>
                <a:spcPts val="0"/>
              </a:spcAft>
            </a:pPr>
            <a:r>
              <a:rPr lang="en-US" altLang="ja-JP" sz="1050" kern="100" dirty="0">
                <a:effectLst/>
                <a:latin typeface="ＭＳ 明朝" panose="02020609040205080304" pitchFamily="17" charset="-128"/>
                <a:ea typeface="ＭＳ 明朝" panose="02020609040205080304" pitchFamily="17" charset="-128"/>
                <a:cs typeface="Times New Roman" panose="02020603050405020304" pitchFamily="18" charset="0"/>
              </a:rPr>
              <a:t> </a:t>
            </a:r>
            <a:endParaRPr lang="ja-JP" altLang="ja-JP" sz="1050" kern="900" dirty="0">
              <a:effectLst/>
              <a:latin typeface="ＭＳ 明朝" panose="02020609040205080304" pitchFamily="17" charset="-128"/>
              <a:ea typeface="ＭＳ 明朝" panose="02020609040205080304" pitchFamily="17" charset="-128"/>
              <a:cs typeface="Times New Roman" panose="02020603050405020304" pitchFamily="18" charset="0"/>
            </a:endParaRPr>
          </a:p>
          <a:p>
            <a:endParaRPr kumimoji="1" lang="ja-JP" altLang="en-US" dirty="0"/>
          </a:p>
        </p:txBody>
      </p:sp>
    </p:spTree>
    <p:extLst>
      <p:ext uri="{BB962C8B-B14F-4D97-AF65-F5344CB8AC3E}">
        <p14:creationId xmlns:p14="http://schemas.microsoft.com/office/powerpoint/2010/main" val="26236869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4" name="スライド番号プレースホルダー 3"/>
          <p:cNvSpPr>
            <a:spLocks noGrp="1"/>
          </p:cNvSpPr>
          <p:nvPr>
            <p:ph type="sldNum" sz="quarter" idx="5"/>
          </p:nvPr>
        </p:nvSpPr>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algn="ctr"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algn="ctr"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algn="ctr"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algn="ctr" eaLnBrk="0" fontAlgn="base" hangingPunct="0">
              <a:spcBef>
                <a:spcPct val="0"/>
              </a:spcBef>
              <a:spcAft>
                <a:spcPct val="0"/>
              </a:spcAft>
              <a:defRPr kumimoji="1">
                <a:solidFill>
                  <a:schemeClr val="tx1"/>
                </a:solidFill>
                <a:latin typeface="Arial" charset="0"/>
                <a:ea typeface="ＭＳ Ｐゴシック" charset="-128"/>
              </a:defRPr>
            </a:lvl9pPr>
          </a:lstStyle>
          <a:p>
            <a:fld id="{E8FC2F78-4CCF-4307-B827-4BB1A221B9B8}" type="slidenum">
              <a:rPr lang="ja-JP" altLang="en-US" smtClean="0"/>
              <a:pPr/>
              <a:t>11</a:t>
            </a:fld>
            <a:endParaRPr lang="ja-JP" altLang="en-US" dirty="0"/>
          </a:p>
        </p:txBody>
      </p:sp>
      <p:sp>
        <p:nvSpPr>
          <p:cNvPr id="3" name="スライド イメージ プレースホルダー 2"/>
          <p:cNvSpPr>
            <a:spLocks noGrp="1" noRot="1" noChangeAspect="1"/>
          </p:cNvSpPr>
          <p:nvPr>
            <p:ph type="sldImg"/>
          </p:nvPr>
        </p:nvSpPr>
        <p:spPr>
          <a:xfrm>
            <a:off x="1166813" y="1243013"/>
            <a:ext cx="4473575" cy="3354387"/>
          </a:xfrm>
          <a:prstGeom prst="rect">
            <a:avLst/>
          </a:prstGeom>
          <a:noFill/>
          <a:ln w="12700">
            <a:solidFill>
              <a:prstClr val="black"/>
            </a:solidFill>
          </a:ln>
        </p:spPr>
      </p:sp>
      <p:sp>
        <p:nvSpPr>
          <p:cNvPr id="2" name="ノート プレースホルダー 1"/>
          <p:cNvSpPr>
            <a:spLocks noGrp="1"/>
          </p:cNvSpPr>
          <p:nvPr>
            <p:ph type="body" sz="quarter" idx="10"/>
          </p:nvPr>
        </p:nvSpPr>
        <p:spPr/>
        <p:txBody>
          <a:bodyPr/>
          <a:lstStyle/>
          <a:p>
            <a:pPr indent="133350" algn="just">
              <a:spcAft>
                <a:spcPts val="0"/>
              </a:spcAft>
            </a:pPr>
            <a:r>
              <a:rPr lang="ja-JP" altLang="ja-JP" sz="1050" kern="100" dirty="0">
                <a:effectLst/>
                <a:latin typeface="ＭＳ 明朝" panose="02020609040205080304" pitchFamily="17" charset="-128"/>
                <a:ea typeface="ＭＳ 明朝" panose="02020609040205080304" pitchFamily="17" charset="-128"/>
                <a:cs typeface="Times New Roman" panose="02020603050405020304" pitchFamily="18" charset="0"/>
              </a:rPr>
              <a:t>キャリア・アンカーは、さまざまな研究に基づき８つのタイプに分類されています。</a:t>
            </a:r>
            <a:endParaRPr lang="ja-JP" altLang="ja-JP" sz="1050" kern="9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indent="133350" algn="just">
              <a:spcAft>
                <a:spcPts val="0"/>
              </a:spcAft>
            </a:pPr>
            <a:r>
              <a:rPr lang="ja-JP" altLang="ja-JP" sz="1050" kern="100" dirty="0">
                <a:effectLst/>
                <a:latin typeface="ＭＳ 明朝" panose="02020609040205080304" pitchFamily="17" charset="-128"/>
                <a:ea typeface="ＭＳ 明朝" panose="02020609040205080304" pitchFamily="17" charset="-128"/>
                <a:cs typeface="Times New Roman" panose="02020603050405020304" pitchFamily="18" charset="0"/>
              </a:rPr>
              <a:t>多くの方はこの８つのアンカーのそれぞれに、ある程度の関心を持っています。</a:t>
            </a:r>
            <a:endParaRPr lang="ja-JP" altLang="ja-JP" sz="1050" kern="9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indent="133350" algn="just">
              <a:spcAft>
                <a:spcPts val="0"/>
              </a:spcAft>
            </a:pPr>
            <a:r>
              <a:rPr lang="ja-JP" altLang="ja-JP" sz="1050" kern="100" dirty="0">
                <a:effectLst/>
                <a:latin typeface="ＭＳ 明朝" panose="02020609040205080304" pitchFamily="17" charset="-128"/>
                <a:ea typeface="ＭＳ 明朝" panose="02020609040205080304" pitchFamily="17" charset="-128"/>
                <a:cs typeface="Times New Roman" panose="02020603050405020304" pitchFamily="18" charset="0"/>
              </a:rPr>
              <a:t>そのなかでも、どうしてもこれだけは諦めたくないと思える、際立って重要な領域が皆さん自身のキャリア・アンカーです。</a:t>
            </a:r>
            <a:endParaRPr lang="ja-JP" altLang="ja-JP" sz="1050" kern="9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indent="133350" algn="just">
              <a:spcAft>
                <a:spcPts val="0"/>
              </a:spcAft>
            </a:pPr>
            <a:r>
              <a:rPr lang="ja-JP" altLang="ja-JP" sz="1050" kern="100" dirty="0">
                <a:effectLst/>
                <a:latin typeface="ＭＳ 明朝" panose="02020609040205080304" pitchFamily="17" charset="-128"/>
                <a:ea typeface="ＭＳ 明朝" panose="02020609040205080304" pitchFamily="17" charset="-128"/>
                <a:cs typeface="Times New Roman" panose="02020603050405020304" pitchFamily="18" charset="0"/>
              </a:rPr>
              <a:t>キャリア・アンカーは、所属する組織や、従事する仕事が変わっても、「手放したくない」一人ひとりの根底にある一貫したテーマです。</a:t>
            </a:r>
            <a:endParaRPr lang="ja-JP" altLang="ja-JP" sz="1050" kern="9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algn="just">
              <a:spcAft>
                <a:spcPts val="0"/>
              </a:spcAft>
            </a:pPr>
            <a:r>
              <a:rPr lang="en-US" altLang="ja-JP" sz="1200" kern="100" dirty="0">
                <a:effectLst/>
                <a:latin typeface="ＭＳ Ｐ明朝" panose="02020600040205080304" pitchFamily="18" charset="-128"/>
                <a:ea typeface="ＭＳ Ｐ明朝" panose="02020600040205080304" pitchFamily="18" charset="-128"/>
                <a:cs typeface="Times New Roman" panose="02020603050405020304" pitchFamily="18" charset="0"/>
              </a:rPr>
              <a:t> </a:t>
            </a:r>
            <a:endParaRPr lang="ja-JP" altLang="ja-JP" sz="1400" kern="900" dirty="0">
              <a:effectLst/>
              <a:latin typeface="ＭＳ Ｐ明朝" panose="02020600040205080304" pitchFamily="18" charset="-128"/>
              <a:ea typeface="ＭＳ Ｐ明朝" panose="02020600040205080304" pitchFamily="18" charset="-128"/>
              <a:cs typeface="Times New Roman" panose="02020603050405020304" pitchFamily="18" charset="0"/>
            </a:endParaRPr>
          </a:p>
          <a:p>
            <a:endParaRPr kumimoji="1" lang="ja-JP" altLang="en-US" dirty="0"/>
          </a:p>
        </p:txBody>
      </p:sp>
    </p:spTree>
    <p:extLst>
      <p:ext uri="{BB962C8B-B14F-4D97-AF65-F5344CB8AC3E}">
        <p14:creationId xmlns:p14="http://schemas.microsoft.com/office/powerpoint/2010/main" val="24275682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algn="ctr"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algn="ctr"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algn="ctr"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algn="ctr" eaLnBrk="0" fontAlgn="base" hangingPunct="0">
              <a:spcBef>
                <a:spcPct val="0"/>
              </a:spcBef>
              <a:spcAft>
                <a:spcPct val="0"/>
              </a:spcAft>
              <a:defRPr kumimoji="1">
                <a:solidFill>
                  <a:schemeClr val="tx1"/>
                </a:solidFill>
                <a:latin typeface="Arial" charset="0"/>
                <a:ea typeface="ＭＳ Ｐゴシック" charset="-128"/>
              </a:defRPr>
            </a:lvl9pPr>
          </a:lstStyle>
          <a:p>
            <a:fld id="{1CF52085-5513-4C46-9630-C2F4C649A1B7}" type="slidenum">
              <a:rPr lang="en-US" altLang="ja-JP" smtClean="0"/>
              <a:pPr/>
              <a:t>12</a:t>
            </a:fld>
            <a:endParaRPr lang="en-US" altLang="ja-JP" dirty="0"/>
          </a:p>
        </p:txBody>
      </p:sp>
      <p:sp>
        <p:nvSpPr>
          <p:cNvPr id="3" name="スライド イメージ プレースホルダー 2"/>
          <p:cNvSpPr>
            <a:spLocks noGrp="1" noRot="1" noChangeAspect="1"/>
          </p:cNvSpPr>
          <p:nvPr>
            <p:ph type="sldImg"/>
          </p:nvPr>
        </p:nvSpPr>
        <p:spPr>
          <a:xfrm>
            <a:off x="1166813" y="1243013"/>
            <a:ext cx="4473575" cy="3354387"/>
          </a:xfrm>
          <a:prstGeom prst="rect">
            <a:avLst/>
          </a:prstGeom>
          <a:noFill/>
          <a:ln w="12700">
            <a:solidFill>
              <a:prstClr val="black"/>
            </a:solidFill>
          </a:ln>
        </p:spPr>
      </p:sp>
      <p:sp>
        <p:nvSpPr>
          <p:cNvPr id="2" name="ノート プレースホルダー 1"/>
          <p:cNvSpPr>
            <a:spLocks noGrp="1"/>
          </p:cNvSpPr>
          <p:nvPr>
            <p:ph type="body" sz="quarter" idx="10"/>
          </p:nvPr>
        </p:nvSpPr>
        <p:spPr/>
        <p:txBody>
          <a:bodyPr/>
          <a:lstStyle/>
          <a:p>
            <a:pPr algn="just">
              <a:spcAft>
                <a:spcPts val="0"/>
              </a:spcAft>
            </a:pPr>
            <a:r>
              <a:rPr lang="ja-JP" altLang="ja-JP" sz="1050" kern="100" dirty="0">
                <a:effectLst/>
                <a:latin typeface="ＭＳ 明朝" panose="02020609040205080304" pitchFamily="17" charset="-128"/>
                <a:ea typeface="ＭＳ 明朝" panose="02020609040205080304" pitchFamily="17" charset="-128"/>
                <a:cs typeface="Times New Roman" panose="02020603050405020304" pitchFamily="18" charset="0"/>
              </a:rPr>
              <a:t>【演習】「自分のキャリア・アンカーを確認しよう」をやってみましょう。</a:t>
            </a:r>
            <a:endParaRPr lang="ja-JP" altLang="ja-JP" sz="1050" kern="9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indent="133350" algn="just">
              <a:spcAft>
                <a:spcPts val="0"/>
              </a:spcAft>
            </a:pPr>
            <a:r>
              <a:rPr lang="ja-JP" altLang="ja-JP" sz="1050" kern="100" dirty="0">
                <a:effectLst/>
                <a:latin typeface="ＭＳ 明朝" panose="02020609040205080304" pitchFamily="17" charset="-128"/>
                <a:ea typeface="ＭＳ 明朝" panose="02020609040205080304" pitchFamily="17" charset="-128"/>
                <a:cs typeface="ＭＳ Ｐ明朝" panose="02020600040205080304" pitchFamily="18" charset="-128"/>
              </a:rPr>
              <a:t>ワークシート⑦</a:t>
            </a:r>
            <a:r>
              <a:rPr lang="ja-JP" altLang="ja-JP" sz="1050" b="1" kern="100" dirty="0">
                <a:effectLst/>
                <a:latin typeface="ＭＳ 明朝" panose="02020609040205080304" pitchFamily="17" charset="-128"/>
                <a:ea typeface="ＭＳ 明朝" panose="02020609040205080304" pitchFamily="17" charset="-128"/>
                <a:cs typeface="Times New Roman" panose="02020603050405020304" pitchFamily="18" charset="0"/>
              </a:rPr>
              <a:t>「</a:t>
            </a:r>
            <a:r>
              <a:rPr lang="ja-JP" altLang="ja-JP" sz="1050" kern="100" dirty="0">
                <a:effectLst/>
                <a:latin typeface="ＭＳ 明朝" panose="02020609040205080304" pitchFamily="17" charset="-128"/>
                <a:ea typeface="ＭＳ 明朝" panose="02020609040205080304" pitchFamily="17" charset="-128"/>
                <a:cs typeface="Times New Roman" panose="02020603050405020304" pitchFamily="18" charset="0"/>
              </a:rPr>
              <a:t>キャリア・アンカー自己評価シート」</a:t>
            </a:r>
            <a:r>
              <a:rPr lang="ja-JP" altLang="ja-JP" sz="1050" kern="100" dirty="0">
                <a:effectLst/>
                <a:latin typeface="ＭＳ 明朝" panose="02020609040205080304" pitchFamily="17" charset="-128"/>
                <a:ea typeface="ＭＳ 明朝" panose="02020609040205080304" pitchFamily="17" charset="-128"/>
                <a:cs typeface="ＭＳ Ｐ明朝" panose="02020600040205080304" pitchFamily="18" charset="-128"/>
              </a:rPr>
              <a:t>を使います。準備してください。</a:t>
            </a:r>
            <a:endParaRPr lang="ja-JP" altLang="ja-JP" sz="1050" kern="9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indent="133350" algn="just">
              <a:spcAft>
                <a:spcPts val="0"/>
              </a:spcAft>
            </a:pPr>
            <a:r>
              <a:rPr lang="en-US" altLang="ja-JP" sz="1050" kern="100" dirty="0">
                <a:effectLst/>
                <a:latin typeface="ＭＳ 明朝" panose="02020609040205080304" pitchFamily="17" charset="-128"/>
                <a:ea typeface="ＭＳ 明朝" panose="02020609040205080304" pitchFamily="17" charset="-128"/>
                <a:cs typeface="Times New Roman" panose="02020603050405020304" pitchFamily="18" charset="0"/>
              </a:rPr>
              <a:t> </a:t>
            </a:r>
            <a:endParaRPr lang="ja-JP" altLang="ja-JP" sz="1050" kern="9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marL="342900" lvl="0" indent="-342900" algn="just">
              <a:spcAft>
                <a:spcPts val="0"/>
              </a:spcAft>
              <a:buFont typeface="+mj-lt"/>
              <a:buAutoNum type="arabicPeriod"/>
            </a:pPr>
            <a:r>
              <a:rPr lang="ja-JP" altLang="ja-JP" sz="1050" kern="100" dirty="0">
                <a:effectLst/>
                <a:latin typeface="ＭＳ 明朝" panose="02020609040205080304" pitchFamily="17" charset="-128"/>
                <a:ea typeface="ＭＳ 明朝" panose="02020609040205080304" pitchFamily="17" charset="-128"/>
                <a:cs typeface="Times New Roman" panose="02020603050405020304" pitchFamily="18" charset="0"/>
              </a:rPr>
              <a:t>「キャリア・アンカー自己評価シート」の</a:t>
            </a:r>
            <a:r>
              <a:rPr lang="en-US" altLang="ja-JP" sz="1050" kern="100" dirty="0">
                <a:effectLst/>
                <a:latin typeface="ＭＳ 明朝" panose="02020609040205080304" pitchFamily="17" charset="-128"/>
                <a:ea typeface="ＭＳ 明朝" panose="02020609040205080304" pitchFamily="17" charset="-128"/>
                <a:cs typeface="Times New Roman" panose="02020603050405020304" pitchFamily="18" charset="0"/>
              </a:rPr>
              <a:t>40</a:t>
            </a:r>
            <a:r>
              <a:rPr lang="ja-JP" altLang="ja-JP" sz="1050" kern="100" dirty="0">
                <a:effectLst/>
                <a:latin typeface="ＭＳ 明朝" panose="02020609040205080304" pitchFamily="17" charset="-128"/>
                <a:ea typeface="ＭＳ 明朝" panose="02020609040205080304" pitchFamily="17" charset="-128"/>
                <a:cs typeface="Times New Roman" panose="02020603050405020304" pitchFamily="18" charset="0"/>
              </a:rPr>
              <a:t>の質問に回答し、１点～４点までつけましょう。</a:t>
            </a:r>
            <a:endParaRPr lang="ja-JP" altLang="ja-JP" sz="1050" kern="9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marL="228600" indent="-228600" algn="just">
              <a:spcAft>
                <a:spcPts val="0"/>
              </a:spcAft>
              <a:buFont typeface="+mj-lt"/>
              <a:buAutoNum type="arabicPeriod"/>
            </a:pPr>
            <a:endParaRPr lang="ja-JP" altLang="ja-JP" sz="1050" kern="9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marL="342900" lvl="0" indent="-342900" algn="just">
              <a:spcAft>
                <a:spcPts val="0"/>
              </a:spcAft>
              <a:buFont typeface="+mj-lt"/>
              <a:buAutoNum type="arabicPeriod"/>
            </a:pPr>
            <a:r>
              <a:rPr lang="ja-JP" altLang="ja-JP" sz="1050" kern="100" dirty="0">
                <a:effectLst/>
                <a:latin typeface="ＭＳ 明朝" panose="02020609040205080304" pitchFamily="17" charset="-128"/>
                <a:ea typeface="ＭＳ 明朝" panose="02020609040205080304" pitchFamily="17" charset="-128"/>
                <a:cs typeface="Times New Roman" panose="02020603050405020304" pitchFamily="18" charset="0"/>
              </a:rPr>
              <a:t>ひと通り回答が終わったら、すべての項目をもう一度読み直して、自分が感じていることを最もよく言い表している項目を５つ選び、〇をつけてください</a:t>
            </a:r>
            <a:r>
              <a:rPr lang="ja-JP" altLang="ja-JP" sz="1050" kern="100" dirty="0" smtClean="0">
                <a:effectLst/>
                <a:latin typeface="ＭＳ 明朝" panose="02020609040205080304" pitchFamily="17" charset="-128"/>
                <a:ea typeface="ＭＳ 明朝" panose="02020609040205080304" pitchFamily="17" charset="-128"/>
                <a:cs typeface="Times New Roman" panose="02020603050405020304" pitchFamily="18" charset="0"/>
              </a:rPr>
              <a:t>。</a:t>
            </a:r>
            <a:endParaRPr lang="en-US" altLang="ja-JP" sz="1050" kern="900" dirty="0" smtClean="0">
              <a:effectLst/>
              <a:latin typeface="ＭＳ 明朝" panose="02020609040205080304" pitchFamily="17" charset="-128"/>
              <a:ea typeface="ＭＳ 明朝" panose="02020609040205080304" pitchFamily="17" charset="-128"/>
              <a:cs typeface="Times New Roman" panose="02020603050405020304" pitchFamily="18" charset="0"/>
            </a:endParaRPr>
          </a:p>
          <a:p>
            <a:pPr marL="342000" lvl="0" indent="0" algn="just">
              <a:spcBef>
                <a:spcPts val="600"/>
              </a:spcBef>
              <a:spcAft>
                <a:spcPts val="0"/>
              </a:spcAft>
              <a:buFont typeface="+mj-lt"/>
              <a:buNone/>
            </a:pPr>
            <a:r>
              <a:rPr lang="ja-JP" altLang="ja-JP" sz="1050" kern="100" dirty="0" smtClean="0">
                <a:effectLst/>
                <a:latin typeface="ＭＳ 明朝" panose="02020609040205080304" pitchFamily="17" charset="-128"/>
                <a:ea typeface="ＭＳ 明朝" panose="02020609040205080304" pitchFamily="17" charset="-128"/>
                <a:cs typeface="Times New Roman" panose="02020603050405020304" pitchFamily="18" charset="0"/>
              </a:rPr>
              <a:t>そこ</a:t>
            </a:r>
            <a:r>
              <a:rPr lang="ja-JP" altLang="ja-JP" sz="1050" kern="100" dirty="0">
                <a:effectLst/>
                <a:latin typeface="ＭＳ 明朝" panose="02020609040205080304" pitchFamily="17" charset="-128"/>
                <a:ea typeface="ＭＳ 明朝" panose="02020609040205080304" pitchFamily="17" charset="-128"/>
                <a:cs typeface="Times New Roman" panose="02020603050405020304" pitchFamily="18" charset="0"/>
              </a:rPr>
              <a:t>に５点ずつ加算してください。その後、下欄に全体を集計してください</a:t>
            </a:r>
            <a:r>
              <a:rPr lang="ja-JP" altLang="ja-JP" sz="1050" kern="100" dirty="0" smtClean="0">
                <a:effectLst/>
                <a:latin typeface="ＭＳ 明朝" panose="02020609040205080304" pitchFamily="17" charset="-128"/>
                <a:ea typeface="ＭＳ 明朝" panose="02020609040205080304" pitchFamily="17" charset="-128"/>
                <a:cs typeface="Times New Roman" panose="02020603050405020304" pitchFamily="18" charset="0"/>
              </a:rPr>
              <a:t>。</a:t>
            </a:r>
            <a:endParaRPr lang="en-US" altLang="ja-JP" sz="1050" kern="900" dirty="0" smtClean="0">
              <a:effectLst/>
              <a:latin typeface="ＭＳ 明朝" panose="02020609040205080304" pitchFamily="17" charset="-128"/>
              <a:ea typeface="ＭＳ 明朝" panose="02020609040205080304" pitchFamily="17" charset="-128"/>
              <a:cs typeface="Times New Roman" panose="02020603050405020304" pitchFamily="18" charset="0"/>
            </a:endParaRPr>
          </a:p>
          <a:p>
            <a:pPr marL="0" lvl="0" indent="0" algn="just">
              <a:spcBef>
                <a:spcPts val="0"/>
              </a:spcBef>
              <a:spcAft>
                <a:spcPts val="0"/>
              </a:spcAft>
              <a:buFont typeface="+mj-lt"/>
              <a:buNone/>
            </a:pPr>
            <a:r>
              <a:rPr lang="ja-JP" altLang="ja-JP" sz="1050" b="1" kern="100" dirty="0" smtClean="0">
                <a:effectLst/>
                <a:latin typeface="ＭＳ 明朝" panose="02020609040205080304" pitchFamily="17" charset="-128"/>
                <a:ea typeface="ＭＳ 明朝" panose="02020609040205080304" pitchFamily="17" charset="-128"/>
                <a:cs typeface="Times New Roman" panose="02020603050405020304" pitchFamily="18" charset="0"/>
              </a:rPr>
              <a:t>※</a:t>
            </a:r>
            <a:r>
              <a:rPr lang="ja-JP" altLang="ja-JP" sz="1050" b="1" kern="100" dirty="0">
                <a:effectLst/>
                <a:latin typeface="ＭＳ 明朝" panose="02020609040205080304" pitchFamily="17" charset="-128"/>
                <a:ea typeface="ＭＳ 明朝" panose="02020609040205080304" pitchFamily="17" charset="-128"/>
                <a:cs typeface="Times New Roman" panose="02020603050405020304" pitchFamily="18" charset="0"/>
              </a:rPr>
              <a:t>記入</a:t>
            </a:r>
            <a:r>
              <a:rPr lang="en-US" altLang="ja-JP" sz="1050" b="1" kern="100" dirty="0">
                <a:effectLst/>
                <a:latin typeface="ＭＳ 明朝" panose="02020609040205080304" pitchFamily="17" charset="-128"/>
                <a:ea typeface="ＭＳ 明朝" panose="02020609040205080304" pitchFamily="17" charset="-128"/>
                <a:cs typeface="Times New Roman" panose="02020603050405020304" pitchFamily="18" charset="0"/>
              </a:rPr>
              <a:t>15</a:t>
            </a:r>
            <a:r>
              <a:rPr lang="ja-JP" altLang="ja-JP" sz="1050" b="1" kern="100" dirty="0">
                <a:effectLst/>
                <a:latin typeface="ＭＳ 明朝" panose="02020609040205080304" pitchFamily="17" charset="-128"/>
                <a:ea typeface="ＭＳ 明朝" panose="02020609040205080304" pitchFamily="17" charset="-128"/>
                <a:cs typeface="Times New Roman" panose="02020603050405020304" pitchFamily="18" charset="0"/>
              </a:rPr>
              <a:t>分</a:t>
            </a:r>
            <a:endParaRPr lang="ja-JP" altLang="ja-JP" sz="1050" kern="900" dirty="0">
              <a:effectLst/>
              <a:latin typeface="ＭＳ 明朝" panose="02020609040205080304" pitchFamily="17" charset="-128"/>
              <a:ea typeface="ＭＳ 明朝" panose="02020609040205080304" pitchFamily="17" charset="-128"/>
              <a:cs typeface="Times New Roman" panose="02020603050405020304" pitchFamily="18" charset="0"/>
            </a:endParaRPr>
          </a:p>
          <a:p>
            <a:endParaRPr kumimoji="1" lang="ja-JP" altLang="en-US" dirty="0"/>
          </a:p>
        </p:txBody>
      </p:sp>
    </p:spTree>
    <p:extLst>
      <p:ext uri="{BB962C8B-B14F-4D97-AF65-F5344CB8AC3E}">
        <p14:creationId xmlns:p14="http://schemas.microsoft.com/office/powerpoint/2010/main" val="11064763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3575" cy="3354387"/>
          </a:xfrm>
          <a:prstGeom prst="rect">
            <a:avLst/>
          </a:prstGeom>
          <a:noFill/>
          <a:ln w="12700">
            <a:solidFill>
              <a:prstClr val="black"/>
            </a:solidFill>
          </a:ln>
        </p:spPr>
      </p:sp>
      <p:sp>
        <p:nvSpPr>
          <p:cNvPr id="4" name="スライド番号プレースホルダー 3"/>
          <p:cNvSpPr>
            <a:spLocks noGrp="1"/>
          </p:cNvSpPr>
          <p:nvPr>
            <p:ph type="sldNum" sz="quarter" idx="10"/>
          </p:nvPr>
        </p:nvSpPr>
        <p:spPr/>
        <p:txBody>
          <a:bodyPr/>
          <a:lstStyle/>
          <a:p>
            <a:fld id="{CD88DB9B-14BD-48D9-8F48-2AF88F55469E}" type="slidenum">
              <a:rPr kumimoji="1" lang="ja-JP" altLang="en-US" smtClean="0"/>
              <a:t>13</a:t>
            </a:fld>
            <a:endParaRPr kumimoji="1" lang="ja-JP" altLang="en-US" dirty="0"/>
          </a:p>
        </p:txBody>
      </p:sp>
      <p:sp>
        <p:nvSpPr>
          <p:cNvPr id="5" name="ノート プレースホルダー 4"/>
          <p:cNvSpPr>
            <a:spLocks noGrp="1"/>
          </p:cNvSpPr>
          <p:nvPr>
            <p:ph type="body" sz="quarter" idx="11"/>
          </p:nvPr>
        </p:nvSpPr>
        <p:spPr/>
        <p:txBody>
          <a:bodyPr/>
          <a:lstStyle/>
          <a:p>
            <a:pPr indent="133350" algn="just">
              <a:spcAft>
                <a:spcPts val="0"/>
              </a:spcAft>
            </a:pPr>
            <a:r>
              <a:rPr lang="ja-JP" altLang="ja-JP" sz="1050" kern="100" dirty="0">
                <a:effectLst/>
                <a:latin typeface="ＭＳ 明朝" panose="02020609040205080304" pitchFamily="17" charset="-128"/>
                <a:ea typeface="ＭＳ 明朝" panose="02020609040205080304" pitchFamily="17" charset="-128"/>
                <a:cs typeface="Times New Roman" panose="02020603050405020304" pitchFamily="18" charset="0"/>
              </a:rPr>
              <a:t>ここからは、キャリア・アンカーの８つのタイプを説明していきます。</a:t>
            </a:r>
            <a:endParaRPr lang="ja-JP" altLang="ja-JP" sz="1050" kern="9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indent="133350" algn="just">
              <a:spcAft>
                <a:spcPts val="0"/>
              </a:spcAft>
            </a:pPr>
            <a:r>
              <a:rPr lang="ja-JP" altLang="ja-JP" sz="1050" kern="100" dirty="0">
                <a:effectLst/>
                <a:latin typeface="ＭＳ 明朝" panose="02020609040205080304" pitchFamily="17" charset="-128"/>
                <a:ea typeface="ＭＳ 明朝" panose="02020609040205080304" pitchFamily="17" charset="-128"/>
                <a:cs typeface="Times New Roman" panose="02020603050405020304" pitchFamily="18" charset="0"/>
              </a:rPr>
              <a:t>先ほどのワークシート⑦「キャリア・アンカー自己評価シート」をもとに、自分に当てはまるタイプを考えながら聞いてください。</a:t>
            </a:r>
            <a:endParaRPr lang="ja-JP" altLang="ja-JP" sz="1050" kern="9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algn="just">
              <a:spcAft>
                <a:spcPts val="0"/>
              </a:spcAft>
            </a:pPr>
            <a:r>
              <a:rPr lang="ja-JP" altLang="ja-JP" sz="1050" b="1" kern="100" dirty="0">
                <a:effectLst/>
                <a:latin typeface="ＭＳ 明朝" panose="02020609040205080304" pitchFamily="17" charset="-128"/>
                <a:ea typeface="ＭＳ 明朝" panose="02020609040205080304" pitchFamily="17" charset="-128"/>
                <a:cs typeface="Times New Roman" panose="02020603050405020304" pitchFamily="18" charset="0"/>
              </a:rPr>
              <a:t>※それぞれの【仕事で最も大切にしたいこと】のみ読み上げる</a:t>
            </a:r>
            <a:endParaRPr lang="ja-JP" altLang="ja-JP" sz="1050" kern="9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indent="133350" algn="just">
              <a:spcAft>
                <a:spcPts val="0"/>
              </a:spcAft>
            </a:pPr>
            <a:r>
              <a:rPr lang="en-US" altLang="ja-JP" sz="1050" kern="100" dirty="0">
                <a:effectLst/>
                <a:latin typeface="ＭＳ 明朝" panose="02020609040205080304" pitchFamily="17" charset="-128"/>
                <a:ea typeface="ＭＳ 明朝" panose="02020609040205080304" pitchFamily="17" charset="-128"/>
                <a:cs typeface="Times New Roman" panose="02020603050405020304" pitchFamily="18" charset="0"/>
              </a:rPr>
              <a:t> </a:t>
            </a:r>
            <a:endParaRPr lang="ja-JP" altLang="ja-JP" sz="1050" kern="900" dirty="0">
              <a:effectLst/>
              <a:latin typeface="ＭＳ 明朝" panose="02020609040205080304" pitchFamily="17" charset="-128"/>
              <a:ea typeface="ＭＳ 明朝" panose="02020609040205080304" pitchFamily="17" charset="-128"/>
              <a:cs typeface="Times New Roman" panose="02020603050405020304" pitchFamily="18" charset="0"/>
            </a:endParaRPr>
          </a:p>
          <a:p>
            <a:endParaRPr kumimoji="1" lang="ja-JP" altLang="en-US" dirty="0"/>
          </a:p>
        </p:txBody>
      </p:sp>
    </p:spTree>
    <p:extLst>
      <p:ext uri="{BB962C8B-B14F-4D97-AF65-F5344CB8AC3E}">
        <p14:creationId xmlns:p14="http://schemas.microsoft.com/office/powerpoint/2010/main" val="24560256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3575" cy="3354387"/>
          </a:xfrm>
          <a:prstGeom prst="rect">
            <a:avLst/>
          </a:prstGeom>
          <a:noFill/>
          <a:ln w="12700">
            <a:solidFill>
              <a:prstClr val="black"/>
            </a:solidFill>
          </a:ln>
        </p:spPr>
      </p:sp>
      <p:sp>
        <p:nvSpPr>
          <p:cNvPr id="4" name="スライド番号プレースホルダー 3"/>
          <p:cNvSpPr>
            <a:spLocks noGrp="1"/>
          </p:cNvSpPr>
          <p:nvPr>
            <p:ph type="sldNum" sz="quarter" idx="10"/>
          </p:nvPr>
        </p:nvSpPr>
        <p:spPr/>
        <p:txBody>
          <a:bodyPr/>
          <a:lstStyle/>
          <a:p>
            <a:fld id="{CD88DB9B-14BD-48D9-8F48-2AF88F55469E}" type="slidenum">
              <a:rPr kumimoji="1" lang="ja-JP" altLang="en-US" smtClean="0"/>
              <a:t>14</a:t>
            </a:fld>
            <a:endParaRPr kumimoji="1" lang="ja-JP" altLang="en-US" dirty="0"/>
          </a:p>
        </p:txBody>
      </p:sp>
      <p:sp>
        <p:nvSpPr>
          <p:cNvPr id="5" name="ノート プレースホルダー 4"/>
          <p:cNvSpPr>
            <a:spLocks noGrp="1"/>
          </p:cNvSpPr>
          <p:nvPr>
            <p:ph type="body" sz="quarter" idx="11"/>
          </p:nvPr>
        </p:nvSpPr>
        <p:spPr/>
        <p:txBody>
          <a:bodyPr/>
          <a:lstStyle/>
          <a:p>
            <a:pPr algn="just">
              <a:spcAft>
                <a:spcPts val="0"/>
              </a:spcAft>
            </a:pPr>
            <a:r>
              <a:rPr lang="ja-JP" altLang="ja-JP" sz="1050" b="1" kern="100" dirty="0">
                <a:effectLst/>
                <a:latin typeface="ＭＳ 明朝" panose="02020609040205080304" pitchFamily="17" charset="-128"/>
                <a:ea typeface="ＭＳ 明朝" panose="02020609040205080304" pitchFamily="17" charset="-128"/>
                <a:cs typeface="Times New Roman" panose="02020603050405020304" pitchFamily="18" charset="0"/>
              </a:rPr>
              <a:t>※それぞれの【仕事で最も大切にしたいこと】のみ読み上げる</a:t>
            </a:r>
            <a:endParaRPr lang="ja-JP" altLang="ja-JP" sz="1050" kern="9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algn="just">
              <a:spcAft>
                <a:spcPts val="0"/>
              </a:spcAft>
            </a:pPr>
            <a:r>
              <a:rPr lang="en-US" altLang="ja-JP" sz="1200" kern="100" dirty="0">
                <a:effectLst/>
                <a:latin typeface="ＭＳ Ｐ明朝" panose="02020600040205080304" pitchFamily="18" charset="-128"/>
                <a:ea typeface="ＭＳ Ｐ明朝" panose="02020600040205080304" pitchFamily="18" charset="-128"/>
                <a:cs typeface="Times New Roman" panose="02020603050405020304" pitchFamily="18" charset="0"/>
              </a:rPr>
              <a:t> </a:t>
            </a:r>
            <a:endParaRPr lang="ja-JP" altLang="ja-JP" sz="1400" kern="900" dirty="0">
              <a:effectLst/>
              <a:latin typeface="ＭＳ Ｐ明朝" panose="02020600040205080304" pitchFamily="18" charset="-128"/>
              <a:ea typeface="ＭＳ Ｐ明朝" panose="02020600040205080304" pitchFamily="18" charset="-128"/>
              <a:cs typeface="Times New Roman" panose="02020603050405020304" pitchFamily="18" charset="0"/>
            </a:endParaRPr>
          </a:p>
          <a:p>
            <a:endParaRPr kumimoji="1" lang="ja-JP" altLang="en-US" dirty="0"/>
          </a:p>
        </p:txBody>
      </p:sp>
    </p:spTree>
    <p:extLst>
      <p:ext uri="{BB962C8B-B14F-4D97-AF65-F5344CB8AC3E}">
        <p14:creationId xmlns:p14="http://schemas.microsoft.com/office/powerpoint/2010/main" val="20378738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3575" cy="3354387"/>
          </a:xfrm>
          <a:prstGeom prst="rect">
            <a:avLst/>
          </a:prstGeom>
          <a:noFill/>
          <a:ln w="12700">
            <a:solidFill>
              <a:prstClr val="black"/>
            </a:solidFill>
          </a:ln>
        </p:spPr>
      </p:sp>
      <p:sp>
        <p:nvSpPr>
          <p:cNvPr id="4" name="スライド番号プレースホルダー 3"/>
          <p:cNvSpPr>
            <a:spLocks noGrp="1"/>
          </p:cNvSpPr>
          <p:nvPr>
            <p:ph type="sldNum" sz="quarter" idx="10"/>
          </p:nvPr>
        </p:nvSpPr>
        <p:spPr/>
        <p:txBody>
          <a:bodyPr/>
          <a:lstStyle/>
          <a:p>
            <a:fld id="{CD88DB9B-14BD-48D9-8F48-2AF88F55469E}" type="slidenum">
              <a:rPr kumimoji="1" lang="ja-JP" altLang="en-US" smtClean="0"/>
              <a:t>15</a:t>
            </a:fld>
            <a:endParaRPr kumimoji="1" lang="ja-JP" altLang="en-US" dirty="0"/>
          </a:p>
        </p:txBody>
      </p:sp>
      <p:sp>
        <p:nvSpPr>
          <p:cNvPr id="5" name="ノート プレースホルダー 4"/>
          <p:cNvSpPr>
            <a:spLocks noGrp="1"/>
          </p:cNvSpPr>
          <p:nvPr>
            <p:ph type="body" sz="quarter" idx="11"/>
          </p:nvPr>
        </p:nvSpPr>
        <p:spPr/>
        <p:txBody>
          <a:bodyPr/>
          <a:lstStyle/>
          <a:p>
            <a:pPr algn="just">
              <a:spcAft>
                <a:spcPts val="0"/>
              </a:spcAft>
            </a:pPr>
            <a:r>
              <a:rPr lang="ja-JP" altLang="ja-JP" sz="1050" b="1" kern="100" dirty="0">
                <a:effectLst/>
                <a:latin typeface="ＭＳ 明朝" panose="02020609040205080304" pitchFamily="17" charset="-128"/>
                <a:ea typeface="ＭＳ 明朝" panose="02020609040205080304" pitchFamily="17" charset="-128"/>
                <a:cs typeface="Times New Roman" panose="02020603050405020304" pitchFamily="18" charset="0"/>
              </a:rPr>
              <a:t>※それぞれの【仕事で最も大切にしたいこと】のみ読み上げる</a:t>
            </a:r>
            <a:endParaRPr lang="ja-JP" altLang="ja-JP" sz="1050" kern="9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algn="just">
              <a:spcAft>
                <a:spcPts val="0"/>
              </a:spcAft>
            </a:pPr>
            <a:r>
              <a:rPr lang="en-US" altLang="ja-JP" sz="1200" b="1" kern="100" dirty="0">
                <a:effectLst/>
                <a:latin typeface="ＭＳ 明朝" panose="02020609040205080304" pitchFamily="17" charset="-128"/>
                <a:ea typeface="ＭＳ Ｐ明朝" panose="02020600040205080304" pitchFamily="18" charset="-128"/>
                <a:cs typeface="Times New Roman" panose="02020603050405020304" pitchFamily="18" charset="0"/>
              </a:rPr>
              <a:t> </a:t>
            </a:r>
            <a:endParaRPr lang="ja-JP" altLang="ja-JP" sz="1400" kern="900" dirty="0">
              <a:effectLst/>
              <a:latin typeface="ＭＳ Ｐ明朝" panose="02020600040205080304" pitchFamily="18" charset="-128"/>
              <a:ea typeface="ＭＳ Ｐ明朝" panose="02020600040205080304" pitchFamily="18" charset="-128"/>
              <a:cs typeface="Times New Roman" panose="02020603050405020304" pitchFamily="18" charset="0"/>
            </a:endParaRPr>
          </a:p>
          <a:p>
            <a:endParaRPr kumimoji="1" lang="ja-JP" altLang="en-US" dirty="0"/>
          </a:p>
        </p:txBody>
      </p:sp>
    </p:spTree>
    <p:extLst>
      <p:ext uri="{BB962C8B-B14F-4D97-AF65-F5344CB8AC3E}">
        <p14:creationId xmlns:p14="http://schemas.microsoft.com/office/powerpoint/2010/main" val="33645521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3575" cy="3354387"/>
          </a:xfrm>
          <a:prstGeom prst="rect">
            <a:avLst/>
          </a:prstGeom>
          <a:noFill/>
          <a:ln w="12700">
            <a:solidFill>
              <a:prstClr val="black"/>
            </a:solidFill>
          </a:ln>
        </p:spPr>
      </p:sp>
      <p:sp>
        <p:nvSpPr>
          <p:cNvPr id="4" name="スライド番号プレースホルダー 3"/>
          <p:cNvSpPr>
            <a:spLocks noGrp="1"/>
          </p:cNvSpPr>
          <p:nvPr>
            <p:ph type="sldNum" sz="quarter" idx="10"/>
          </p:nvPr>
        </p:nvSpPr>
        <p:spPr/>
        <p:txBody>
          <a:bodyPr/>
          <a:lstStyle/>
          <a:p>
            <a:fld id="{CD88DB9B-14BD-48D9-8F48-2AF88F55469E}" type="slidenum">
              <a:rPr kumimoji="1" lang="ja-JP" altLang="en-US" smtClean="0"/>
              <a:t>16</a:t>
            </a:fld>
            <a:endParaRPr kumimoji="1" lang="ja-JP" altLang="en-US" dirty="0"/>
          </a:p>
        </p:txBody>
      </p:sp>
      <p:sp>
        <p:nvSpPr>
          <p:cNvPr id="5" name="ノート プレースホルダー 4"/>
          <p:cNvSpPr>
            <a:spLocks noGrp="1"/>
          </p:cNvSpPr>
          <p:nvPr>
            <p:ph type="body" sz="quarter" idx="11"/>
          </p:nvPr>
        </p:nvSpPr>
        <p:spPr/>
        <p:txBody>
          <a:bodyPr/>
          <a:lstStyle/>
          <a:p>
            <a:pPr algn="just">
              <a:spcAft>
                <a:spcPts val="0"/>
              </a:spcAft>
            </a:pPr>
            <a:r>
              <a:rPr lang="ja-JP" altLang="ja-JP" sz="1050" b="1" kern="100" dirty="0">
                <a:effectLst/>
                <a:latin typeface="ＭＳ 明朝" panose="02020609040205080304" pitchFamily="17" charset="-128"/>
                <a:ea typeface="ＭＳ 明朝" panose="02020609040205080304" pitchFamily="17" charset="-128"/>
                <a:cs typeface="Times New Roman" panose="02020603050405020304" pitchFamily="18" charset="0"/>
              </a:rPr>
              <a:t>※それぞれの【仕事で最も大切にしたいこと】のみ読み上げる</a:t>
            </a:r>
            <a:endParaRPr lang="ja-JP" altLang="ja-JP" sz="1050" kern="9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indent="133350" algn="just">
              <a:spcAft>
                <a:spcPts val="0"/>
              </a:spcAft>
            </a:pPr>
            <a:r>
              <a:rPr lang="ja-JP" altLang="ja-JP" sz="1050" kern="100" dirty="0">
                <a:effectLst/>
                <a:latin typeface="ＭＳ 明朝" panose="02020609040205080304" pitchFamily="17" charset="-128"/>
                <a:ea typeface="ＭＳ 明朝" panose="02020609040205080304" pitchFamily="17" charset="-128"/>
                <a:cs typeface="Times New Roman" panose="02020603050405020304" pitchFamily="18" charset="0"/>
              </a:rPr>
              <a:t>今回使用した「キャリア・アンカー自己評価シート」の目的は、自分を知ることです。</a:t>
            </a:r>
            <a:endParaRPr lang="ja-JP" altLang="ja-JP" sz="1050" kern="9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indent="133350" algn="just">
              <a:spcAft>
                <a:spcPts val="0"/>
              </a:spcAft>
            </a:pPr>
            <a:r>
              <a:rPr lang="ja-JP" altLang="ja-JP" sz="1050" kern="100" dirty="0">
                <a:effectLst/>
                <a:latin typeface="ＭＳ 明朝" panose="02020609040205080304" pitchFamily="17" charset="-128"/>
                <a:ea typeface="ＭＳ 明朝" panose="02020609040205080304" pitchFamily="17" charset="-128"/>
                <a:cs typeface="Times New Roman" panose="02020603050405020304" pitchFamily="18" charset="0"/>
              </a:rPr>
              <a:t>キャリア・アンカーに関する研究によると、ほとんどの人はこの８種類のタイプのいずれかに当てはまるとされていますが、絶対的なキャリアの種類と考える必要はありません。</a:t>
            </a:r>
            <a:endParaRPr lang="ja-JP" altLang="ja-JP" sz="1050" kern="9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indent="133350" algn="just">
              <a:spcAft>
                <a:spcPts val="0"/>
              </a:spcAft>
            </a:pPr>
            <a:r>
              <a:rPr lang="ja-JP" altLang="ja-JP" sz="1050" kern="100" dirty="0">
                <a:effectLst/>
                <a:latin typeface="ＭＳ 明朝" panose="02020609040205080304" pitchFamily="17" charset="-128"/>
                <a:ea typeface="ＭＳ 明朝" panose="02020609040205080304" pitchFamily="17" charset="-128"/>
                <a:cs typeface="Times New Roman" panose="02020603050405020304" pitchFamily="18" charset="0"/>
              </a:rPr>
              <a:t>皆さんが何を優先していきたいのかを探るためのガイドラインとして捉えてください。いずれかの型に自分を無理やり当てはめる必要はありません。</a:t>
            </a:r>
            <a:endParaRPr lang="ja-JP" altLang="ja-JP" sz="1050" kern="9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indent="133350" algn="just">
              <a:spcAft>
                <a:spcPts val="0"/>
              </a:spcAft>
            </a:pPr>
            <a:r>
              <a:rPr lang="ja-JP" altLang="ja-JP" sz="1050" kern="100" dirty="0">
                <a:effectLst/>
                <a:latin typeface="ＭＳ 明朝" panose="02020609040205080304" pitchFamily="17" charset="-128"/>
                <a:ea typeface="ＭＳ 明朝" panose="02020609040205080304" pitchFamily="17" charset="-128"/>
                <a:cs typeface="Times New Roman" panose="02020603050405020304" pitchFamily="18" charset="0"/>
              </a:rPr>
              <a:t>難しい選択を迫られたときに、自分がどうしても諦められないものは何かを知っておくことが大切です。それが自分にとっての真のキャリア・アンカーと言えます。</a:t>
            </a:r>
            <a:endParaRPr lang="ja-JP" altLang="ja-JP" sz="1050" kern="9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algn="just">
              <a:spcAft>
                <a:spcPts val="0"/>
              </a:spcAft>
            </a:pPr>
            <a:r>
              <a:rPr lang="en-US" altLang="ja-JP" sz="1200" kern="100" dirty="0">
                <a:effectLst/>
                <a:latin typeface="ＭＳ Ｐ明朝" panose="02020600040205080304" pitchFamily="18" charset="-128"/>
                <a:ea typeface="ＭＳ Ｐ明朝" panose="02020600040205080304" pitchFamily="18" charset="-128"/>
                <a:cs typeface="Times New Roman" panose="02020603050405020304" pitchFamily="18" charset="0"/>
              </a:rPr>
              <a:t> </a:t>
            </a:r>
            <a:endParaRPr lang="ja-JP" altLang="ja-JP" sz="1400" kern="900" dirty="0">
              <a:effectLst/>
              <a:latin typeface="ＭＳ Ｐ明朝" panose="02020600040205080304" pitchFamily="18" charset="-128"/>
              <a:ea typeface="ＭＳ Ｐ明朝" panose="02020600040205080304" pitchFamily="18" charset="-128"/>
              <a:cs typeface="Times New Roman" panose="02020603050405020304" pitchFamily="18" charset="0"/>
            </a:endParaRPr>
          </a:p>
          <a:p>
            <a:endParaRPr kumimoji="1" lang="ja-JP" altLang="en-US" dirty="0"/>
          </a:p>
        </p:txBody>
      </p:sp>
    </p:spTree>
    <p:extLst>
      <p:ext uri="{BB962C8B-B14F-4D97-AF65-F5344CB8AC3E}">
        <p14:creationId xmlns:p14="http://schemas.microsoft.com/office/powerpoint/2010/main" val="7614861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3575" cy="3354387"/>
          </a:xfrm>
          <a:prstGeom prst="rect">
            <a:avLst/>
          </a:prstGeom>
          <a:noFill/>
          <a:ln w="12700">
            <a:solidFill>
              <a:prstClr val="black"/>
            </a:solidFill>
          </a:ln>
        </p:spPr>
      </p:sp>
      <p:sp>
        <p:nvSpPr>
          <p:cNvPr id="4" name="スライド番号プレースホルダー 3"/>
          <p:cNvSpPr>
            <a:spLocks noGrp="1"/>
          </p:cNvSpPr>
          <p:nvPr>
            <p:ph type="sldNum" sz="quarter" idx="10"/>
          </p:nvPr>
        </p:nvSpPr>
        <p:spPr/>
        <p:txBody>
          <a:bodyPr/>
          <a:lstStyle/>
          <a:p>
            <a:fld id="{CD88DB9B-14BD-48D9-8F48-2AF88F55469E}" type="slidenum">
              <a:rPr kumimoji="1" lang="ja-JP" altLang="en-US" smtClean="0"/>
              <a:t>17</a:t>
            </a:fld>
            <a:endParaRPr kumimoji="1" lang="ja-JP" altLang="en-US" dirty="0"/>
          </a:p>
        </p:txBody>
      </p:sp>
      <p:sp>
        <p:nvSpPr>
          <p:cNvPr id="5" name="ノート プレースホルダー 4"/>
          <p:cNvSpPr>
            <a:spLocks noGrp="1"/>
          </p:cNvSpPr>
          <p:nvPr>
            <p:ph type="body" sz="quarter" idx="11"/>
          </p:nvPr>
        </p:nvSpPr>
        <p:spPr/>
        <p:txBody>
          <a:bodyPr/>
          <a:lstStyle/>
          <a:p>
            <a:pPr indent="133350" algn="just">
              <a:spcAft>
                <a:spcPts val="0"/>
              </a:spcAft>
            </a:pPr>
            <a:r>
              <a:rPr lang="ja-JP" altLang="ja-JP" sz="1050" kern="100" dirty="0">
                <a:effectLst/>
                <a:latin typeface="ＭＳ 明朝" panose="02020609040205080304" pitchFamily="17" charset="-128"/>
                <a:ea typeface="ＭＳ 明朝" panose="02020609040205080304" pitchFamily="17" charset="-128"/>
                <a:cs typeface="Times New Roman" panose="02020603050405020304" pitchFamily="18" charset="0"/>
              </a:rPr>
              <a:t>自分のキャリア・アンカーを正しく認識できていれば、自分が本当に価値を置いているものや、自分が思う自分らしさと合致したキャリアの選択や決断、意思決定ができるようになり、自分が納得できるキャリアを送ることにつながります。</a:t>
            </a:r>
            <a:endParaRPr lang="ja-JP" altLang="ja-JP" sz="1050" kern="9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indent="133350" algn="just">
              <a:spcAft>
                <a:spcPts val="0"/>
              </a:spcAft>
            </a:pPr>
            <a:r>
              <a:rPr lang="ja-JP" altLang="ja-JP" sz="1050" kern="100" dirty="0">
                <a:effectLst/>
                <a:latin typeface="ＭＳ 明朝" panose="02020609040205080304" pitchFamily="17" charset="-128"/>
                <a:ea typeface="ＭＳ 明朝" panose="02020609040205080304" pitchFamily="17" charset="-128"/>
                <a:cs typeface="Times New Roman" panose="02020603050405020304" pitchFamily="18" charset="0"/>
              </a:rPr>
              <a:t>また、キャリア・アンカーは、ストレス対処や体調管理の観点でも重要です。ストレスや葛藤の原因が、自分にとってあまり重要ではないキャリア・アンカー（仕事上の価値観）を求められているからかもしれません。</a:t>
            </a:r>
            <a:endParaRPr lang="ja-JP" altLang="ja-JP" sz="1050" kern="9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algn="just">
              <a:spcAft>
                <a:spcPts val="0"/>
              </a:spcAft>
            </a:pPr>
            <a:r>
              <a:rPr lang="en-US" altLang="ja-JP" sz="1200" kern="100" dirty="0">
                <a:effectLst/>
                <a:latin typeface="ＭＳ 明朝" panose="02020609040205080304" pitchFamily="17" charset="-128"/>
                <a:ea typeface="ＭＳ Ｐ明朝" panose="02020600040205080304" pitchFamily="18" charset="-128"/>
                <a:cs typeface="Times New Roman" panose="02020603050405020304" pitchFamily="18" charset="0"/>
              </a:rPr>
              <a:t> </a:t>
            </a:r>
            <a:endParaRPr lang="ja-JP" altLang="ja-JP" sz="1400" kern="900" dirty="0">
              <a:effectLst/>
              <a:latin typeface="ＭＳ Ｐ明朝" panose="02020600040205080304" pitchFamily="18" charset="-128"/>
              <a:ea typeface="ＭＳ Ｐ明朝" panose="02020600040205080304" pitchFamily="18" charset="-128"/>
              <a:cs typeface="Times New Roman" panose="02020603050405020304" pitchFamily="18" charset="0"/>
            </a:endParaRPr>
          </a:p>
          <a:p>
            <a:endParaRPr kumimoji="1" lang="ja-JP" altLang="en-US" dirty="0"/>
          </a:p>
        </p:txBody>
      </p:sp>
    </p:spTree>
    <p:extLst>
      <p:ext uri="{BB962C8B-B14F-4D97-AF65-F5344CB8AC3E}">
        <p14:creationId xmlns:p14="http://schemas.microsoft.com/office/powerpoint/2010/main" val="8745965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algn="ctr"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algn="ctr"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algn="ctr"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algn="ctr" eaLnBrk="0" fontAlgn="base" hangingPunct="0">
              <a:spcBef>
                <a:spcPct val="0"/>
              </a:spcBef>
              <a:spcAft>
                <a:spcPct val="0"/>
              </a:spcAft>
              <a:defRPr kumimoji="1">
                <a:solidFill>
                  <a:schemeClr val="tx1"/>
                </a:solidFill>
                <a:latin typeface="Arial" charset="0"/>
                <a:ea typeface="ＭＳ Ｐゴシック" charset="-128"/>
              </a:defRPr>
            </a:lvl9pPr>
          </a:lstStyle>
          <a:p>
            <a:fld id="{1CF52085-5513-4C46-9630-C2F4C649A1B7}" type="slidenum">
              <a:rPr lang="en-US" altLang="ja-JP" smtClean="0"/>
              <a:pPr/>
              <a:t>18</a:t>
            </a:fld>
            <a:endParaRPr lang="en-US" altLang="ja-JP" dirty="0"/>
          </a:p>
        </p:txBody>
      </p:sp>
      <p:sp>
        <p:nvSpPr>
          <p:cNvPr id="3" name="スライド イメージ プレースホルダー 2"/>
          <p:cNvSpPr>
            <a:spLocks noGrp="1" noRot="1" noChangeAspect="1"/>
          </p:cNvSpPr>
          <p:nvPr>
            <p:ph type="sldImg"/>
          </p:nvPr>
        </p:nvSpPr>
        <p:spPr>
          <a:xfrm>
            <a:off x="1166813" y="1243013"/>
            <a:ext cx="4473575" cy="3354387"/>
          </a:xfrm>
          <a:prstGeom prst="rect">
            <a:avLst/>
          </a:prstGeom>
          <a:noFill/>
          <a:ln w="12700">
            <a:solidFill>
              <a:prstClr val="black"/>
            </a:solidFill>
          </a:ln>
        </p:spPr>
      </p:sp>
      <p:sp>
        <p:nvSpPr>
          <p:cNvPr id="2" name="ノート プレースホルダー 1"/>
          <p:cNvSpPr>
            <a:spLocks noGrp="1"/>
          </p:cNvSpPr>
          <p:nvPr>
            <p:ph type="body" sz="quarter" idx="10"/>
          </p:nvPr>
        </p:nvSpPr>
        <p:spPr/>
        <p:txBody>
          <a:bodyPr/>
          <a:lstStyle/>
          <a:p>
            <a:pPr algn="just">
              <a:spcAft>
                <a:spcPts val="0"/>
              </a:spcAft>
            </a:pPr>
            <a:r>
              <a:rPr lang="ja-JP" altLang="ja-JP" sz="1050" kern="100" dirty="0">
                <a:effectLst/>
                <a:latin typeface="ＭＳ 明朝" panose="02020609040205080304" pitchFamily="17" charset="-128"/>
                <a:ea typeface="ＭＳ 明朝" panose="02020609040205080304" pitchFamily="17" charset="-128"/>
                <a:cs typeface="Times New Roman" panose="02020603050405020304" pitchFamily="18" charset="0"/>
              </a:rPr>
              <a:t>【演習】「自分のキャリア・アンカーを確認しよう」をやってみましょう。</a:t>
            </a:r>
            <a:endParaRPr lang="ja-JP" altLang="ja-JP" sz="1050" kern="9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indent="133350" algn="just">
              <a:spcAft>
                <a:spcPts val="0"/>
              </a:spcAft>
            </a:pPr>
            <a:r>
              <a:rPr lang="ja-JP" altLang="ja-JP" sz="1050" kern="100" dirty="0">
                <a:effectLst/>
                <a:latin typeface="ＭＳ 明朝" panose="02020609040205080304" pitchFamily="17" charset="-128"/>
                <a:ea typeface="ＭＳ 明朝" panose="02020609040205080304" pitchFamily="17" charset="-128"/>
                <a:cs typeface="ＭＳ Ｐ明朝" panose="02020600040205080304" pitchFamily="18" charset="-128"/>
              </a:rPr>
              <a:t>ワークシート⑧</a:t>
            </a:r>
            <a:r>
              <a:rPr lang="ja-JP" altLang="ja-JP" sz="1050" b="1" kern="100" dirty="0">
                <a:effectLst/>
                <a:latin typeface="ＭＳ 明朝" panose="02020609040205080304" pitchFamily="17" charset="-128"/>
                <a:ea typeface="ＭＳ 明朝" panose="02020609040205080304" pitchFamily="17" charset="-128"/>
                <a:cs typeface="Times New Roman" panose="02020603050405020304" pitchFamily="18" charset="0"/>
              </a:rPr>
              <a:t>「</a:t>
            </a:r>
            <a:r>
              <a:rPr lang="ja-JP" altLang="ja-JP" sz="1050" kern="100" dirty="0">
                <a:effectLst/>
                <a:latin typeface="ＭＳ 明朝" panose="02020609040205080304" pitchFamily="17" charset="-128"/>
                <a:ea typeface="ＭＳ 明朝" panose="02020609040205080304" pitchFamily="17" charset="-128"/>
                <a:cs typeface="Times New Roman" panose="02020603050405020304" pitchFamily="18" charset="0"/>
              </a:rPr>
              <a:t>キャリア・アンカー振り返りシート」</a:t>
            </a:r>
            <a:r>
              <a:rPr lang="ja-JP" altLang="ja-JP" sz="1050" kern="100" dirty="0">
                <a:effectLst/>
                <a:latin typeface="ＭＳ 明朝" panose="02020609040205080304" pitchFamily="17" charset="-128"/>
                <a:ea typeface="ＭＳ 明朝" panose="02020609040205080304" pitchFamily="17" charset="-128"/>
                <a:cs typeface="ＭＳ Ｐ明朝" panose="02020600040205080304" pitchFamily="18" charset="-128"/>
              </a:rPr>
              <a:t>を使います。準備してください。</a:t>
            </a:r>
            <a:endParaRPr lang="ja-JP" altLang="ja-JP" sz="1050" kern="9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indent="133350" algn="just">
              <a:spcAft>
                <a:spcPts val="0"/>
              </a:spcAft>
            </a:pPr>
            <a:r>
              <a:rPr lang="en-US" altLang="ja-JP" sz="1050" kern="100" dirty="0">
                <a:effectLst/>
                <a:latin typeface="ＭＳ 明朝" panose="02020609040205080304" pitchFamily="17" charset="-128"/>
                <a:ea typeface="ＭＳ 明朝" panose="02020609040205080304" pitchFamily="17" charset="-128"/>
                <a:cs typeface="ＭＳ Ｐ明朝" panose="02020600040205080304" pitchFamily="18" charset="-128"/>
              </a:rPr>
              <a:t> </a:t>
            </a:r>
            <a:endParaRPr lang="ja-JP" altLang="ja-JP" sz="1050" kern="9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marL="228600" lvl="0" indent="-228600" algn="just">
              <a:spcAft>
                <a:spcPts val="0"/>
              </a:spcAft>
              <a:buFont typeface="+mj-lt"/>
              <a:buAutoNum type="arabicPeriod"/>
            </a:pPr>
            <a:r>
              <a:rPr lang="ja-JP" altLang="ja-JP" sz="1050" kern="100" dirty="0">
                <a:effectLst/>
                <a:latin typeface="ＭＳ 明朝" panose="02020609040205080304" pitchFamily="17" charset="-128"/>
                <a:ea typeface="ＭＳ 明朝" panose="02020609040205080304" pitchFamily="17" charset="-128"/>
                <a:cs typeface="Times New Roman" panose="02020603050405020304" pitchFamily="18" charset="0"/>
              </a:rPr>
              <a:t>先ほど集計したワークシート⑦「キャリア・アンカー自己評価シート」から、集計得点の高い１位～３位までと、一番得点の低かった８位を、ワークシート⑧の１に転記しましょう。</a:t>
            </a:r>
            <a:endParaRPr lang="ja-JP" altLang="ja-JP" sz="1050" kern="9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marL="228600" indent="-228600" algn="just">
              <a:spcAft>
                <a:spcPts val="0"/>
              </a:spcAft>
              <a:buFont typeface="+mj-lt"/>
              <a:buAutoNum type="arabicPeriod"/>
            </a:pPr>
            <a:endParaRPr lang="ja-JP" altLang="ja-JP" sz="1050" kern="9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marL="228600" lvl="0" indent="-228600" algn="just">
              <a:spcAft>
                <a:spcPts val="0"/>
              </a:spcAft>
              <a:buFont typeface="+mj-lt"/>
              <a:buAutoNum type="arabicPeriod"/>
            </a:pPr>
            <a:r>
              <a:rPr lang="ja-JP" altLang="ja-JP" sz="1050" kern="100" dirty="0">
                <a:effectLst/>
                <a:latin typeface="ＭＳ 明朝" panose="02020609040205080304" pitchFamily="17" charset="-128"/>
                <a:ea typeface="ＭＳ 明朝" panose="02020609040205080304" pitchFamily="17" charset="-128"/>
                <a:cs typeface="Times New Roman" panose="02020603050405020304" pitchFamily="18" charset="0"/>
              </a:rPr>
              <a:t>次にワークシート⑧の２に、自分のキャリア・アンカーについて気づいたことを、記入しましょう</a:t>
            </a:r>
            <a:r>
              <a:rPr lang="ja-JP" altLang="ja-JP" sz="1050" kern="100" dirty="0" smtClean="0">
                <a:effectLst/>
                <a:latin typeface="ＭＳ 明朝" panose="02020609040205080304" pitchFamily="17" charset="-128"/>
                <a:ea typeface="ＭＳ 明朝" panose="02020609040205080304" pitchFamily="17" charset="-128"/>
                <a:cs typeface="Times New Roman" panose="02020603050405020304" pitchFamily="18" charset="0"/>
              </a:rPr>
              <a:t>。</a:t>
            </a:r>
            <a:endParaRPr lang="en-US" altLang="ja-JP" sz="1050" kern="900" dirty="0" smtClean="0">
              <a:effectLst/>
              <a:latin typeface="ＭＳ 明朝" panose="02020609040205080304" pitchFamily="17" charset="-128"/>
              <a:ea typeface="ＭＳ 明朝" panose="02020609040205080304" pitchFamily="17" charset="-128"/>
              <a:cs typeface="Times New Roman" panose="02020603050405020304" pitchFamily="18" charset="0"/>
            </a:endParaRPr>
          </a:p>
          <a:p>
            <a:pPr marL="216000" lvl="0" indent="0" algn="just">
              <a:spcAft>
                <a:spcPts val="0"/>
              </a:spcAft>
              <a:buFont typeface="+mj-lt"/>
              <a:buNone/>
            </a:pPr>
            <a:r>
              <a:rPr lang="ja-JP" altLang="ja-JP" sz="1050" kern="100" dirty="0" smtClean="0">
                <a:effectLst/>
                <a:latin typeface="ＭＳ 明朝" panose="02020609040205080304" pitchFamily="17" charset="-128"/>
                <a:ea typeface="ＭＳ 明朝" panose="02020609040205080304" pitchFamily="17" charset="-128"/>
                <a:cs typeface="Times New Roman" panose="02020603050405020304" pitchFamily="18" charset="0"/>
              </a:rPr>
              <a:t>先ほど</a:t>
            </a:r>
            <a:r>
              <a:rPr lang="ja-JP" altLang="ja-JP" sz="1050" kern="100" dirty="0">
                <a:effectLst/>
                <a:latin typeface="ＭＳ 明朝" panose="02020609040205080304" pitchFamily="17" charset="-128"/>
                <a:ea typeface="ＭＳ 明朝" panose="02020609040205080304" pitchFamily="17" charset="-128"/>
                <a:cs typeface="Times New Roman" panose="02020603050405020304" pitchFamily="18" charset="0"/>
              </a:rPr>
              <a:t>紹介した、「キャリア・アンカー８つのタイプ」を確認しながら記入してください</a:t>
            </a:r>
            <a:r>
              <a:rPr lang="ja-JP" altLang="ja-JP" sz="1050" kern="100" dirty="0" smtClean="0">
                <a:effectLst/>
                <a:latin typeface="ＭＳ 明朝" panose="02020609040205080304" pitchFamily="17" charset="-128"/>
                <a:ea typeface="ＭＳ 明朝" panose="02020609040205080304" pitchFamily="17" charset="-128"/>
                <a:cs typeface="Times New Roman" panose="02020603050405020304" pitchFamily="18" charset="0"/>
              </a:rPr>
              <a:t>。</a:t>
            </a:r>
            <a:endParaRPr lang="en-US" altLang="ja-JP" sz="1050" kern="900" dirty="0" smtClean="0">
              <a:effectLst/>
              <a:latin typeface="ＭＳ 明朝" panose="02020609040205080304" pitchFamily="17" charset="-128"/>
              <a:ea typeface="ＭＳ 明朝" panose="02020609040205080304" pitchFamily="17" charset="-128"/>
              <a:cs typeface="Times New Roman" panose="02020603050405020304" pitchFamily="18" charset="0"/>
            </a:endParaRPr>
          </a:p>
          <a:p>
            <a:pPr marL="0" indent="0" algn="just">
              <a:spcAft>
                <a:spcPts val="0"/>
              </a:spcAft>
              <a:buFont typeface="+mj-lt"/>
              <a:buNone/>
            </a:pPr>
            <a:endParaRPr lang="en-US" altLang="ja-JP" sz="1050" kern="100" dirty="0" smtClean="0">
              <a:effectLst/>
              <a:latin typeface="ＭＳ 明朝" panose="02020609040205080304" pitchFamily="17" charset="-128"/>
              <a:ea typeface="ＭＳ 明朝" panose="02020609040205080304" pitchFamily="17" charset="-128"/>
              <a:cs typeface="Times New Roman" panose="02020603050405020304" pitchFamily="18" charset="0"/>
            </a:endParaRPr>
          </a:p>
          <a:p>
            <a:pPr marL="228600" indent="-228600" algn="just">
              <a:spcAft>
                <a:spcPts val="0"/>
              </a:spcAft>
              <a:buFont typeface="+mj-lt"/>
              <a:buAutoNum type="arabicPeriod" startAt="3"/>
            </a:pPr>
            <a:r>
              <a:rPr lang="ja-JP" altLang="ja-JP" sz="1050" kern="100" dirty="0" smtClean="0">
                <a:effectLst/>
                <a:latin typeface="ＭＳ 明朝" panose="02020609040205080304" pitchFamily="17" charset="-128"/>
                <a:ea typeface="ＭＳ 明朝" panose="02020609040205080304" pitchFamily="17" charset="-128"/>
                <a:cs typeface="Times New Roman" panose="02020603050405020304" pitchFamily="18" charset="0"/>
              </a:rPr>
              <a:t>自分</a:t>
            </a:r>
            <a:r>
              <a:rPr lang="ja-JP" altLang="ja-JP" sz="1050" kern="100" dirty="0">
                <a:effectLst/>
                <a:latin typeface="ＭＳ 明朝" panose="02020609040205080304" pitchFamily="17" charset="-128"/>
                <a:ea typeface="ＭＳ 明朝" panose="02020609040205080304" pitchFamily="17" charset="-128"/>
                <a:cs typeface="Times New Roman" panose="02020603050405020304" pitchFamily="18" charset="0"/>
              </a:rPr>
              <a:t>のキャリア・アンカーと実際の仕事との間で生じていたギャップや</a:t>
            </a:r>
            <a:r>
              <a:rPr lang="ja-JP" altLang="ja-JP" sz="1050" kern="100" dirty="0" smtClean="0">
                <a:effectLst/>
                <a:latin typeface="ＭＳ 明朝" panose="02020609040205080304" pitchFamily="17" charset="-128"/>
                <a:ea typeface="ＭＳ 明朝" panose="02020609040205080304" pitchFamily="17" charset="-128"/>
                <a:cs typeface="Times New Roman" panose="02020603050405020304" pitchFamily="18" charset="0"/>
              </a:rPr>
              <a:t>悩み</a:t>
            </a:r>
            <a:r>
              <a:rPr lang="ja-JP" altLang="en-US" sz="1050" kern="100" dirty="0" smtClean="0">
                <a:effectLst/>
                <a:latin typeface="ＭＳ 明朝" panose="02020609040205080304" pitchFamily="17" charset="-128"/>
                <a:ea typeface="ＭＳ 明朝" panose="02020609040205080304" pitchFamily="17" charset="-128"/>
                <a:cs typeface="Times New Roman" panose="02020603050405020304" pitchFamily="18" charset="0"/>
              </a:rPr>
              <a:t>、</a:t>
            </a:r>
            <a:r>
              <a:rPr lang="ja-JP" altLang="ja-JP" sz="1050" kern="100" dirty="0" smtClean="0">
                <a:effectLst/>
                <a:latin typeface="ＭＳ 明朝" panose="02020609040205080304" pitchFamily="17" charset="-128"/>
                <a:ea typeface="ＭＳ 明朝" panose="02020609040205080304" pitchFamily="17" charset="-128"/>
                <a:cs typeface="Times New Roman" panose="02020603050405020304" pitchFamily="18" charset="0"/>
              </a:rPr>
              <a:t>ストレス</a:t>
            </a:r>
            <a:r>
              <a:rPr lang="ja-JP" altLang="ja-JP" sz="1050" kern="100" dirty="0">
                <a:effectLst/>
                <a:latin typeface="ＭＳ 明朝" panose="02020609040205080304" pitchFamily="17" charset="-128"/>
                <a:ea typeface="ＭＳ 明朝" panose="02020609040205080304" pitchFamily="17" charset="-128"/>
                <a:cs typeface="Times New Roman" panose="02020603050405020304" pitchFamily="18" charset="0"/>
              </a:rPr>
              <a:t>はありましたか？また、その対処として何か考えられますか？</a:t>
            </a:r>
            <a:endParaRPr lang="ja-JP" altLang="ja-JP" sz="1050" kern="9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algn="just">
              <a:spcAft>
                <a:spcPts val="0"/>
              </a:spcAft>
            </a:pPr>
            <a:r>
              <a:rPr lang="en-US" altLang="ja-JP" sz="1050" b="1" kern="100" dirty="0">
                <a:effectLst/>
                <a:latin typeface="ＭＳ 明朝" panose="02020609040205080304" pitchFamily="17" charset="-128"/>
                <a:ea typeface="ＭＳ 明朝" panose="02020609040205080304" pitchFamily="17" charset="-128"/>
                <a:cs typeface="Times New Roman" panose="02020603050405020304" pitchFamily="18" charset="0"/>
              </a:rPr>
              <a:t> </a:t>
            </a:r>
            <a:endParaRPr lang="ja-JP" altLang="ja-JP" sz="1050" kern="9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algn="just">
              <a:spcAft>
                <a:spcPts val="0"/>
              </a:spcAft>
            </a:pPr>
            <a:r>
              <a:rPr lang="ja-JP" altLang="ja-JP" sz="1050" b="1" kern="100" dirty="0">
                <a:effectLst/>
                <a:latin typeface="ＭＳ 明朝" panose="02020609040205080304" pitchFamily="17" charset="-128"/>
                <a:ea typeface="ＭＳ 明朝" panose="02020609040205080304" pitchFamily="17" charset="-128"/>
                <a:cs typeface="Times New Roman" panose="02020603050405020304" pitchFamily="18" charset="0"/>
              </a:rPr>
              <a:t>※記入</a:t>
            </a:r>
            <a:r>
              <a:rPr lang="en-US" altLang="ja-JP" sz="1050" b="1" kern="100" dirty="0">
                <a:effectLst/>
                <a:latin typeface="ＭＳ 明朝" panose="02020609040205080304" pitchFamily="17" charset="-128"/>
                <a:ea typeface="ＭＳ 明朝" panose="02020609040205080304" pitchFamily="17" charset="-128"/>
                <a:cs typeface="Times New Roman" panose="02020603050405020304" pitchFamily="18" charset="0"/>
              </a:rPr>
              <a:t>10</a:t>
            </a:r>
            <a:r>
              <a:rPr lang="ja-JP" altLang="ja-JP" sz="1050" b="1" kern="100" dirty="0">
                <a:effectLst/>
                <a:latin typeface="ＭＳ 明朝" panose="02020609040205080304" pitchFamily="17" charset="-128"/>
                <a:ea typeface="ＭＳ 明朝" panose="02020609040205080304" pitchFamily="17" charset="-128"/>
                <a:cs typeface="Times New Roman" panose="02020603050405020304" pitchFamily="18" charset="0"/>
              </a:rPr>
              <a:t>分</a:t>
            </a:r>
            <a:endParaRPr lang="ja-JP" altLang="ja-JP" sz="1050" kern="900" dirty="0">
              <a:effectLst/>
              <a:latin typeface="ＭＳ 明朝" panose="02020609040205080304" pitchFamily="17" charset="-128"/>
              <a:ea typeface="ＭＳ 明朝" panose="02020609040205080304" pitchFamily="17" charset="-128"/>
              <a:cs typeface="Times New Roman" panose="02020603050405020304" pitchFamily="18" charset="0"/>
            </a:endParaRPr>
          </a:p>
        </p:txBody>
      </p:sp>
    </p:spTree>
    <p:extLst>
      <p:ext uri="{BB962C8B-B14F-4D97-AF65-F5344CB8AC3E}">
        <p14:creationId xmlns:p14="http://schemas.microsoft.com/office/powerpoint/2010/main" val="35252787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3575" cy="3354387"/>
          </a:xfrm>
          <a:prstGeom prst="rect">
            <a:avLst/>
          </a:prstGeom>
          <a:noFill/>
          <a:ln w="12700">
            <a:solidFill>
              <a:prstClr val="black"/>
            </a:solidFill>
          </a:ln>
        </p:spPr>
      </p:sp>
      <p:sp>
        <p:nvSpPr>
          <p:cNvPr id="4" name="スライド番号プレースホルダー 3"/>
          <p:cNvSpPr>
            <a:spLocks noGrp="1"/>
          </p:cNvSpPr>
          <p:nvPr>
            <p:ph type="sldNum" sz="quarter" idx="10"/>
          </p:nvPr>
        </p:nvSpPr>
        <p:spPr/>
        <p:txBody>
          <a:bodyPr/>
          <a:lstStyle/>
          <a:p>
            <a:fld id="{CD88DB9B-14BD-48D9-8F48-2AF88F55469E}" type="slidenum">
              <a:rPr kumimoji="1" lang="ja-JP" altLang="en-US" smtClean="0"/>
              <a:t>19</a:t>
            </a:fld>
            <a:endParaRPr kumimoji="1" lang="ja-JP" altLang="en-US" dirty="0"/>
          </a:p>
        </p:txBody>
      </p:sp>
      <p:sp>
        <p:nvSpPr>
          <p:cNvPr id="5" name="ノート プレースホルダー 4"/>
          <p:cNvSpPr>
            <a:spLocks noGrp="1"/>
          </p:cNvSpPr>
          <p:nvPr>
            <p:ph type="body" sz="quarter" idx="11"/>
          </p:nvPr>
        </p:nvSpPr>
        <p:spPr/>
        <p:txBody>
          <a:bodyPr/>
          <a:lstStyle/>
          <a:p>
            <a:pPr indent="133350" algn="just">
              <a:spcAft>
                <a:spcPts val="0"/>
              </a:spcAft>
            </a:pPr>
            <a:r>
              <a:rPr lang="ja-JP" altLang="ja-JP" sz="1050" kern="100" dirty="0">
                <a:effectLst/>
                <a:latin typeface="ＭＳ 明朝" panose="02020609040205080304" pitchFamily="17" charset="-128"/>
                <a:ea typeface="ＭＳ 明朝" panose="02020609040205080304" pitchFamily="17" charset="-128"/>
                <a:cs typeface="Times New Roman" panose="02020603050405020304" pitchFamily="18" charset="0"/>
              </a:rPr>
              <a:t>では１人ずつ、スライドの項目に沿って発表していただきます。</a:t>
            </a:r>
            <a:endParaRPr lang="ja-JP" altLang="ja-JP" sz="1050" kern="9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algn="just">
              <a:spcAft>
                <a:spcPts val="0"/>
              </a:spcAft>
            </a:pPr>
            <a:endParaRPr lang="ja-JP" altLang="ja-JP" sz="1050" kern="9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marL="342900" lvl="0" indent="-342900" algn="just">
              <a:spcAft>
                <a:spcPts val="0"/>
              </a:spcAft>
              <a:buFont typeface="ＭＳ 明朝" panose="02020609040205080304" pitchFamily="17" charset="-128"/>
              <a:buChar char="・"/>
            </a:pPr>
            <a:r>
              <a:rPr lang="ja-JP" altLang="ja-JP" sz="1050" kern="100" dirty="0">
                <a:effectLst/>
                <a:latin typeface="ＭＳ 明朝" panose="02020609040205080304" pitchFamily="17" charset="-128"/>
                <a:ea typeface="ＭＳ 明朝" panose="02020609040205080304" pitchFamily="17" charset="-128"/>
                <a:cs typeface="Times New Roman" panose="02020603050405020304" pitchFamily="18" charset="0"/>
              </a:rPr>
              <a:t>最も点数の高かった１～３位のキャリア・アンカーはどれでしたか？</a:t>
            </a:r>
            <a:endParaRPr lang="ja-JP" altLang="ja-JP" sz="1050" kern="9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marL="342900" lvl="0" indent="-342900" algn="just">
              <a:spcAft>
                <a:spcPts val="0"/>
              </a:spcAft>
              <a:buFont typeface="ＭＳ 明朝" panose="02020609040205080304" pitchFamily="17" charset="-128"/>
              <a:buChar char="・"/>
            </a:pPr>
            <a:r>
              <a:rPr lang="ja-JP" altLang="ja-JP" sz="1050" kern="100" dirty="0">
                <a:effectLst/>
                <a:latin typeface="ＭＳ 明朝" panose="02020609040205080304" pitchFamily="17" charset="-128"/>
                <a:ea typeface="ＭＳ 明朝" panose="02020609040205080304" pitchFamily="17" charset="-128"/>
                <a:cs typeface="Times New Roman" panose="02020603050405020304" pitchFamily="18" charset="0"/>
              </a:rPr>
              <a:t>最も点数の低かった８位のキャリア・アンカーはどれでしたか？</a:t>
            </a:r>
            <a:endParaRPr lang="ja-JP" altLang="ja-JP" sz="1050" kern="9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marL="342900" lvl="0" indent="-342900" algn="just">
              <a:spcAft>
                <a:spcPts val="0"/>
              </a:spcAft>
              <a:buFont typeface="ＭＳ 明朝" panose="02020609040205080304" pitchFamily="17" charset="-128"/>
              <a:buChar char="・"/>
            </a:pPr>
            <a:r>
              <a:rPr lang="ja-JP" altLang="ja-JP" sz="1050" kern="100" dirty="0">
                <a:effectLst/>
                <a:latin typeface="ＭＳ 明朝" panose="02020609040205080304" pitchFamily="17" charset="-128"/>
                <a:ea typeface="ＭＳ 明朝" panose="02020609040205080304" pitchFamily="17" charset="-128"/>
                <a:cs typeface="Times New Roman" panose="02020603050405020304" pitchFamily="18" charset="0"/>
              </a:rPr>
              <a:t>自分のキャリア・アンカーについて気づいたことはありましたか？</a:t>
            </a:r>
            <a:endParaRPr lang="ja-JP" altLang="ja-JP" sz="1050" kern="9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marL="342900" lvl="0" indent="-342900" algn="just">
              <a:spcAft>
                <a:spcPts val="0"/>
              </a:spcAft>
              <a:buFont typeface="ＭＳ 明朝" panose="02020609040205080304" pitchFamily="17" charset="-128"/>
              <a:buChar char="・"/>
            </a:pPr>
            <a:r>
              <a:rPr lang="ja-JP" altLang="ja-JP" sz="1050" kern="100" dirty="0">
                <a:effectLst/>
                <a:latin typeface="ＭＳ 明朝" panose="02020609040205080304" pitchFamily="17" charset="-128"/>
                <a:ea typeface="ＭＳ 明朝" panose="02020609040205080304" pitchFamily="17" charset="-128"/>
                <a:cs typeface="Times New Roman" panose="02020603050405020304" pitchFamily="18" charset="0"/>
              </a:rPr>
              <a:t>キャリア・アンカーと実際の仕事の間で生じるギャップ、悩み、ストレスはありましたか？</a:t>
            </a:r>
            <a:endParaRPr lang="ja-JP" altLang="ja-JP" sz="1050" kern="9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marL="342900" lvl="0" indent="-342900" algn="just">
              <a:spcAft>
                <a:spcPts val="0"/>
              </a:spcAft>
              <a:buFont typeface="ＭＳ 明朝" panose="02020609040205080304" pitchFamily="17" charset="-128"/>
              <a:buChar char="・"/>
            </a:pPr>
            <a:r>
              <a:rPr lang="ja-JP" altLang="ja-JP" sz="1050" kern="100" dirty="0">
                <a:effectLst/>
                <a:latin typeface="ＭＳ 明朝" panose="02020609040205080304" pitchFamily="17" charset="-128"/>
                <a:ea typeface="ＭＳ 明朝" panose="02020609040205080304" pitchFamily="17" charset="-128"/>
                <a:cs typeface="Times New Roman" panose="02020603050405020304" pitchFamily="18" charset="0"/>
              </a:rPr>
              <a:t>その対処法として考えられるものはありますか？</a:t>
            </a:r>
            <a:endParaRPr lang="ja-JP" altLang="ja-JP" sz="1050" kern="9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algn="just">
              <a:spcAft>
                <a:spcPts val="0"/>
              </a:spcAft>
            </a:pPr>
            <a:r>
              <a:rPr lang="ja-JP" altLang="ja-JP" sz="1050" b="1" kern="100" dirty="0" smtClean="0">
                <a:effectLst/>
                <a:latin typeface="ＭＳ 明朝" panose="02020609040205080304" pitchFamily="17" charset="-128"/>
                <a:ea typeface="ＭＳ 明朝" panose="02020609040205080304" pitchFamily="17" charset="-128"/>
                <a:cs typeface="Times New Roman" panose="02020603050405020304" pitchFamily="18" charset="0"/>
              </a:rPr>
              <a:t>※発表１人３分</a:t>
            </a:r>
            <a:endParaRPr lang="en-US" altLang="ja-JP" sz="1050" b="1" kern="100" dirty="0" smtClean="0">
              <a:effectLst/>
              <a:latin typeface="ＭＳ 明朝" panose="02020609040205080304" pitchFamily="17" charset="-128"/>
              <a:ea typeface="ＭＳ 明朝" panose="02020609040205080304" pitchFamily="17" charset="-128"/>
              <a:cs typeface="Times New Roman" panose="02020603050405020304" pitchFamily="18" charset="0"/>
            </a:endParaRPr>
          </a:p>
          <a:p>
            <a:pPr algn="just">
              <a:spcAft>
                <a:spcPts val="0"/>
              </a:spcAft>
            </a:pPr>
            <a:r>
              <a:rPr lang="ja-JP" altLang="ja-JP" sz="1050" b="1" kern="100" dirty="0" smtClean="0">
                <a:effectLst/>
                <a:latin typeface="ＭＳ 明朝" panose="02020609040205080304" pitchFamily="17" charset="-128"/>
                <a:ea typeface="ＭＳ 明朝" panose="02020609040205080304" pitchFamily="17" charset="-128"/>
                <a:cs typeface="Times New Roman" panose="02020603050405020304" pitchFamily="18" charset="0"/>
              </a:rPr>
              <a:t>※</a:t>
            </a:r>
            <a:r>
              <a:rPr lang="ja-JP" altLang="ja-JP" sz="1050" b="1" kern="100" dirty="0">
                <a:effectLst/>
                <a:latin typeface="ＭＳ 明朝" panose="02020609040205080304" pitchFamily="17" charset="-128"/>
                <a:ea typeface="ＭＳ 明朝" panose="02020609040205080304" pitchFamily="17" charset="-128"/>
                <a:cs typeface="Times New Roman" panose="02020603050405020304" pitchFamily="18" charset="0"/>
              </a:rPr>
              <a:t>意見交換</a:t>
            </a:r>
            <a:r>
              <a:rPr lang="en-US" altLang="ja-JP" sz="1050" b="1" kern="100" dirty="0">
                <a:effectLst/>
                <a:latin typeface="ＭＳ 明朝" panose="02020609040205080304" pitchFamily="17" charset="-128"/>
                <a:ea typeface="ＭＳ 明朝" panose="02020609040205080304" pitchFamily="17" charset="-128"/>
                <a:cs typeface="Times New Roman" panose="02020603050405020304" pitchFamily="18" charset="0"/>
              </a:rPr>
              <a:t>15</a:t>
            </a:r>
            <a:r>
              <a:rPr lang="ja-JP" altLang="ja-JP" sz="1050" b="1" kern="100" dirty="0">
                <a:effectLst/>
                <a:latin typeface="ＭＳ 明朝" panose="02020609040205080304" pitchFamily="17" charset="-128"/>
                <a:ea typeface="ＭＳ 明朝" panose="02020609040205080304" pitchFamily="17" charset="-128"/>
                <a:cs typeface="Times New Roman" panose="02020603050405020304" pitchFamily="18" charset="0"/>
              </a:rPr>
              <a:t>分</a:t>
            </a:r>
            <a:endParaRPr lang="ja-JP" altLang="ja-JP" sz="1050" kern="900" dirty="0">
              <a:effectLst/>
              <a:latin typeface="ＭＳ 明朝" panose="02020609040205080304" pitchFamily="17" charset="-128"/>
              <a:ea typeface="ＭＳ 明朝" panose="02020609040205080304" pitchFamily="17" charset="-128"/>
              <a:cs typeface="Times New Roman" panose="02020603050405020304" pitchFamily="18" charset="0"/>
            </a:endParaRPr>
          </a:p>
          <a:p>
            <a:endParaRPr kumimoji="1" lang="ja-JP" altLang="en-US" dirty="0"/>
          </a:p>
        </p:txBody>
      </p:sp>
    </p:spTree>
    <p:extLst>
      <p:ext uri="{BB962C8B-B14F-4D97-AF65-F5344CB8AC3E}">
        <p14:creationId xmlns:p14="http://schemas.microsoft.com/office/powerpoint/2010/main" val="29823840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algn="ctr"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algn="ctr"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algn="ctr"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algn="ctr" eaLnBrk="0" fontAlgn="base" hangingPunct="0">
              <a:spcBef>
                <a:spcPct val="0"/>
              </a:spcBef>
              <a:spcAft>
                <a:spcPct val="0"/>
              </a:spcAft>
              <a:defRPr kumimoji="1">
                <a:solidFill>
                  <a:schemeClr val="tx1"/>
                </a:solidFill>
                <a:latin typeface="Arial" charset="0"/>
                <a:ea typeface="ＭＳ Ｐゴシック" charset="-128"/>
              </a:defRPr>
            </a:lvl9pPr>
          </a:lstStyle>
          <a:p>
            <a:fld id="{8716F6D9-FC26-414E-B1E0-95885A4EE369}" type="slidenum">
              <a:rPr lang="en-US" altLang="ja-JP" smtClean="0"/>
              <a:pPr/>
              <a:t>2</a:t>
            </a:fld>
            <a:endParaRPr lang="en-US" altLang="ja-JP" dirty="0"/>
          </a:p>
        </p:txBody>
      </p:sp>
      <p:sp>
        <p:nvSpPr>
          <p:cNvPr id="6" name="スライド イメージ プレースホルダー 5"/>
          <p:cNvSpPr>
            <a:spLocks noGrp="1" noRot="1" noChangeAspect="1"/>
          </p:cNvSpPr>
          <p:nvPr>
            <p:ph type="sldImg"/>
          </p:nvPr>
        </p:nvSpPr>
        <p:spPr>
          <a:xfrm>
            <a:off x="1166813" y="1243013"/>
            <a:ext cx="4473575" cy="3354387"/>
          </a:xfrm>
          <a:prstGeom prst="rect">
            <a:avLst/>
          </a:prstGeom>
          <a:noFill/>
          <a:ln w="12700">
            <a:solidFill>
              <a:prstClr val="black"/>
            </a:solidFill>
          </a:ln>
        </p:spPr>
      </p:sp>
      <p:sp>
        <p:nvSpPr>
          <p:cNvPr id="2" name="ノート プレースホルダー 1"/>
          <p:cNvSpPr>
            <a:spLocks noGrp="1"/>
          </p:cNvSpPr>
          <p:nvPr>
            <p:ph type="body" sz="quarter" idx="10"/>
          </p:nvPr>
        </p:nvSpPr>
        <p:spPr/>
        <p:txBody>
          <a:bodyPr/>
          <a:lstStyle/>
          <a:p>
            <a:pPr algn="just">
              <a:spcAft>
                <a:spcPts val="0"/>
              </a:spcAft>
            </a:pPr>
            <a:r>
              <a:rPr lang="en-US" altLang="ja-JP" sz="1050" b="1" kern="100" dirty="0">
                <a:effectLst/>
                <a:latin typeface="ＭＳ 明朝" panose="02020609040205080304" pitchFamily="17" charset="-128"/>
                <a:ea typeface="ＭＳ 明朝" panose="02020609040205080304" pitchFamily="17" charset="-128"/>
                <a:cs typeface="Times New Roman" panose="02020603050405020304" pitchFamily="18" charset="0"/>
              </a:rPr>
              <a:t>※</a:t>
            </a:r>
            <a:r>
              <a:rPr lang="ja-JP" altLang="ja-JP" sz="1050" b="1" kern="100" dirty="0">
                <a:effectLst/>
                <a:latin typeface="ＭＳ 明朝" panose="02020609040205080304" pitchFamily="17" charset="-128"/>
                <a:ea typeface="ＭＳ 明朝" panose="02020609040205080304" pitchFamily="17" charset="-128"/>
                <a:cs typeface="Times New Roman" panose="02020603050405020304" pitchFamily="18" charset="0"/>
              </a:rPr>
              <a:t>内容読み上げ</a:t>
            </a:r>
            <a:endParaRPr lang="ja-JP" altLang="ja-JP" sz="1050" kern="900" dirty="0">
              <a:effectLst/>
              <a:latin typeface="ＭＳ 明朝" panose="02020609040205080304" pitchFamily="17" charset="-128"/>
              <a:ea typeface="ＭＳ 明朝" panose="02020609040205080304" pitchFamily="17" charset="-128"/>
              <a:cs typeface="Times New Roman" panose="02020603050405020304" pitchFamily="18" charset="0"/>
            </a:endParaRPr>
          </a:p>
          <a:p>
            <a:endParaRPr kumimoji="1" lang="ja-JP" altLang="en-US" dirty="0"/>
          </a:p>
        </p:txBody>
      </p:sp>
    </p:spTree>
    <p:extLst>
      <p:ext uri="{BB962C8B-B14F-4D97-AF65-F5344CB8AC3E}">
        <p14:creationId xmlns:p14="http://schemas.microsoft.com/office/powerpoint/2010/main" val="31537596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a:xfrm>
            <a:off x="3857625" y="9440863"/>
            <a:ext cx="2949575" cy="496887"/>
          </a:xfrm>
        </p:spPr>
        <p:txBody>
          <a:bodyPr/>
          <a:lstStyle/>
          <a:p>
            <a:fld id="{CD88DB9B-14BD-48D9-8F48-2AF88F55469E}" type="slidenum">
              <a:rPr kumimoji="1" lang="ja-JP" altLang="en-US" smtClean="0"/>
              <a:t>20</a:t>
            </a:fld>
            <a:endParaRPr kumimoji="1" lang="ja-JP" altLang="en-US" dirty="0"/>
          </a:p>
        </p:txBody>
      </p:sp>
      <p:sp>
        <p:nvSpPr>
          <p:cNvPr id="5" name="スライド イメージ プレースホルダー 4"/>
          <p:cNvSpPr>
            <a:spLocks noGrp="1" noRot="1" noChangeAspect="1"/>
          </p:cNvSpPr>
          <p:nvPr>
            <p:ph type="sldImg"/>
          </p:nvPr>
        </p:nvSpPr>
        <p:spPr>
          <a:xfrm>
            <a:off x="1166813" y="1243013"/>
            <a:ext cx="4473575" cy="3354387"/>
          </a:xfrm>
          <a:prstGeom prst="rect">
            <a:avLst/>
          </a:prstGeom>
          <a:noFill/>
          <a:ln w="12700">
            <a:solidFill>
              <a:prstClr val="black"/>
            </a:solidFill>
          </a:ln>
        </p:spPr>
      </p:sp>
      <p:sp>
        <p:nvSpPr>
          <p:cNvPr id="2" name="ノート プレースホルダー 1"/>
          <p:cNvSpPr>
            <a:spLocks noGrp="1"/>
          </p:cNvSpPr>
          <p:nvPr>
            <p:ph type="body" sz="quarter" idx="11"/>
          </p:nvPr>
        </p:nvSpPr>
        <p:spPr/>
        <p:txBody>
          <a:bodyPr/>
          <a:lstStyle/>
          <a:p>
            <a:pPr indent="153035" algn="just">
              <a:spcAft>
                <a:spcPts val="0"/>
              </a:spcAft>
            </a:pPr>
            <a:r>
              <a:rPr lang="ja-JP" altLang="ja-JP" sz="1050" kern="100" dirty="0">
                <a:effectLst/>
                <a:latin typeface="ＭＳ 明朝" panose="02020609040205080304" pitchFamily="17" charset="-128"/>
                <a:ea typeface="ＭＳ 明朝" panose="02020609040205080304" pitchFamily="17" charset="-128"/>
                <a:cs typeface="Times New Roman" panose="02020603050405020304" pitchFamily="18" charset="0"/>
              </a:rPr>
              <a:t>まとめです。</a:t>
            </a:r>
            <a:endParaRPr lang="ja-JP" altLang="ja-JP" sz="1050" kern="9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indent="146685" algn="just">
              <a:spcAft>
                <a:spcPts val="0"/>
              </a:spcAft>
            </a:pPr>
            <a:r>
              <a:rPr lang="ja-JP" altLang="ja-JP" sz="1050" kern="100" dirty="0">
                <a:effectLst/>
                <a:latin typeface="ＭＳ 明朝" panose="02020609040205080304" pitchFamily="17" charset="-128"/>
                <a:ea typeface="ＭＳ 明朝" panose="02020609040205080304" pitchFamily="17" charset="-128"/>
                <a:cs typeface="Times New Roman" panose="02020603050405020304" pitchFamily="18" charset="0"/>
              </a:rPr>
              <a:t>第１回講習では、キャリアの基本知識について学びました。</a:t>
            </a:r>
            <a:endParaRPr lang="ja-JP" altLang="ja-JP" sz="1050" kern="9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indent="146685" algn="just">
              <a:spcAft>
                <a:spcPts val="0"/>
              </a:spcAft>
            </a:pPr>
            <a:r>
              <a:rPr lang="ja-JP" altLang="ja-JP" sz="1050" kern="100" dirty="0">
                <a:effectLst/>
                <a:latin typeface="ＭＳ 明朝" panose="02020609040205080304" pitchFamily="17" charset="-128"/>
                <a:ea typeface="ＭＳ 明朝" panose="02020609040205080304" pitchFamily="17" charset="-128"/>
                <a:cs typeface="Times New Roman" panose="02020603050405020304" pitchFamily="18" charset="0"/>
              </a:rPr>
              <a:t>第２回講習では、自分の欲求、自分は何がやりたいのかを興味・関心から振り返ってきました。また、自分の能力や強みについて、成功体験の振り返りを通じて確認しました。</a:t>
            </a:r>
            <a:endParaRPr lang="ja-JP" altLang="ja-JP" sz="1050" kern="9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indent="146685" algn="just">
              <a:spcAft>
                <a:spcPts val="0"/>
              </a:spcAft>
            </a:pPr>
            <a:r>
              <a:rPr lang="ja-JP" altLang="ja-JP" sz="1050" kern="100" dirty="0">
                <a:effectLst/>
                <a:latin typeface="ＭＳ 明朝" panose="02020609040205080304" pitchFamily="17" charset="-128"/>
                <a:ea typeface="ＭＳ 明朝" panose="02020609040205080304" pitchFamily="17" charset="-128"/>
                <a:cs typeface="Times New Roman" panose="02020603050405020304" pitchFamily="18" charset="0"/>
              </a:rPr>
              <a:t>第３回講習では、自分が大切にしている価値観について、また、そこから導かれる職業生活の拠り所であるキャリア・アンカーについて確認しました。</a:t>
            </a:r>
            <a:endParaRPr lang="ja-JP" altLang="ja-JP" sz="1050" kern="9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indent="146685" algn="just">
              <a:spcAft>
                <a:spcPts val="0"/>
              </a:spcAft>
            </a:pPr>
            <a:r>
              <a:rPr lang="ja-JP" altLang="ja-JP" sz="1050" kern="100" dirty="0">
                <a:effectLst/>
                <a:latin typeface="ＭＳ 明朝" panose="02020609040205080304" pitchFamily="17" charset="-128"/>
                <a:ea typeface="ＭＳ 明朝" panose="02020609040205080304" pitchFamily="17" charset="-128"/>
                <a:cs typeface="Times New Roman" panose="02020603050405020304" pitchFamily="18" charset="0"/>
              </a:rPr>
              <a:t>皆さんは、価値観やキャリア・アンカーについて、どのような気づきがあったでしょうか。</a:t>
            </a:r>
            <a:endParaRPr lang="ja-JP" altLang="ja-JP" sz="1050" kern="9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indent="146685" algn="just">
              <a:spcAft>
                <a:spcPts val="0"/>
              </a:spcAft>
            </a:pPr>
            <a:r>
              <a:rPr lang="ja-JP" altLang="ja-JP" sz="1050" kern="100" dirty="0">
                <a:effectLst/>
                <a:latin typeface="ＭＳ 明朝" panose="02020609040205080304" pitchFamily="17" charset="-128"/>
                <a:ea typeface="ＭＳ 明朝" panose="02020609040205080304" pitchFamily="17" charset="-128"/>
                <a:cs typeface="Times New Roman" panose="02020603050405020304" pitchFamily="18" charset="0"/>
              </a:rPr>
              <a:t>休職という転機にある今、しっかりと自分の価値観やキャリア・アンカーについて明確にしておくことが大切です。</a:t>
            </a:r>
            <a:endParaRPr lang="ja-JP" altLang="ja-JP" sz="1050" kern="9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indent="146685" algn="just">
              <a:spcAft>
                <a:spcPts val="0"/>
              </a:spcAft>
            </a:pPr>
            <a:r>
              <a:rPr lang="ja-JP" altLang="ja-JP" sz="1050" kern="100" dirty="0">
                <a:effectLst/>
                <a:latin typeface="ＭＳ 明朝" panose="02020609040205080304" pitchFamily="17" charset="-128"/>
                <a:ea typeface="ＭＳ 明朝" panose="02020609040205080304" pitchFamily="17" charset="-128"/>
                <a:cs typeface="Times New Roman" panose="02020603050405020304" pitchFamily="18" charset="0"/>
              </a:rPr>
              <a:t>これらを明確にしておくことで、職業生活における選択や判断、決断を迫られたときに、「自分が何に意味や価値を感じているのか」という自分の価値観をふまえたうえで、自分にとって納得のいく意思決定がしやすくなります。</a:t>
            </a:r>
            <a:endParaRPr lang="ja-JP" altLang="ja-JP" sz="1050" kern="9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indent="146685" algn="just">
              <a:spcAft>
                <a:spcPts val="0"/>
              </a:spcAft>
            </a:pPr>
            <a:r>
              <a:rPr lang="ja-JP" altLang="ja-JP" sz="1050" kern="100" dirty="0">
                <a:effectLst/>
                <a:latin typeface="ＭＳ 明朝" panose="02020609040205080304" pitchFamily="17" charset="-128"/>
                <a:ea typeface="ＭＳ 明朝" panose="02020609040205080304" pitchFamily="17" charset="-128"/>
                <a:cs typeface="Times New Roman" panose="02020603050405020304" pitchFamily="18" charset="0"/>
              </a:rPr>
              <a:t>本日は、他のメンバーがそれぞれに持っているいろいろな価値観にも触れることができました。</a:t>
            </a:r>
            <a:endParaRPr lang="ja-JP" altLang="ja-JP" sz="1050" kern="9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indent="146685" algn="just">
              <a:spcAft>
                <a:spcPts val="0"/>
              </a:spcAft>
            </a:pPr>
            <a:r>
              <a:rPr lang="ja-JP" altLang="ja-JP" sz="1050" kern="100" dirty="0">
                <a:effectLst/>
                <a:latin typeface="ＭＳ 明朝" panose="02020609040205080304" pitchFamily="17" charset="-128"/>
                <a:ea typeface="ＭＳ 明朝" panose="02020609040205080304" pitchFamily="17" charset="-128"/>
                <a:cs typeface="Times New Roman" panose="02020603050405020304" pitchFamily="18" charset="0"/>
              </a:rPr>
              <a:t>同様に、職場の上司や同僚も、いろいろな価値観を持っています。人によって大切にしている価値観は異なるのだと理解しておくと、相手との関係づくりや価値観の違いから生じるストレスへの対処がしやすくなるのではないでしょうか。</a:t>
            </a:r>
            <a:endParaRPr lang="ja-JP" altLang="ja-JP" sz="1050" kern="9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indent="146685" algn="just">
              <a:spcAft>
                <a:spcPts val="0"/>
              </a:spcAft>
            </a:pPr>
            <a:r>
              <a:rPr lang="ja-JP" altLang="ja-JP" sz="1050" kern="100" dirty="0">
                <a:effectLst/>
                <a:latin typeface="ＭＳ 明朝" panose="02020609040205080304" pitchFamily="17" charset="-128"/>
                <a:ea typeface="ＭＳ 明朝" panose="02020609040205080304" pitchFamily="17" charset="-128"/>
                <a:cs typeface="Times New Roman" panose="02020603050405020304" pitchFamily="18" charset="0"/>
              </a:rPr>
              <a:t>また、自分の価値観を満たす場面は「職業生活」だけではありません。現在の仕事や職場において価値観を満たすことが難しい場合には、職業生活に限定せず、それ以外の生活を含めた環境において満たすことも一つの方法です。充実した人生を送るために、キャリア全体に目を向けて考えてみましょう。</a:t>
            </a:r>
            <a:endParaRPr lang="ja-JP" altLang="ja-JP" sz="1050" kern="900" dirty="0">
              <a:effectLst/>
              <a:latin typeface="ＭＳ 明朝" panose="02020609040205080304" pitchFamily="17" charset="-128"/>
              <a:ea typeface="ＭＳ 明朝" panose="02020609040205080304" pitchFamily="17" charset="-128"/>
              <a:cs typeface="Times New Roman" panose="02020603050405020304" pitchFamily="18" charset="0"/>
            </a:endParaRPr>
          </a:p>
          <a:p>
            <a:endParaRPr kumimoji="1" lang="ja-JP" altLang="en-US" dirty="0"/>
          </a:p>
        </p:txBody>
      </p:sp>
    </p:spTree>
    <p:extLst>
      <p:ext uri="{BB962C8B-B14F-4D97-AF65-F5344CB8AC3E}">
        <p14:creationId xmlns:p14="http://schemas.microsoft.com/office/powerpoint/2010/main" val="16007287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p:txBody>
          <a:bodyPr/>
          <a:lstStyle>
            <a:lvl1pPr eaLnBrk="0" hangingPunct="0">
              <a:defRPr kumimoji="1">
                <a:solidFill>
                  <a:schemeClr val="tx1"/>
                </a:solidFill>
                <a:latin typeface="Arial" charset="0"/>
                <a:ea typeface="ＭＳ Ｐゴシック" charset="-128"/>
              </a:defRPr>
            </a:lvl1pPr>
            <a:lvl2pPr marL="736581" indent="-283300" eaLnBrk="0" hangingPunct="0">
              <a:defRPr kumimoji="1">
                <a:solidFill>
                  <a:schemeClr val="tx1"/>
                </a:solidFill>
                <a:latin typeface="Arial" charset="0"/>
                <a:ea typeface="ＭＳ Ｐゴシック" charset="-128"/>
              </a:defRPr>
            </a:lvl2pPr>
            <a:lvl3pPr marL="1133201" indent="-226641" eaLnBrk="0" hangingPunct="0">
              <a:defRPr kumimoji="1">
                <a:solidFill>
                  <a:schemeClr val="tx1"/>
                </a:solidFill>
                <a:latin typeface="Arial" charset="0"/>
                <a:ea typeface="ＭＳ Ｐゴシック" charset="-128"/>
              </a:defRPr>
            </a:lvl3pPr>
            <a:lvl4pPr marL="1586482" indent="-226641" eaLnBrk="0" hangingPunct="0">
              <a:defRPr kumimoji="1">
                <a:solidFill>
                  <a:schemeClr val="tx1"/>
                </a:solidFill>
                <a:latin typeface="Arial" charset="0"/>
                <a:ea typeface="ＭＳ Ｐゴシック" charset="-128"/>
              </a:defRPr>
            </a:lvl4pPr>
            <a:lvl5pPr marL="2039762" indent="-226641" eaLnBrk="0" hangingPunct="0">
              <a:defRPr kumimoji="1">
                <a:solidFill>
                  <a:schemeClr val="tx1"/>
                </a:solidFill>
                <a:latin typeface="Arial" charset="0"/>
                <a:ea typeface="ＭＳ Ｐゴシック" charset="-128"/>
              </a:defRPr>
            </a:lvl5pPr>
            <a:lvl6pPr marL="2493043" indent="-226641" algn="ctr" eaLnBrk="0" fontAlgn="base" hangingPunct="0">
              <a:spcBef>
                <a:spcPct val="0"/>
              </a:spcBef>
              <a:spcAft>
                <a:spcPct val="0"/>
              </a:spcAft>
              <a:defRPr kumimoji="1">
                <a:solidFill>
                  <a:schemeClr val="tx1"/>
                </a:solidFill>
                <a:latin typeface="Arial" charset="0"/>
                <a:ea typeface="ＭＳ Ｐゴシック" charset="-128"/>
              </a:defRPr>
            </a:lvl6pPr>
            <a:lvl7pPr marL="2946323" indent="-226641" algn="ctr" eaLnBrk="0" fontAlgn="base" hangingPunct="0">
              <a:spcBef>
                <a:spcPct val="0"/>
              </a:spcBef>
              <a:spcAft>
                <a:spcPct val="0"/>
              </a:spcAft>
              <a:defRPr kumimoji="1">
                <a:solidFill>
                  <a:schemeClr val="tx1"/>
                </a:solidFill>
                <a:latin typeface="Arial" charset="0"/>
                <a:ea typeface="ＭＳ Ｐゴシック" charset="-128"/>
              </a:defRPr>
            </a:lvl7pPr>
            <a:lvl8pPr marL="3399603" indent="-226641" algn="ctr" eaLnBrk="0" fontAlgn="base" hangingPunct="0">
              <a:spcBef>
                <a:spcPct val="0"/>
              </a:spcBef>
              <a:spcAft>
                <a:spcPct val="0"/>
              </a:spcAft>
              <a:defRPr kumimoji="1">
                <a:solidFill>
                  <a:schemeClr val="tx1"/>
                </a:solidFill>
                <a:latin typeface="Arial" charset="0"/>
                <a:ea typeface="ＭＳ Ｐゴシック" charset="-128"/>
              </a:defRPr>
            </a:lvl8pPr>
            <a:lvl9pPr marL="3852885" indent="-226641" algn="ctr" eaLnBrk="0" fontAlgn="base" hangingPunct="0">
              <a:spcBef>
                <a:spcPct val="0"/>
              </a:spcBef>
              <a:spcAft>
                <a:spcPct val="0"/>
              </a:spcAft>
              <a:defRPr kumimoji="1">
                <a:solidFill>
                  <a:schemeClr val="tx1"/>
                </a:solidFill>
                <a:latin typeface="Arial" charset="0"/>
                <a:ea typeface="ＭＳ Ｐゴシック" charset="-128"/>
              </a:defRPr>
            </a:lvl9pPr>
          </a:lstStyle>
          <a:p>
            <a:fld id="{F3BD604A-CB06-49D4-8667-43DDB22EE458}" type="slidenum">
              <a:rPr lang="en-US" altLang="ja-JP" smtClean="0"/>
              <a:pPr/>
              <a:t>3</a:t>
            </a:fld>
            <a:endParaRPr lang="en-US" altLang="ja-JP"/>
          </a:p>
        </p:txBody>
      </p:sp>
      <p:sp>
        <p:nvSpPr>
          <p:cNvPr id="3" name="スライド イメージ プレースホルダー 2"/>
          <p:cNvSpPr>
            <a:spLocks noGrp="1" noRot="1" noChangeAspect="1"/>
          </p:cNvSpPr>
          <p:nvPr>
            <p:ph type="sldImg"/>
          </p:nvPr>
        </p:nvSpPr>
        <p:spPr>
          <a:xfrm>
            <a:off x="1166813" y="1243013"/>
            <a:ext cx="4473575" cy="3354387"/>
          </a:xfrm>
          <a:prstGeom prst="rect">
            <a:avLst/>
          </a:prstGeom>
          <a:noFill/>
          <a:ln w="12700">
            <a:solidFill>
              <a:prstClr val="black"/>
            </a:solidFill>
          </a:ln>
        </p:spPr>
      </p:sp>
      <p:sp>
        <p:nvSpPr>
          <p:cNvPr id="2" name="ノート プレースホルダー 1"/>
          <p:cNvSpPr>
            <a:spLocks noGrp="1"/>
          </p:cNvSpPr>
          <p:nvPr>
            <p:ph type="body" sz="quarter" idx="10"/>
          </p:nvPr>
        </p:nvSpPr>
        <p:spPr/>
        <p:txBody>
          <a:bodyPr/>
          <a:lstStyle/>
          <a:p>
            <a:pPr indent="133350" algn="l">
              <a:spcAft>
                <a:spcPts val="0"/>
              </a:spcAft>
            </a:pPr>
            <a:r>
              <a:rPr lang="ja-JP" altLang="ja-JP" sz="1050" kern="100" dirty="0">
                <a:solidFill>
                  <a:srgbClr val="000000"/>
                </a:solidFill>
                <a:effectLst/>
                <a:latin typeface="ＭＳ 明朝" panose="02020609040205080304" pitchFamily="17" charset="-128"/>
                <a:ea typeface="ＭＳ 明朝" panose="02020609040205080304" pitchFamily="17" charset="-128"/>
                <a:cs typeface="ＭＳ Ｐ明朝" panose="02020600040205080304" pitchFamily="18" charset="-128"/>
              </a:rPr>
              <a:t>キャリアに対する自分の価値観について確認しましょう。</a:t>
            </a:r>
            <a:endParaRPr lang="ja-JP" altLang="ja-JP" sz="1050" kern="900" dirty="0">
              <a:effectLst/>
              <a:latin typeface="ＭＳ 明朝" panose="02020609040205080304" pitchFamily="17" charset="-128"/>
              <a:ea typeface="ＭＳ 明朝" panose="02020609040205080304" pitchFamily="17" charset="-128"/>
              <a:cs typeface="Times New Roman" panose="02020603050405020304" pitchFamily="18" charset="0"/>
            </a:endParaRPr>
          </a:p>
          <a:p>
            <a:endParaRPr kumimoji="1" lang="ja-JP" altLang="en-US" dirty="0"/>
          </a:p>
        </p:txBody>
      </p:sp>
    </p:spTree>
    <p:extLst>
      <p:ext uri="{BB962C8B-B14F-4D97-AF65-F5344CB8AC3E}">
        <p14:creationId xmlns:p14="http://schemas.microsoft.com/office/powerpoint/2010/main" val="3363647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3575" cy="3354387"/>
          </a:xfrm>
          <a:prstGeom prst="rect">
            <a:avLst/>
          </a:prstGeom>
          <a:noFill/>
          <a:ln w="12700">
            <a:solidFill>
              <a:prstClr val="black"/>
            </a:solidFill>
          </a:ln>
        </p:spPr>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88DB9B-14BD-48D9-8F48-2AF88F55469E}"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5" name="ノート プレースホルダー 4"/>
          <p:cNvSpPr>
            <a:spLocks noGrp="1"/>
          </p:cNvSpPr>
          <p:nvPr>
            <p:ph type="body" sz="quarter" idx="11"/>
          </p:nvPr>
        </p:nvSpPr>
        <p:spPr/>
        <p:txBody>
          <a:bodyPr/>
          <a:lstStyle/>
          <a:p>
            <a:pPr indent="133350" algn="just">
              <a:spcAft>
                <a:spcPts val="0"/>
              </a:spcAft>
            </a:pPr>
            <a:r>
              <a:rPr lang="ja-JP" altLang="ja-JP" sz="1050" kern="100" dirty="0">
                <a:effectLst/>
                <a:latin typeface="ＭＳ 明朝" panose="02020609040205080304" pitchFamily="17" charset="-128"/>
                <a:ea typeface="ＭＳ 明朝" panose="02020609040205080304" pitchFamily="17" charset="-128"/>
                <a:cs typeface="Times New Roman" panose="02020603050405020304" pitchFamily="18" charset="0"/>
              </a:rPr>
              <a:t>第２回講習では、職業生活の拠り所であるキャリア・アンカーを構成する要素のうち、興味・関心と強みについて振り返ってきました。</a:t>
            </a:r>
            <a:endParaRPr lang="ja-JP" altLang="ja-JP" sz="1050" kern="9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indent="133350" algn="just">
              <a:spcAft>
                <a:spcPts val="0"/>
              </a:spcAft>
            </a:pPr>
            <a:r>
              <a:rPr lang="ja-JP" altLang="ja-JP" sz="1050" kern="100" dirty="0">
                <a:effectLst/>
                <a:latin typeface="ＭＳ 明朝" panose="02020609040205080304" pitchFamily="17" charset="-128"/>
                <a:ea typeface="ＭＳ 明朝" panose="02020609040205080304" pitchFamily="17" charset="-128"/>
                <a:cs typeface="Times New Roman" panose="02020603050405020304" pitchFamily="18" charset="0"/>
              </a:rPr>
              <a:t>第３回講習では、価値観について振り返ります。</a:t>
            </a:r>
            <a:endParaRPr lang="ja-JP" altLang="ja-JP" sz="1050" kern="900" dirty="0">
              <a:effectLst/>
              <a:latin typeface="ＭＳ 明朝" panose="02020609040205080304" pitchFamily="17" charset="-128"/>
              <a:ea typeface="ＭＳ 明朝" panose="02020609040205080304" pitchFamily="17" charset="-128"/>
              <a:cs typeface="Times New Roman" panose="02020603050405020304" pitchFamily="18" charset="0"/>
            </a:endParaRPr>
          </a:p>
          <a:p>
            <a:endParaRPr kumimoji="1" lang="ja-JP" altLang="en-US" sz="1050" dirty="0">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16966522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0" name="スライド番号プレースホルダー 3"/>
          <p:cNvSpPr>
            <a:spLocks noGrp="1"/>
          </p:cNvSpPr>
          <p:nvPr>
            <p:ph type="sldNum" sz="quarter" idx="5"/>
          </p:nvPr>
        </p:nvSpPr>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algn="ctr"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algn="ctr"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algn="ctr"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algn="ctr" eaLnBrk="0" fontAlgn="base" hangingPunct="0">
              <a:spcBef>
                <a:spcPct val="0"/>
              </a:spcBef>
              <a:spcAft>
                <a:spcPct val="0"/>
              </a:spcAft>
              <a:defRPr kumimoji="1">
                <a:solidFill>
                  <a:schemeClr val="tx1"/>
                </a:solidFill>
                <a:latin typeface="Arial" charset="0"/>
                <a:ea typeface="ＭＳ Ｐゴシック" charset="-128"/>
              </a:defRPr>
            </a:lvl9pPr>
          </a:lstStyle>
          <a:p>
            <a:fld id="{1833EC47-252F-4750-812C-23000EE35A4B}" type="slidenum">
              <a:rPr lang="en-US" altLang="ja-JP" smtClean="0"/>
              <a:pPr/>
              <a:t>5</a:t>
            </a:fld>
            <a:endParaRPr lang="en-US" altLang="ja-JP" dirty="0"/>
          </a:p>
        </p:txBody>
      </p:sp>
      <p:sp>
        <p:nvSpPr>
          <p:cNvPr id="3" name="スライド イメージ プレースホルダー 2"/>
          <p:cNvSpPr>
            <a:spLocks noGrp="1" noRot="1" noChangeAspect="1"/>
          </p:cNvSpPr>
          <p:nvPr>
            <p:ph type="sldImg"/>
          </p:nvPr>
        </p:nvSpPr>
        <p:spPr>
          <a:xfrm>
            <a:off x="1166813" y="1243013"/>
            <a:ext cx="4473575" cy="3354387"/>
          </a:xfrm>
          <a:prstGeom prst="rect">
            <a:avLst/>
          </a:prstGeom>
          <a:noFill/>
          <a:ln w="12700">
            <a:solidFill>
              <a:prstClr val="black"/>
            </a:solidFill>
          </a:ln>
        </p:spPr>
      </p:sp>
      <p:sp>
        <p:nvSpPr>
          <p:cNvPr id="2" name="ノート プレースホルダー 1"/>
          <p:cNvSpPr>
            <a:spLocks noGrp="1"/>
          </p:cNvSpPr>
          <p:nvPr>
            <p:ph type="body" sz="quarter" idx="10"/>
          </p:nvPr>
        </p:nvSpPr>
        <p:spPr/>
        <p:txBody>
          <a:bodyPr/>
          <a:lstStyle/>
          <a:p>
            <a:pPr marL="85090" indent="133350" algn="just">
              <a:spcAft>
                <a:spcPts val="0"/>
              </a:spcAft>
            </a:pPr>
            <a:r>
              <a:rPr lang="ja-JP" altLang="ja-JP" sz="1050" kern="100" dirty="0">
                <a:effectLst/>
                <a:latin typeface="ＭＳ 明朝" panose="02020609040205080304" pitchFamily="17" charset="-128"/>
                <a:ea typeface="ＭＳ 明朝" panose="02020609040205080304" pitchFamily="17" charset="-128"/>
                <a:cs typeface="ＭＳ Ｐ明朝" panose="02020600040205080304" pitchFamily="18" charset="-128"/>
              </a:rPr>
              <a:t>価値観とは、「物事に対してどういう価値を認めるかということについてのそれぞれの人の考え方。またそれぞれの人の行動を決めるもとになっている主観的な考え方」と定義されます。</a:t>
            </a:r>
            <a:endParaRPr lang="ja-JP" altLang="ja-JP" sz="1050" kern="9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marL="85090" indent="133350" algn="just">
              <a:spcAft>
                <a:spcPts val="0"/>
              </a:spcAft>
            </a:pPr>
            <a:r>
              <a:rPr lang="ja-JP" altLang="ja-JP" sz="1050" kern="100" dirty="0">
                <a:effectLst/>
                <a:latin typeface="ＭＳ 明朝" panose="02020609040205080304" pitchFamily="17" charset="-128"/>
                <a:ea typeface="ＭＳ 明朝" panose="02020609040205080304" pitchFamily="17" charset="-128"/>
                <a:cs typeface="ＭＳ Ｐ明朝" panose="02020600040205080304" pitchFamily="18" charset="-128"/>
              </a:rPr>
              <a:t>私たちは、生活のなかでさまざまな選択や決断をしていますが、その基準となるのが、自分自身の価値観です。</a:t>
            </a:r>
            <a:endParaRPr lang="ja-JP" altLang="ja-JP" sz="1050" kern="9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marL="85090" indent="133350" algn="just">
              <a:spcAft>
                <a:spcPts val="0"/>
              </a:spcAft>
            </a:pPr>
            <a:r>
              <a:rPr lang="ja-JP" altLang="ja-JP" sz="1050" kern="100" dirty="0">
                <a:effectLst/>
                <a:latin typeface="ＭＳ 明朝" panose="02020609040205080304" pitchFamily="17" charset="-128"/>
                <a:ea typeface="ＭＳ 明朝" panose="02020609040205080304" pitchFamily="17" charset="-128"/>
                <a:cs typeface="ＭＳ Ｐ明朝" panose="02020600040205080304" pitchFamily="18" charset="-128"/>
              </a:rPr>
              <a:t>いくつも選択肢があるなかから、その行動を選んでいる背景には、その人が大切にしている価値観が影響しています。</a:t>
            </a:r>
            <a:endParaRPr lang="ja-JP" altLang="ja-JP" sz="1050" kern="9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marL="85090" indent="133350" algn="just">
              <a:spcAft>
                <a:spcPts val="0"/>
              </a:spcAft>
            </a:pPr>
            <a:r>
              <a:rPr lang="ja-JP" altLang="ja-JP" sz="1050" kern="100" dirty="0">
                <a:effectLst/>
                <a:latin typeface="ＭＳ 明朝" panose="02020609040205080304" pitchFamily="17" charset="-128"/>
                <a:ea typeface="ＭＳ 明朝" panose="02020609040205080304" pitchFamily="17" charset="-128"/>
                <a:cs typeface="ＭＳ Ｐ明朝" panose="02020600040205080304" pitchFamily="18" charset="-128"/>
              </a:rPr>
              <a:t>同じ出来事を経験しても、良い経験だったと認識するか、あまり良い経験ではなかったと認識するかは、その人の価値観によって異なります。</a:t>
            </a:r>
            <a:endParaRPr lang="ja-JP" altLang="ja-JP" sz="1050" kern="9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marL="85090" indent="133350" algn="just">
              <a:spcAft>
                <a:spcPts val="0"/>
              </a:spcAft>
            </a:pPr>
            <a:r>
              <a:rPr lang="ja-JP" altLang="ja-JP" sz="1050" kern="100" dirty="0">
                <a:effectLst/>
                <a:latin typeface="ＭＳ 明朝" panose="02020609040205080304" pitchFamily="17" charset="-128"/>
                <a:ea typeface="ＭＳ 明朝" panose="02020609040205080304" pitchFamily="17" charset="-128"/>
                <a:cs typeface="ＭＳ Ｐ明朝" panose="02020600040205080304" pitchFamily="18" charset="-128"/>
              </a:rPr>
              <a:t>職業生活で生じる「異動」という出来事で考えてみましょう。</a:t>
            </a:r>
            <a:endParaRPr lang="ja-JP" altLang="ja-JP" sz="1050" kern="9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marL="85090" indent="133350" algn="just">
              <a:spcAft>
                <a:spcPts val="0"/>
              </a:spcAft>
            </a:pPr>
            <a:r>
              <a:rPr lang="ja-JP" altLang="ja-JP" sz="1050" kern="100" dirty="0">
                <a:effectLst/>
                <a:latin typeface="ＭＳ 明朝" panose="02020609040205080304" pitchFamily="17" charset="-128"/>
                <a:ea typeface="ＭＳ 明朝" panose="02020609040205080304" pitchFamily="17" charset="-128"/>
                <a:cs typeface="ＭＳ Ｐ明朝" panose="02020600040205080304" pitchFamily="18" charset="-128"/>
              </a:rPr>
              <a:t>Ａさんは、異動を「新しいことに挑戦でき、モチベーションが高まるよい出来事だ」と捉える人だとします。</a:t>
            </a:r>
            <a:endParaRPr lang="ja-JP" altLang="ja-JP" sz="1050" kern="9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marL="85090" indent="133350" algn="just">
              <a:spcAft>
                <a:spcPts val="0"/>
              </a:spcAft>
            </a:pPr>
            <a:r>
              <a:rPr lang="ja-JP" altLang="ja-JP" sz="1050" kern="100" dirty="0">
                <a:effectLst/>
                <a:latin typeface="ＭＳ 明朝" panose="02020609040205080304" pitchFamily="17" charset="-128"/>
                <a:ea typeface="ＭＳ 明朝" panose="02020609040205080304" pitchFamily="17" charset="-128"/>
                <a:cs typeface="ＭＳ Ｐ明朝" panose="02020600040205080304" pitchFamily="18" charset="-128"/>
              </a:rPr>
              <a:t>この場合、Ａさんは、「変化」、「新たなこと」、「出会い」などに意味を感じる価値観を持っていると考えられます。</a:t>
            </a:r>
            <a:endParaRPr lang="ja-JP" altLang="ja-JP" sz="1050" kern="9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marL="85090" indent="133350" algn="just">
              <a:spcAft>
                <a:spcPts val="0"/>
              </a:spcAft>
            </a:pPr>
            <a:r>
              <a:rPr lang="ja-JP" altLang="ja-JP" sz="1050" kern="100" dirty="0">
                <a:effectLst/>
                <a:latin typeface="ＭＳ 明朝" panose="02020609040205080304" pitchFamily="17" charset="-128"/>
                <a:ea typeface="ＭＳ 明朝" panose="02020609040205080304" pitchFamily="17" charset="-128"/>
                <a:cs typeface="ＭＳ Ｐ明朝" panose="02020600040205080304" pitchFamily="18" charset="-128"/>
              </a:rPr>
              <a:t>一方、Ｂさんは、異動を「新しい人間関係を作らねばならない、実績を積んできた仕事から離れなければならない、モチベーションが下がる出来事だ</a:t>
            </a:r>
            <a:r>
              <a:rPr lang="ja-JP" altLang="ja-JP" sz="1050" kern="100" dirty="0" smtClean="0">
                <a:effectLst/>
                <a:latin typeface="ＭＳ 明朝" panose="02020609040205080304" pitchFamily="17" charset="-128"/>
                <a:ea typeface="ＭＳ 明朝" panose="02020609040205080304" pitchFamily="17" charset="-128"/>
                <a:cs typeface="ＭＳ Ｐ明朝" panose="02020600040205080304" pitchFamily="18" charset="-128"/>
              </a:rPr>
              <a:t>」と</a:t>
            </a:r>
            <a:r>
              <a:rPr lang="ja-JP" altLang="ja-JP" sz="1050" kern="100" dirty="0">
                <a:effectLst/>
                <a:latin typeface="ＭＳ 明朝" panose="02020609040205080304" pitchFamily="17" charset="-128"/>
                <a:ea typeface="ＭＳ 明朝" panose="02020609040205080304" pitchFamily="17" charset="-128"/>
                <a:cs typeface="ＭＳ Ｐ明朝" panose="02020600040205080304" pitchFamily="18" charset="-128"/>
              </a:rPr>
              <a:t>捉える人だとします。</a:t>
            </a:r>
            <a:endParaRPr lang="ja-JP" altLang="ja-JP" sz="1050" kern="9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marL="85090" indent="133350" algn="just">
              <a:spcAft>
                <a:spcPts val="0"/>
              </a:spcAft>
            </a:pPr>
            <a:r>
              <a:rPr lang="ja-JP" altLang="ja-JP" sz="1050" kern="100" dirty="0">
                <a:effectLst/>
                <a:latin typeface="ＭＳ 明朝" panose="02020609040205080304" pitchFamily="17" charset="-128"/>
                <a:ea typeface="ＭＳ 明朝" panose="02020609040205080304" pitchFamily="17" charset="-128"/>
                <a:cs typeface="ＭＳ Ｐ明朝" panose="02020600040205080304" pitchFamily="18" charset="-128"/>
              </a:rPr>
              <a:t>この場合、Ｂさんは、「安定」や「絆」（同じ仲間とのつながりを大切にする）等に意味を感じる価値観を持っていると考えられます。</a:t>
            </a:r>
            <a:endParaRPr lang="ja-JP" altLang="ja-JP" sz="1050" kern="9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marL="85090" indent="133350" algn="just">
              <a:spcAft>
                <a:spcPts val="0"/>
              </a:spcAft>
            </a:pPr>
            <a:r>
              <a:rPr lang="ja-JP" altLang="ja-JP" sz="1050" kern="100" dirty="0">
                <a:effectLst/>
                <a:latin typeface="ＭＳ 明朝" panose="02020609040205080304" pitchFamily="17" charset="-128"/>
                <a:ea typeface="ＭＳ 明朝" panose="02020609040205080304" pitchFamily="17" charset="-128"/>
                <a:cs typeface="ＭＳ Ｐ明朝" panose="02020600040205080304" pitchFamily="18" charset="-128"/>
              </a:rPr>
              <a:t>このように、人によって価値観はさまざまで、価値観がキャリアに対する満足感、充実感に影響を与えることがわかります。</a:t>
            </a:r>
            <a:endParaRPr lang="ja-JP" altLang="ja-JP" sz="1050" kern="9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marL="85090" indent="133350" algn="just">
              <a:spcAft>
                <a:spcPts val="0"/>
              </a:spcAft>
            </a:pPr>
            <a:r>
              <a:rPr lang="ja-JP" altLang="ja-JP" sz="1050" kern="100" dirty="0">
                <a:effectLst/>
                <a:latin typeface="ＭＳ 明朝" panose="02020609040205080304" pitchFamily="17" charset="-128"/>
                <a:ea typeface="ＭＳ 明朝" panose="02020609040205080304" pitchFamily="17" charset="-128"/>
                <a:cs typeface="ＭＳ Ｐ明朝" panose="02020600040205080304" pitchFamily="18" charset="-128"/>
              </a:rPr>
              <a:t>自分自身はキャリアにおける何に意味や価値を感じるのか、何を大切にしたいと考えているのか、価値観について確認していきましょう。</a:t>
            </a:r>
            <a:endParaRPr lang="ja-JP" altLang="ja-JP" sz="1050" kern="900" dirty="0">
              <a:effectLst/>
              <a:latin typeface="ＭＳ 明朝" panose="02020609040205080304" pitchFamily="17" charset="-128"/>
              <a:ea typeface="ＭＳ 明朝" panose="02020609040205080304" pitchFamily="17" charset="-128"/>
              <a:cs typeface="Times New Roman" panose="02020603050405020304" pitchFamily="18" charset="0"/>
            </a:endParaRPr>
          </a:p>
          <a:p>
            <a:endParaRPr kumimoji="1" lang="ja-JP" altLang="en-US" dirty="0">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1235538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algn="ctr"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algn="ctr"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algn="ctr"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algn="ctr" eaLnBrk="0" fontAlgn="base" hangingPunct="0">
              <a:spcBef>
                <a:spcPct val="0"/>
              </a:spcBef>
              <a:spcAft>
                <a:spcPct val="0"/>
              </a:spcAft>
              <a:defRPr kumimoji="1">
                <a:solidFill>
                  <a:schemeClr val="tx1"/>
                </a:solidFill>
                <a:latin typeface="Arial" charset="0"/>
                <a:ea typeface="ＭＳ Ｐゴシック" charset="-128"/>
              </a:defRPr>
            </a:lvl9pPr>
          </a:lstStyle>
          <a:p>
            <a:fld id="{1CF52085-5513-4C46-9630-C2F4C649A1B7}" type="slidenum">
              <a:rPr lang="en-US" altLang="ja-JP" smtClean="0"/>
              <a:pPr/>
              <a:t>6</a:t>
            </a:fld>
            <a:endParaRPr lang="en-US" altLang="ja-JP" dirty="0"/>
          </a:p>
        </p:txBody>
      </p:sp>
      <p:sp>
        <p:nvSpPr>
          <p:cNvPr id="3" name="スライド イメージ プレースホルダー 2"/>
          <p:cNvSpPr>
            <a:spLocks noGrp="1" noRot="1" noChangeAspect="1"/>
          </p:cNvSpPr>
          <p:nvPr>
            <p:ph type="sldImg"/>
          </p:nvPr>
        </p:nvSpPr>
        <p:spPr>
          <a:xfrm>
            <a:off x="1166813" y="793750"/>
            <a:ext cx="4473575" cy="3354388"/>
          </a:xfrm>
          <a:prstGeom prst="rect">
            <a:avLst/>
          </a:prstGeom>
          <a:noFill/>
          <a:ln w="12700">
            <a:solidFill>
              <a:prstClr val="black"/>
            </a:solidFill>
          </a:ln>
        </p:spPr>
      </p:sp>
      <p:sp>
        <p:nvSpPr>
          <p:cNvPr id="2" name="ノート プレースホルダー 1"/>
          <p:cNvSpPr>
            <a:spLocks noGrp="1"/>
          </p:cNvSpPr>
          <p:nvPr>
            <p:ph type="body" sz="quarter" idx="10"/>
          </p:nvPr>
        </p:nvSpPr>
        <p:spPr/>
        <p:txBody>
          <a:bodyPr/>
          <a:lstStyle/>
          <a:p>
            <a:pPr algn="just">
              <a:spcAft>
                <a:spcPts val="0"/>
              </a:spcAft>
            </a:pPr>
            <a:r>
              <a:rPr lang="en-US" altLang="ja-JP" sz="1050" kern="100" dirty="0">
                <a:effectLst/>
                <a:latin typeface="ＭＳ 明朝" panose="02020609040205080304" pitchFamily="17" charset="-128"/>
                <a:ea typeface="ＭＳ 明朝" panose="02020609040205080304" pitchFamily="17" charset="-128"/>
                <a:cs typeface="ＭＳ Ｐ明朝" panose="02020600040205080304" pitchFamily="18" charset="-128"/>
              </a:rPr>
              <a:t>【</a:t>
            </a:r>
            <a:r>
              <a:rPr lang="ja-JP" altLang="ja-JP" sz="1050" kern="100" dirty="0">
                <a:effectLst/>
                <a:latin typeface="ＭＳ 明朝" panose="02020609040205080304" pitchFamily="17" charset="-128"/>
                <a:ea typeface="ＭＳ 明朝" panose="02020609040205080304" pitchFamily="17" charset="-128"/>
                <a:cs typeface="ＭＳ Ｐ明朝" panose="02020600040205080304" pitchFamily="18" charset="-128"/>
              </a:rPr>
              <a:t>演習】「自分の価値観を確認しよう」をやってみましょう。</a:t>
            </a:r>
            <a:endParaRPr lang="ja-JP" altLang="ja-JP" sz="1050" kern="9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indent="133350" algn="just">
              <a:spcAft>
                <a:spcPts val="0"/>
              </a:spcAft>
            </a:pPr>
            <a:r>
              <a:rPr lang="ja-JP" altLang="ja-JP" sz="1050" kern="100" dirty="0">
                <a:effectLst/>
                <a:latin typeface="ＭＳ 明朝" panose="02020609040205080304" pitchFamily="17" charset="-128"/>
                <a:ea typeface="ＭＳ 明朝" panose="02020609040205080304" pitchFamily="17" charset="-128"/>
                <a:cs typeface="ＭＳ Ｐ明朝" panose="02020600040205080304" pitchFamily="18" charset="-128"/>
              </a:rPr>
              <a:t>ワークシート⑤「価値観リスト」とワークシート⑥「自分の価値観を確認しよう」を使います。準備してください。</a:t>
            </a:r>
            <a:endParaRPr lang="ja-JP" altLang="ja-JP" sz="1050" kern="9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algn="just">
              <a:spcAft>
                <a:spcPts val="0"/>
              </a:spcAft>
            </a:pPr>
            <a:r>
              <a:rPr lang="en-US" altLang="ja-JP" sz="1050" kern="100" dirty="0">
                <a:effectLst/>
                <a:latin typeface="ＭＳ 明朝" panose="02020609040205080304" pitchFamily="17" charset="-128"/>
                <a:ea typeface="ＭＳ 明朝" panose="02020609040205080304" pitchFamily="17" charset="-128"/>
                <a:cs typeface="ＭＳ Ｐ明朝" panose="02020600040205080304" pitchFamily="18" charset="-128"/>
              </a:rPr>
              <a:t> </a:t>
            </a:r>
            <a:endParaRPr lang="ja-JP" altLang="ja-JP" sz="1050" kern="9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marL="228600" lvl="0" indent="-228600" algn="just">
              <a:spcAft>
                <a:spcPts val="0"/>
              </a:spcAft>
              <a:buFont typeface="+mj-lt"/>
              <a:buAutoNum type="arabicPeriod"/>
            </a:pPr>
            <a:r>
              <a:rPr lang="ja-JP" altLang="ja-JP" sz="1050" kern="100" dirty="0">
                <a:effectLst/>
                <a:latin typeface="ＭＳ 明朝" panose="02020609040205080304" pitchFamily="17" charset="-128"/>
                <a:ea typeface="ＭＳ 明朝" panose="02020609040205080304" pitchFamily="17" charset="-128"/>
                <a:cs typeface="ＭＳ Ｐ明朝" panose="02020600040205080304" pitchFamily="18" charset="-128"/>
              </a:rPr>
              <a:t>ワークシート⑤「価値観リスト」のなかから、自分が大切にしてきた価値観を選んでみましょう。あまり深く考え込まず、直感で選んでください</a:t>
            </a:r>
            <a:r>
              <a:rPr lang="ja-JP" altLang="ja-JP" sz="1050" kern="100" dirty="0" smtClean="0">
                <a:effectLst/>
                <a:latin typeface="ＭＳ 明朝" panose="02020609040205080304" pitchFamily="17" charset="-128"/>
                <a:ea typeface="ＭＳ 明朝" panose="02020609040205080304" pitchFamily="17" charset="-128"/>
                <a:cs typeface="ＭＳ Ｐ明朝" panose="02020600040205080304" pitchFamily="18" charset="-128"/>
              </a:rPr>
              <a:t>。</a:t>
            </a:r>
            <a:endParaRPr lang="en-US" altLang="ja-JP" sz="1050" kern="900" dirty="0" smtClean="0">
              <a:effectLst/>
              <a:latin typeface="ＭＳ 明朝" panose="02020609040205080304" pitchFamily="17" charset="-128"/>
              <a:ea typeface="ＭＳ 明朝" panose="02020609040205080304" pitchFamily="17" charset="-128"/>
              <a:cs typeface="Times New Roman" panose="02020603050405020304" pitchFamily="18" charset="0"/>
            </a:endParaRPr>
          </a:p>
          <a:p>
            <a:pPr marL="216000" lvl="0" indent="0" algn="just">
              <a:spcAft>
                <a:spcPts val="0"/>
              </a:spcAft>
              <a:buFont typeface="+mj-lt"/>
              <a:buNone/>
            </a:pPr>
            <a:r>
              <a:rPr lang="ja-JP" altLang="ja-JP" sz="1050" kern="100" dirty="0" smtClean="0">
                <a:effectLst/>
                <a:latin typeface="ＭＳ 明朝" panose="02020609040205080304" pitchFamily="17" charset="-128"/>
                <a:ea typeface="ＭＳ 明朝" panose="02020609040205080304" pitchFamily="17" charset="-128"/>
                <a:cs typeface="ＭＳ Ｐ明朝" panose="02020600040205080304" pitchFamily="18" charset="-128"/>
              </a:rPr>
              <a:t>まず</a:t>
            </a:r>
            <a:r>
              <a:rPr lang="ja-JP" altLang="ja-JP" sz="1050" kern="100" dirty="0">
                <a:effectLst/>
                <a:latin typeface="ＭＳ 明朝" panose="02020609040205080304" pitchFamily="17" charset="-128"/>
                <a:ea typeface="ＭＳ 明朝" panose="02020609040205080304" pitchFamily="17" charset="-128"/>
                <a:cs typeface="ＭＳ Ｐ明朝" panose="02020600040205080304" pitchFamily="18" charset="-128"/>
              </a:rPr>
              <a:t>は、「これだ」と感じたものを○で囲み、そこから５つに絞り込んでいきましょう。</a:t>
            </a:r>
            <a:endParaRPr lang="ja-JP" altLang="ja-JP" sz="1050" kern="9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marL="216000" algn="just">
              <a:spcAft>
                <a:spcPts val="0"/>
              </a:spcAft>
            </a:pPr>
            <a:r>
              <a:rPr lang="ja-JP" altLang="ja-JP" sz="1050" kern="100" dirty="0">
                <a:effectLst/>
                <a:latin typeface="ＭＳ 明朝" panose="02020609040205080304" pitchFamily="17" charset="-128"/>
                <a:ea typeface="ＭＳ 明朝" panose="02020609040205080304" pitchFamily="17" charset="-128"/>
                <a:cs typeface="ＭＳ Ｐ明朝" panose="02020600040205080304" pitchFamily="18" charset="-128"/>
              </a:rPr>
              <a:t>価値観リストはあくまでも参考ですので、リストにない価値観が思い浮かんだ場合は、下の空欄に記入してください</a:t>
            </a:r>
            <a:r>
              <a:rPr lang="ja-JP" altLang="ja-JP" sz="1050" kern="100" dirty="0" smtClean="0">
                <a:effectLst/>
                <a:latin typeface="ＭＳ 明朝" panose="02020609040205080304" pitchFamily="17" charset="-128"/>
                <a:ea typeface="ＭＳ 明朝" panose="02020609040205080304" pitchFamily="17" charset="-128"/>
                <a:cs typeface="ＭＳ Ｐ明朝" panose="02020600040205080304" pitchFamily="18" charset="-128"/>
              </a:rPr>
              <a:t>。</a:t>
            </a:r>
            <a:endParaRPr lang="en-US" altLang="ja-JP" sz="1050" kern="900" dirty="0" smtClean="0">
              <a:effectLst/>
              <a:latin typeface="ＭＳ 明朝" panose="02020609040205080304" pitchFamily="17" charset="-128"/>
              <a:ea typeface="ＭＳ 明朝" panose="02020609040205080304" pitchFamily="17" charset="-128"/>
              <a:cs typeface="Times New Roman" panose="02020603050405020304" pitchFamily="18" charset="0"/>
            </a:endParaRPr>
          </a:p>
          <a:p>
            <a:pPr marL="0" algn="just">
              <a:spcAft>
                <a:spcPts val="0"/>
              </a:spcAft>
            </a:pPr>
            <a:r>
              <a:rPr lang="en-US" altLang="ja-JP" sz="1050" b="1" kern="100" dirty="0" smtClean="0">
                <a:effectLst/>
                <a:latin typeface="ＭＳ 明朝" panose="02020609040205080304" pitchFamily="17" charset="-128"/>
                <a:ea typeface="ＭＳ 明朝" panose="02020609040205080304" pitchFamily="17" charset="-128"/>
                <a:cs typeface="ＭＳ Ｐ明朝" panose="02020600040205080304" pitchFamily="18" charset="-128"/>
              </a:rPr>
              <a:t>※</a:t>
            </a:r>
            <a:r>
              <a:rPr lang="ja-JP" altLang="ja-JP" sz="1050" b="1" kern="100" dirty="0">
                <a:effectLst/>
                <a:latin typeface="ＭＳ 明朝" panose="02020609040205080304" pitchFamily="17" charset="-128"/>
                <a:ea typeface="ＭＳ 明朝" panose="02020609040205080304" pitchFamily="17" charset="-128"/>
                <a:cs typeface="ＭＳ Ｐ明朝" panose="02020600040205080304" pitchFamily="18" charset="-128"/>
              </a:rPr>
              <a:t>記入５分</a:t>
            </a:r>
            <a:endParaRPr lang="ja-JP" altLang="ja-JP" sz="1050" kern="900" dirty="0">
              <a:effectLst/>
              <a:latin typeface="ＭＳ 明朝" panose="02020609040205080304" pitchFamily="17" charset="-128"/>
              <a:ea typeface="ＭＳ 明朝" panose="02020609040205080304" pitchFamily="17" charset="-128"/>
              <a:cs typeface="ＭＳ Ｐ明朝" panose="02020600040205080304" pitchFamily="18" charset="-128"/>
            </a:endParaRPr>
          </a:p>
          <a:p>
            <a:pPr algn="just">
              <a:spcAft>
                <a:spcPts val="0"/>
              </a:spcAft>
            </a:pPr>
            <a:r>
              <a:rPr lang="en-US" altLang="ja-JP" sz="1050" kern="100" dirty="0">
                <a:effectLst/>
                <a:latin typeface="ＭＳ 明朝" panose="02020609040205080304" pitchFamily="17" charset="-128"/>
                <a:ea typeface="ＭＳ 明朝" panose="02020609040205080304" pitchFamily="17" charset="-128"/>
                <a:cs typeface="ＭＳ Ｐ明朝" panose="02020600040205080304" pitchFamily="18" charset="-128"/>
              </a:rPr>
              <a:t> </a:t>
            </a:r>
            <a:endParaRPr lang="en-US" altLang="ja-JP" sz="1050" kern="9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marL="228600" indent="-228600" algn="just">
              <a:spcAft>
                <a:spcPts val="0"/>
              </a:spcAft>
              <a:buFont typeface="+mj-lt"/>
              <a:buAutoNum type="arabicPeriod" startAt="2"/>
            </a:pPr>
            <a:r>
              <a:rPr lang="ja-JP" altLang="ja-JP" sz="1050" kern="100" dirty="0">
                <a:effectLst/>
                <a:latin typeface="ＭＳ 明朝" panose="02020609040205080304" pitchFamily="17" charset="-128"/>
                <a:ea typeface="ＭＳ 明朝" panose="02020609040205080304" pitchFamily="17" charset="-128"/>
                <a:cs typeface="ＭＳ Ｐ明朝" panose="02020600040205080304" pitchFamily="18" charset="-128"/>
              </a:rPr>
              <a:t>選び終わったら、ワークシート⑥の１に、自分にとって重要度が高い順に転記します。</a:t>
            </a:r>
            <a:endParaRPr lang="ja-JP" altLang="ja-JP" sz="1050" kern="9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marL="216000" algn="just">
              <a:spcAft>
                <a:spcPts val="0"/>
              </a:spcAft>
            </a:pPr>
            <a:r>
              <a:rPr lang="ja-JP" altLang="ja-JP" sz="1050" kern="100" dirty="0">
                <a:effectLst/>
                <a:latin typeface="ＭＳ 明朝" panose="02020609040205080304" pitchFamily="17" charset="-128"/>
                <a:ea typeface="ＭＳ 明朝" panose="02020609040205080304" pitchFamily="17" charset="-128"/>
                <a:cs typeface="ＭＳ Ｐ明朝" panose="02020600040205080304" pitchFamily="18" charset="-128"/>
              </a:rPr>
              <a:t>ワークシート⑥の２に、</a:t>
            </a:r>
            <a:r>
              <a:rPr lang="en-US" altLang="ja-JP" sz="1050" kern="100" dirty="0">
                <a:effectLst/>
                <a:latin typeface="ＭＳ 明朝" panose="02020609040205080304" pitchFamily="17" charset="-128"/>
                <a:ea typeface="ＭＳ 明朝" panose="02020609040205080304" pitchFamily="17" charset="-128"/>
                <a:cs typeface="ＭＳ Ｐ明朝" panose="02020600040205080304" pitchFamily="18" charset="-128"/>
              </a:rPr>
              <a:t>1</a:t>
            </a:r>
            <a:r>
              <a:rPr lang="ja-JP" altLang="ja-JP" sz="1050" kern="100" dirty="0">
                <a:effectLst/>
                <a:latin typeface="ＭＳ 明朝" panose="02020609040205080304" pitchFamily="17" charset="-128"/>
                <a:ea typeface="ＭＳ 明朝" panose="02020609040205080304" pitchFamily="17" charset="-128"/>
                <a:cs typeface="ＭＳ Ｐ明朝" panose="02020600040205080304" pitchFamily="18" charset="-128"/>
              </a:rPr>
              <a:t>位に選んだ価値観に対する「選んだ理由」と「職業生活に与える影響」を記入してください。</a:t>
            </a:r>
            <a:endParaRPr lang="ja-JP" altLang="ja-JP" sz="1050" kern="9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marL="216000" algn="just">
              <a:spcAft>
                <a:spcPts val="0"/>
              </a:spcAft>
            </a:pPr>
            <a:r>
              <a:rPr lang="ja-JP" altLang="ja-JP" sz="1050" kern="100" dirty="0">
                <a:effectLst/>
                <a:latin typeface="ＭＳ 明朝" panose="02020609040205080304" pitchFamily="17" charset="-128"/>
                <a:ea typeface="ＭＳ 明朝" panose="02020609040205080304" pitchFamily="17" charset="-128"/>
                <a:cs typeface="ＭＳ Ｐ明朝" panose="02020600040205080304" pitchFamily="18" charset="-128"/>
              </a:rPr>
              <a:t>職業生活に与える影響の欄は、自分の価値観が反映されている具体的なエピソードの記載でも構いません。記入が終わったら、自分の価値観について気づいたことをワークシート⑥の３に記入してください</a:t>
            </a:r>
            <a:r>
              <a:rPr lang="ja-JP" altLang="ja-JP" sz="1050" kern="100" dirty="0" smtClean="0">
                <a:effectLst/>
                <a:latin typeface="ＭＳ 明朝" panose="02020609040205080304" pitchFamily="17" charset="-128"/>
                <a:ea typeface="ＭＳ 明朝" panose="02020609040205080304" pitchFamily="17" charset="-128"/>
                <a:cs typeface="ＭＳ Ｐ明朝" panose="02020600040205080304" pitchFamily="18" charset="-128"/>
              </a:rPr>
              <a:t>。</a:t>
            </a:r>
            <a:endParaRPr lang="en-US" altLang="ja-JP" sz="1050" kern="900" dirty="0" smtClean="0">
              <a:effectLst/>
              <a:latin typeface="ＭＳ 明朝" panose="02020609040205080304" pitchFamily="17" charset="-128"/>
              <a:ea typeface="ＭＳ 明朝" panose="02020609040205080304" pitchFamily="17" charset="-128"/>
              <a:cs typeface="Times New Roman" panose="02020603050405020304" pitchFamily="18" charset="0"/>
            </a:endParaRPr>
          </a:p>
          <a:p>
            <a:pPr marL="0" algn="just">
              <a:spcAft>
                <a:spcPts val="0"/>
              </a:spcAft>
            </a:pPr>
            <a:r>
              <a:rPr lang="ja-JP" altLang="ja-JP" sz="1050" b="1" kern="100" dirty="0" smtClean="0">
                <a:effectLst/>
                <a:latin typeface="ＭＳ 明朝" panose="02020609040205080304" pitchFamily="17" charset="-128"/>
                <a:ea typeface="ＭＳ 明朝" panose="02020609040205080304" pitchFamily="17" charset="-128"/>
                <a:cs typeface="ＭＳ Ｐ明朝" panose="02020600040205080304" pitchFamily="18" charset="-128"/>
              </a:rPr>
              <a:t>※</a:t>
            </a:r>
            <a:r>
              <a:rPr lang="ja-JP" altLang="ja-JP" sz="1050" b="1" kern="100" dirty="0">
                <a:effectLst/>
                <a:latin typeface="ＭＳ 明朝" panose="02020609040205080304" pitchFamily="17" charset="-128"/>
                <a:ea typeface="ＭＳ 明朝" panose="02020609040205080304" pitchFamily="17" charset="-128"/>
                <a:cs typeface="ＭＳ Ｐ明朝" panose="02020600040205080304" pitchFamily="18" charset="-128"/>
              </a:rPr>
              <a:t>記入</a:t>
            </a:r>
            <a:r>
              <a:rPr lang="en-US" altLang="ja-JP" sz="1050" b="1" kern="100" dirty="0">
                <a:effectLst/>
                <a:latin typeface="ＭＳ 明朝" panose="02020609040205080304" pitchFamily="17" charset="-128"/>
                <a:ea typeface="ＭＳ 明朝" panose="02020609040205080304" pitchFamily="17" charset="-128"/>
                <a:cs typeface="ＭＳ Ｐ明朝" panose="02020600040205080304" pitchFamily="18" charset="-128"/>
              </a:rPr>
              <a:t>10</a:t>
            </a:r>
            <a:r>
              <a:rPr lang="ja-JP" altLang="ja-JP" sz="1050" b="1" kern="100" dirty="0">
                <a:effectLst/>
                <a:latin typeface="ＭＳ 明朝" panose="02020609040205080304" pitchFamily="17" charset="-128"/>
                <a:ea typeface="ＭＳ 明朝" panose="02020609040205080304" pitchFamily="17" charset="-128"/>
                <a:cs typeface="ＭＳ Ｐ明朝" panose="02020600040205080304" pitchFamily="18" charset="-128"/>
              </a:rPr>
              <a:t>分</a:t>
            </a:r>
            <a:endParaRPr lang="ja-JP" altLang="ja-JP" sz="1050" kern="9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algn="just">
              <a:spcAft>
                <a:spcPts val="0"/>
              </a:spcAft>
            </a:pPr>
            <a:r>
              <a:rPr lang="en-US" altLang="ja-JP" sz="1050" kern="100" dirty="0">
                <a:effectLst/>
                <a:latin typeface="ＭＳ 明朝" panose="02020609040205080304" pitchFamily="17" charset="-128"/>
                <a:ea typeface="ＭＳ 明朝" panose="02020609040205080304" pitchFamily="17" charset="-128"/>
                <a:cs typeface="ＭＳ Ｐ明朝" panose="02020600040205080304" pitchFamily="18" charset="-128"/>
              </a:rPr>
              <a:t> </a:t>
            </a:r>
            <a:endParaRPr lang="ja-JP" altLang="ja-JP" sz="1050" kern="900" dirty="0">
              <a:effectLst/>
              <a:latin typeface="ＭＳ 明朝" panose="02020609040205080304" pitchFamily="17" charset="-128"/>
              <a:ea typeface="ＭＳ 明朝" panose="02020609040205080304" pitchFamily="17" charset="-128"/>
              <a:cs typeface="Times New Roman" panose="02020603050405020304" pitchFamily="18" charset="0"/>
            </a:endParaRPr>
          </a:p>
          <a:p>
            <a:endParaRPr kumimoji="1" lang="ja-JP" altLang="en-US" dirty="0"/>
          </a:p>
        </p:txBody>
      </p:sp>
    </p:spTree>
    <p:extLst>
      <p:ext uri="{BB962C8B-B14F-4D97-AF65-F5344CB8AC3E}">
        <p14:creationId xmlns:p14="http://schemas.microsoft.com/office/powerpoint/2010/main" val="25031174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p:txBody>
          <a:bodyPr/>
          <a:lstStyle>
            <a:lvl1pPr eaLnBrk="0" hangingPunct="0">
              <a:defRPr kumimoji="1">
                <a:solidFill>
                  <a:schemeClr val="tx1"/>
                </a:solidFill>
                <a:latin typeface="Arial" charset="0"/>
                <a:ea typeface="ＭＳ Ｐゴシック" charset="-128"/>
              </a:defRPr>
            </a:lvl1pPr>
            <a:lvl2pPr marL="736581" indent="-283300" eaLnBrk="0" hangingPunct="0">
              <a:defRPr kumimoji="1">
                <a:solidFill>
                  <a:schemeClr val="tx1"/>
                </a:solidFill>
                <a:latin typeface="Arial" charset="0"/>
                <a:ea typeface="ＭＳ Ｐゴシック" charset="-128"/>
              </a:defRPr>
            </a:lvl2pPr>
            <a:lvl3pPr marL="1133201" indent="-226641" eaLnBrk="0" hangingPunct="0">
              <a:defRPr kumimoji="1">
                <a:solidFill>
                  <a:schemeClr val="tx1"/>
                </a:solidFill>
                <a:latin typeface="Arial" charset="0"/>
                <a:ea typeface="ＭＳ Ｐゴシック" charset="-128"/>
              </a:defRPr>
            </a:lvl3pPr>
            <a:lvl4pPr marL="1586482" indent="-226641" eaLnBrk="0" hangingPunct="0">
              <a:defRPr kumimoji="1">
                <a:solidFill>
                  <a:schemeClr val="tx1"/>
                </a:solidFill>
                <a:latin typeface="Arial" charset="0"/>
                <a:ea typeface="ＭＳ Ｐゴシック" charset="-128"/>
              </a:defRPr>
            </a:lvl4pPr>
            <a:lvl5pPr marL="2039762" indent="-226641" eaLnBrk="0" hangingPunct="0">
              <a:defRPr kumimoji="1">
                <a:solidFill>
                  <a:schemeClr val="tx1"/>
                </a:solidFill>
                <a:latin typeface="Arial" charset="0"/>
                <a:ea typeface="ＭＳ Ｐゴシック" charset="-128"/>
              </a:defRPr>
            </a:lvl5pPr>
            <a:lvl6pPr marL="2493043" indent="-226641" algn="ctr" eaLnBrk="0" fontAlgn="base" hangingPunct="0">
              <a:spcBef>
                <a:spcPct val="0"/>
              </a:spcBef>
              <a:spcAft>
                <a:spcPct val="0"/>
              </a:spcAft>
              <a:defRPr kumimoji="1">
                <a:solidFill>
                  <a:schemeClr val="tx1"/>
                </a:solidFill>
                <a:latin typeface="Arial" charset="0"/>
                <a:ea typeface="ＭＳ Ｐゴシック" charset="-128"/>
              </a:defRPr>
            </a:lvl6pPr>
            <a:lvl7pPr marL="2946323" indent="-226641" algn="ctr" eaLnBrk="0" fontAlgn="base" hangingPunct="0">
              <a:spcBef>
                <a:spcPct val="0"/>
              </a:spcBef>
              <a:spcAft>
                <a:spcPct val="0"/>
              </a:spcAft>
              <a:defRPr kumimoji="1">
                <a:solidFill>
                  <a:schemeClr val="tx1"/>
                </a:solidFill>
                <a:latin typeface="Arial" charset="0"/>
                <a:ea typeface="ＭＳ Ｐゴシック" charset="-128"/>
              </a:defRPr>
            </a:lvl7pPr>
            <a:lvl8pPr marL="3399603" indent="-226641" algn="ctr" eaLnBrk="0" fontAlgn="base" hangingPunct="0">
              <a:spcBef>
                <a:spcPct val="0"/>
              </a:spcBef>
              <a:spcAft>
                <a:spcPct val="0"/>
              </a:spcAft>
              <a:defRPr kumimoji="1">
                <a:solidFill>
                  <a:schemeClr val="tx1"/>
                </a:solidFill>
                <a:latin typeface="Arial" charset="0"/>
                <a:ea typeface="ＭＳ Ｐゴシック" charset="-128"/>
              </a:defRPr>
            </a:lvl8pPr>
            <a:lvl9pPr marL="3852885" indent="-226641" algn="ctr" eaLnBrk="0" fontAlgn="base" hangingPunct="0">
              <a:spcBef>
                <a:spcPct val="0"/>
              </a:spcBef>
              <a:spcAft>
                <a:spcPct val="0"/>
              </a:spcAft>
              <a:defRPr kumimoji="1">
                <a:solidFill>
                  <a:schemeClr val="tx1"/>
                </a:solidFill>
                <a:latin typeface="Arial" charset="0"/>
                <a:ea typeface="ＭＳ Ｐゴシック" charset="-128"/>
              </a:defRPr>
            </a:lvl9pPr>
          </a:lstStyle>
          <a:p>
            <a:fld id="{F3BD604A-CB06-49D4-8667-43DDB22EE458}" type="slidenum">
              <a:rPr lang="en-US" altLang="ja-JP" smtClean="0"/>
              <a:pPr/>
              <a:t>7</a:t>
            </a:fld>
            <a:endParaRPr lang="en-US" altLang="ja-JP"/>
          </a:p>
        </p:txBody>
      </p:sp>
      <p:sp>
        <p:nvSpPr>
          <p:cNvPr id="37892" name="Rectangle 3"/>
          <p:cNvSpPr>
            <a:spLocks noGrp="1" noChangeArrowheads="1"/>
          </p:cNvSpPr>
          <p:nvPr>
            <p:ph type="body" idx="1"/>
          </p:nvPr>
        </p:nvSpPr>
        <p:spPr>
          <a:xfrm>
            <a:off x="945356" y="4825125"/>
            <a:ext cx="4916488" cy="4854575"/>
          </a:xfrm>
          <a:noFill/>
        </p:spPr>
        <p:txBody>
          <a:bodyPr/>
          <a:lstStyle/>
          <a:p>
            <a:pPr algn="just">
              <a:spcAft>
                <a:spcPts val="0"/>
              </a:spcAft>
            </a:pPr>
            <a:r>
              <a:rPr lang="ja-JP" altLang="ja-JP" sz="1050" kern="900" dirty="0">
                <a:effectLst/>
                <a:latin typeface="ＭＳ 明朝" panose="02020609040205080304" pitchFamily="17" charset="-128"/>
                <a:ea typeface="ＭＳ 明朝" panose="02020609040205080304" pitchFamily="17" charset="-128"/>
                <a:cs typeface="Times New Roman" panose="02020603050405020304" pitchFamily="18" charset="0"/>
              </a:rPr>
              <a:t>いろいろな価値観があることを知りましょう。</a:t>
            </a:r>
          </a:p>
          <a:p>
            <a:pPr eaLnBrk="1" hangingPunct="1"/>
            <a:endParaRPr lang="ja-JP" altLang="en-US" sz="1050" dirty="0">
              <a:latin typeface="ＭＳ 明朝" panose="02020609040205080304" pitchFamily="17" charset="-128"/>
              <a:ea typeface="ＭＳ 明朝" panose="02020609040205080304" pitchFamily="17" charset="-128"/>
            </a:endParaRPr>
          </a:p>
        </p:txBody>
      </p:sp>
      <p:sp>
        <p:nvSpPr>
          <p:cNvPr id="3" name="スライド イメージ プレースホルダー 2"/>
          <p:cNvSpPr>
            <a:spLocks noGrp="1" noRot="1" noChangeAspect="1"/>
          </p:cNvSpPr>
          <p:nvPr>
            <p:ph type="sldImg"/>
          </p:nvPr>
        </p:nvSpPr>
        <p:spPr>
          <a:xfrm>
            <a:off x="1166813" y="1243013"/>
            <a:ext cx="4473575" cy="3354387"/>
          </a:xfrm>
          <a:prstGeom prst="rect">
            <a:avLst/>
          </a:prstGeom>
          <a:noFill/>
          <a:ln w="12700">
            <a:solidFill>
              <a:prstClr val="black"/>
            </a:solidFill>
          </a:ln>
        </p:spPr>
      </p:sp>
    </p:spTree>
    <p:extLst>
      <p:ext uri="{BB962C8B-B14F-4D97-AF65-F5344CB8AC3E}">
        <p14:creationId xmlns:p14="http://schemas.microsoft.com/office/powerpoint/2010/main" val="2032825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algn="ctr"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algn="ctr"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algn="ctr"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algn="ctr" eaLnBrk="0" fontAlgn="base" hangingPunct="0">
              <a:spcBef>
                <a:spcPct val="0"/>
              </a:spcBef>
              <a:spcAft>
                <a:spcPct val="0"/>
              </a:spcAft>
              <a:defRPr kumimoji="1">
                <a:solidFill>
                  <a:schemeClr val="tx1"/>
                </a:solidFill>
                <a:latin typeface="Arial" charset="0"/>
                <a:ea typeface="ＭＳ Ｐゴシック" charset="-128"/>
              </a:defRPr>
            </a:lvl9pPr>
          </a:lstStyle>
          <a:p>
            <a:fld id="{2E76E415-4790-4111-B73B-85AE126623B3}" type="slidenum">
              <a:rPr lang="en-US" altLang="ja-JP" smtClean="0"/>
              <a:pPr/>
              <a:t>8</a:t>
            </a:fld>
            <a:endParaRPr lang="en-US" altLang="ja-JP" dirty="0"/>
          </a:p>
        </p:txBody>
      </p:sp>
      <p:sp>
        <p:nvSpPr>
          <p:cNvPr id="3" name="スライド イメージ プレースホルダー 2"/>
          <p:cNvSpPr>
            <a:spLocks noGrp="1" noRot="1" noChangeAspect="1"/>
          </p:cNvSpPr>
          <p:nvPr>
            <p:ph type="sldImg"/>
          </p:nvPr>
        </p:nvSpPr>
        <p:spPr>
          <a:xfrm>
            <a:off x="1166813" y="1243013"/>
            <a:ext cx="4473575" cy="3354387"/>
          </a:xfrm>
          <a:prstGeom prst="rect">
            <a:avLst/>
          </a:prstGeom>
          <a:noFill/>
          <a:ln w="12700">
            <a:solidFill>
              <a:prstClr val="black"/>
            </a:solidFill>
          </a:ln>
        </p:spPr>
      </p:sp>
      <p:sp>
        <p:nvSpPr>
          <p:cNvPr id="2" name="ノート プレースホルダー 1"/>
          <p:cNvSpPr>
            <a:spLocks noGrp="1"/>
          </p:cNvSpPr>
          <p:nvPr>
            <p:ph type="body" sz="quarter" idx="10"/>
          </p:nvPr>
        </p:nvSpPr>
        <p:spPr/>
        <p:txBody>
          <a:bodyPr/>
          <a:lstStyle/>
          <a:p>
            <a:pPr indent="133350" algn="just">
              <a:spcAft>
                <a:spcPts val="0"/>
              </a:spcAft>
            </a:pPr>
            <a:r>
              <a:rPr lang="ja-JP" altLang="ja-JP" sz="1050" kern="900" dirty="0">
                <a:effectLst/>
                <a:latin typeface="ＭＳ 明朝" panose="02020609040205080304" pitchFamily="17" charset="-128"/>
                <a:ea typeface="ＭＳ 明朝" panose="02020609040205080304" pitchFamily="17" charset="-128"/>
                <a:cs typeface="Times New Roman" panose="02020603050405020304" pitchFamily="18" charset="0"/>
              </a:rPr>
              <a:t>ワークシート⑥「自分の価値観を確認しよう」に沿って、発表と意見交換をします。</a:t>
            </a:r>
          </a:p>
          <a:p>
            <a:pPr indent="133350" algn="just">
              <a:spcAft>
                <a:spcPts val="0"/>
              </a:spcAft>
            </a:pPr>
            <a:r>
              <a:rPr lang="ja-JP" altLang="ja-JP" sz="1050" kern="900" dirty="0">
                <a:effectLst/>
                <a:latin typeface="ＭＳ 明朝" panose="02020609040205080304" pitchFamily="17" charset="-128"/>
                <a:ea typeface="ＭＳ 明朝" panose="02020609040205080304" pitchFamily="17" charset="-128"/>
                <a:cs typeface="Times New Roman" panose="02020603050405020304" pitchFamily="18" charset="0"/>
              </a:rPr>
              <a:t>スライドの項目に沿って１人ずつ発表してください</a:t>
            </a:r>
            <a:r>
              <a:rPr lang="ja-JP" altLang="ja-JP" sz="1050" kern="900" dirty="0" smtClean="0">
                <a:effectLst/>
                <a:latin typeface="ＭＳ 明朝" panose="02020609040205080304" pitchFamily="17" charset="-128"/>
                <a:ea typeface="ＭＳ 明朝" panose="02020609040205080304" pitchFamily="17" charset="-128"/>
                <a:cs typeface="Times New Roman" panose="02020603050405020304" pitchFamily="18" charset="0"/>
              </a:rPr>
              <a:t>。</a:t>
            </a:r>
            <a:endParaRPr lang="en-US" altLang="ja-JP" sz="1050" kern="900" dirty="0" smtClean="0">
              <a:effectLst/>
              <a:latin typeface="ＭＳ 明朝" panose="02020609040205080304" pitchFamily="17" charset="-128"/>
              <a:ea typeface="ＭＳ 明朝" panose="02020609040205080304" pitchFamily="17" charset="-128"/>
              <a:cs typeface="Times New Roman" panose="02020603050405020304" pitchFamily="18" charset="0"/>
            </a:endParaRPr>
          </a:p>
          <a:p>
            <a:pPr indent="133350" algn="just">
              <a:spcAft>
                <a:spcPts val="0"/>
              </a:spcAft>
            </a:pPr>
            <a:endParaRPr lang="ja-JP" altLang="ja-JP" sz="1050" kern="9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marL="342900" lvl="0" indent="-342900" algn="just">
              <a:spcAft>
                <a:spcPts val="0"/>
              </a:spcAft>
              <a:buFont typeface="ＭＳ 明朝" panose="02020609040205080304" pitchFamily="17" charset="-128"/>
              <a:buChar char="・"/>
            </a:pPr>
            <a:r>
              <a:rPr lang="ja-JP" altLang="ja-JP" sz="1050" kern="900" dirty="0" smtClean="0">
                <a:effectLst/>
                <a:latin typeface="ＭＳ 明朝" panose="02020609040205080304" pitchFamily="17" charset="-128"/>
                <a:ea typeface="ＭＳ 明朝" panose="02020609040205080304" pitchFamily="17" charset="-128"/>
                <a:cs typeface="Times New Roman" panose="02020603050405020304" pitchFamily="18" charset="0"/>
              </a:rPr>
              <a:t>選んだ</a:t>
            </a:r>
            <a:r>
              <a:rPr lang="ja-JP" altLang="ja-JP" sz="1050" kern="900" dirty="0">
                <a:effectLst/>
                <a:latin typeface="ＭＳ 明朝" panose="02020609040205080304" pitchFamily="17" charset="-128"/>
                <a:ea typeface="ＭＳ 明朝" panose="02020609040205080304" pitchFamily="17" charset="-128"/>
                <a:cs typeface="Times New Roman" panose="02020603050405020304" pitchFamily="18" charset="0"/>
              </a:rPr>
              <a:t>５つの価値観は何でしたか？</a:t>
            </a:r>
          </a:p>
          <a:p>
            <a:pPr marL="342900" lvl="0" indent="-342900" algn="just">
              <a:spcAft>
                <a:spcPts val="0"/>
              </a:spcAft>
              <a:buFont typeface="ＭＳ 明朝" panose="02020609040205080304" pitchFamily="17" charset="-128"/>
              <a:buChar char="・"/>
            </a:pPr>
            <a:r>
              <a:rPr lang="ja-JP" altLang="ja-JP" sz="1050" kern="900" dirty="0">
                <a:effectLst/>
                <a:latin typeface="ＭＳ 明朝" panose="02020609040205080304" pitchFamily="17" charset="-128"/>
                <a:ea typeface="ＭＳ 明朝" panose="02020609040205080304" pitchFamily="17" charset="-128"/>
                <a:cs typeface="Times New Roman" panose="02020603050405020304" pitchFamily="18" charset="0"/>
              </a:rPr>
              <a:t>１位の価値観を選んだ理由と、その価値観が自分に与えている影響は何ですか？</a:t>
            </a:r>
          </a:p>
          <a:p>
            <a:pPr marL="342900" lvl="0" indent="-342900" algn="just">
              <a:spcAft>
                <a:spcPts val="0"/>
              </a:spcAft>
              <a:buFont typeface="ＭＳ 明朝" panose="02020609040205080304" pitchFamily="17" charset="-128"/>
              <a:buChar char="・"/>
            </a:pPr>
            <a:r>
              <a:rPr lang="ja-JP" altLang="ja-JP" sz="1050" kern="900" dirty="0">
                <a:effectLst/>
                <a:latin typeface="ＭＳ 明朝" panose="02020609040205080304" pitchFamily="17" charset="-128"/>
                <a:ea typeface="ＭＳ 明朝" panose="02020609040205080304" pitchFamily="17" charset="-128"/>
                <a:cs typeface="Times New Roman" panose="02020603050405020304" pitchFamily="18" charset="0"/>
              </a:rPr>
              <a:t>自分の価値観について、気がついたことは何ですか？</a:t>
            </a:r>
          </a:p>
          <a:p>
            <a:pPr marL="0" marR="0" lvl="0" indent="0" algn="just" defTabSz="914400" rtl="0" eaLnBrk="1" fontAlgn="auto" latinLnBrk="0" hangingPunct="1">
              <a:lnSpc>
                <a:spcPct val="100000"/>
              </a:lnSpc>
              <a:spcBef>
                <a:spcPts val="0"/>
              </a:spcBef>
              <a:spcAft>
                <a:spcPts val="0"/>
              </a:spcAft>
              <a:buClrTx/>
              <a:buSzTx/>
              <a:buFontTx/>
              <a:buNone/>
              <a:tabLst/>
              <a:defRPr/>
            </a:pPr>
            <a:r>
              <a:rPr lang="ja-JP" altLang="ja-JP" sz="1050" b="1" kern="900" dirty="0" smtClean="0">
                <a:effectLst/>
                <a:latin typeface="ＭＳ 明朝" panose="02020609040205080304" pitchFamily="17" charset="-128"/>
                <a:ea typeface="ＭＳ 明朝" panose="02020609040205080304" pitchFamily="17" charset="-128"/>
                <a:cs typeface="Times New Roman" panose="02020603050405020304" pitchFamily="18" charset="0"/>
              </a:rPr>
              <a:t>※発表１人２分</a:t>
            </a:r>
            <a:endParaRPr lang="ja-JP" altLang="ja-JP" sz="1050" kern="900" dirty="0" smtClean="0">
              <a:effectLst/>
              <a:latin typeface="ＭＳ 明朝" panose="02020609040205080304" pitchFamily="17" charset="-128"/>
              <a:ea typeface="ＭＳ 明朝" panose="02020609040205080304" pitchFamily="17" charset="-128"/>
              <a:cs typeface="Times New Roman" panose="02020603050405020304" pitchFamily="18" charset="0"/>
            </a:endParaRPr>
          </a:p>
          <a:p>
            <a:pPr indent="133350" algn="just">
              <a:spcAft>
                <a:spcPts val="0"/>
              </a:spcAft>
            </a:pPr>
            <a:endParaRPr lang="en-US" altLang="ja-JP" sz="1050" kern="900" dirty="0" smtClean="0">
              <a:effectLst/>
              <a:latin typeface="ＭＳ 明朝" panose="02020609040205080304" pitchFamily="17" charset="-128"/>
              <a:ea typeface="ＭＳ 明朝" panose="02020609040205080304" pitchFamily="17" charset="-128"/>
              <a:cs typeface="Times New Roman" panose="02020603050405020304" pitchFamily="18" charset="0"/>
            </a:endParaRPr>
          </a:p>
          <a:p>
            <a:pPr indent="133350" algn="just">
              <a:spcAft>
                <a:spcPts val="0"/>
              </a:spcAft>
            </a:pPr>
            <a:r>
              <a:rPr lang="ja-JP" altLang="ja-JP" sz="1050" kern="900" dirty="0" smtClean="0">
                <a:effectLst/>
                <a:latin typeface="ＭＳ 明朝" panose="02020609040205080304" pitchFamily="17" charset="-128"/>
                <a:ea typeface="ＭＳ 明朝" panose="02020609040205080304" pitchFamily="17" charset="-128"/>
                <a:cs typeface="Times New Roman" panose="02020603050405020304" pitchFamily="18" charset="0"/>
              </a:rPr>
              <a:t>他</a:t>
            </a:r>
            <a:r>
              <a:rPr lang="ja-JP" altLang="ja-JP" sz="1050" kern="900" dirty="0">
                <a:effectLst/>
                <a:latin typeface="ＭＳ 明朝" panose="02020609040205080304" pitchFamily="17" charset="-128"/>
                <a:ea typeface="ＭＳ 明朝" panose="02020609040205080304" pitchFamily="17" charset="-128"/>
                <a:cs typeface="Times New Roman" panose="02020603050405020304" pitchFamily="18" charset="0"/>
              </a:rPr>
              <a:t>のメンバーの価値観に対する質問、気がついたこと、感じたことについて意見交換しましょう</a:t>
            </a:r>
            <a:r>
              <a:rPr lang="ja-JP" altLang="ja-JP" sz="1050" kern="900" dirty="0" smtClean="0">
                <a:effectLst/>
                <a:latin typeface="ＭＳ 明朝" panose="02020609040205080304" pitchFamily="17" charset="-128"/>
                <a:ea typeface="ＭＳ 明朝" panose="02020609040205080304" pitchFamily="17" charset="-128"/>
                <a:cs typeface="Times New Roman" panose="02020603050405020304" pitchFamily="18" charset="0"/>
              </a:rPr>
              <a:t>。</a:t>
            </a:r>
            <a:endParaRPr lang="en-US" altLang="ja-JP" sz="1050" kern="900" dirty="0" smtClean="0">
              <a:effectLst/>
              <a:latin typeface="ＭＳ 明朝" panose="02020609040205080304" pitchFamily="17" charset="-128"/>
              <a:ea typeface="ＭＳ 明朝" panose="02020609040205080304" pitchFamily="17" charset="-128"/>
              <a:cs typeface="Times New Roman" panose="02020603050405020304" pitchFamily="18" charset="0"/>
            </a:endParaRPr>
          </a:p>
          <a:p>
            <a:pPr indent="0" algn="just">
              <a:spcAft>
                <a:spcPts val="0"/>
              </a:spcAft>
            </a:pPr>
            <a:r>
              <a:rPr lang="ja-JP" altLang="ja-JP" sz="1050" b="1" kern="900" dirty="0" smtClean="0">
                <a:effectLst/>
                <a:latin typeface="ＭＳ 明朝" panose="02020609040205080304" pitchFamily="17" charset="-128"/>
                <a:ea typeface="ＭＳ 明朝" panose="02020609040205080304" pitchFamily="17" charset="-128"/>
                <a:cs typeface="Times New Roman" panose="02020603050405020304" pitchFamily="18" charset="0"/>
              </a:rPr>
              <a:t>※意見交換</a:t>
            </a:r>
            <a:r>
              <a:rPr lang="en-US" altLang="ja-JP" sz="1050" b="1" kern="900" dirty="0" smtClean="0">
                <a:effectLst/>
                <a:latin typeface="ＭＳ 明朝" panose="02020609040205080304" pitchFamily="17" charset="-128"/>
                <a:ea typeface="ＭＳ 明朝" panose="02020609040205080304" pitchFamily="17" charset="-128"/>
                <a:cs typeface="Times New Roman" panose="02020603050405020304" pitchFamily="18" charset="0"/>
              </a:rPr>
              <a:t>15</a:t>
            </a:r>
            <a:r>
              <a:rPr lang="ja-JP" altLang="ja-JP" sz="1050" b="1" kern="900" dirty="0" smtClean="0">
                <a:effectLst/>
                <a:latin typeface="ＭＳ 明朝" panose="02020609040205080304" pitchFamily="17" charset="-128"/>
                <a:ea typeface="ＭＳ 明朝" panose="02020609040205080304" pitchFamily="17" charset="-128"/>
                <a:cs typeface="Times New Roman" panose="02020603050405020304" pitchFamily="18" charset="0"/>
              </a:rPr>
              <a:t>分</a:t>
            </a:r>
            <a:endParaRPr lang="ja-JP" altLang="ja-JP" sz="1050" kern="900" dirty="0" smtClean="0">
              <a:effectLst/>
              <a:latin typeface="ＭＳ 明朝" panose="02020609040205080304" pitchFamily="17" charset="-128"/>
              <a:ea typeface="ＭＳ 明朝" panose="02020609040205080304" pitchFamily="17" charset="-128"/>
              <a:cs typeface="Times New Roman" panose="02020603050405020304" pitchFamily="18" charset="0"/>
            </a:endParaRPr>
          </a:p>
          <a:p>
            <a:pPr indent="133350" algn="just">
              <a:spcAft>
                <a:spcPts val="0"/>
              </a:spcAft>
            </a:pPr>
            <a:endParaRPr lang="ja-JP" altLang="ja-JP" sz="1050" kern="900" dirty="0">
              <a:effectLst/>
              <a:latin typeface="ＭＳ 明朝" panose="02020609040205080304" pitchFamily="17" charset="-128"/>
              <a:ea typeface="ＭＳ 明朝" panose="02020609040205080304" pitchFamily="17" charset="-128"/>
              <a:cs typeface="Times New Roman" panose="02020603050405020304" pitchFamily="18" charset="0"/>
            </a:endParaRPr>
          </a:p>
          <a:p>
            <a:endParaRPr kumimoji="1" lang="ja-JP" altLang="en-US" dirty="0"/>
          </a:p>
        </p:txBody>
      </p:sp>
    </p:spTree>
    <p:extLst>
      <p:ext uri="{BB962C8B-B14F-4D97-AF65-F5344CB8AC3E}">
        <p14:creationId xmlns:p14="http://schemas.microsoft.com/office/powerpoint/2010/main" val="34095722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p:txBody>
          <a:bodyPr/>
          <a:lstStyle>
            <a:lvl1pPr eaLnBrk="0" hangingPunct="0">
              <a:defRPr kumimoji="1">
                <a:solidFill>
                  <a:schemeClr val="tx1"/>
                </a:solidFill>
                <a:latin typeface="Arial" charset="0"/>
                <a:ea typeface="ＭＳ Ｐゴシック" charset="-128"/>
              </a:defRPr>
            </a:lvl1pPr>
            <a:lvl2pPr marL="736581" indent="-283300" eaLnBrk="0" hangingPunct="0">
              <a:defRPr kumimoji="1">
                <a:solidFill>
                  <a:schemeClr val="tx1"/>
                </a:solidFill>
                <a:latin typeface="Arial" charset="0"/>
                <a:ea typeface="ＭＳ Ｐゴシック" charset="-128"/>
              </a:defRPr>
            </a:lvl2pPr>
            <a:lvl3pPr marL="1133201" indent="-226641" eaLnBrk="0" hangingPunct="0">
              <a:defRPr kumimoji="1">
                <a:solidFill>
                  <a:schemeClr val="tx1"/>
                </a:solidFill>
                <a:latin typeface="Arial" charset="0"/>
                <a:ea typeface="ＭＳ Ｐゴシック" charset="-128"/>
              </a:defRPr>
            </a:lvl3pPr>
            <a:lvl4pPr marL="1586482" indent="-226641" eaLnBrk="0" hangingPunct="0">
              <a:defRPr kumimoji="1">
                <a:solidFill>
                  <a:schemeClr val="tx1"/>
                </a:solidFill>
                <a:latin typeface="Arial" charset="0"/>
                <a:ea typeface="ＭＳ Ｐゴシック" charset="-128"/>
              </a:defRPr>
            </a:lvl4pPr>
            <a:lvl5pPr marL="2039762" indent="-226641" eaLnBrk="0" hangingPunct="0">
              <a:defRPr kumimoji="1">
                <a:solidFill>
                  <a:schemeClr val="tx1"/>
                </a:solidFill>
                <a:latin typeface="Arial" charset="0"/>
                <a:ea typeface="ＭＳ Ｐゴシック" charset="-128"/>
              </a:defRPr>
            </a:lvl5pPr>
            <a:lvl6pPr marL="2493043" indent="-226641" algn="ctr" eaLnBrk="0" fontAlgn="base" hangingPunct="0">
              <a:spcBef>
                <a:spcPct val="0"/>
              </a:spcBef>
              <a:spcAft>
                <a:spcPct val="0"/>
              </a:spcAft>
              <a:defRPr kumimoji="1">
                <a:solidFill>
                  <a:schemeClr val="tx1"/>
                </a:solidFill>
                <a:latin typeface="Arial" charset="0"/>
                <a:ea typeface="ＭＳ Ｐゴシック" charset="-128"/>
              </a:defRPr>
            </a:lvl6pPr>
            <a:lvl7pPr marL="2946323" indent="-226641" algn="ctr" eaLnBrk="0" fontAlgn="base" hangingPunct="0">
              <a:spcBef>
                <a:spcPct val="0"/>
              </a:spcBef>
              <a:spcAft>
                <a:spcPct val="0"/>
              </a:spcAft>
              <a:defRPr kumimoji="1">
                <a:solidFill>
                  <a:schemeClr val="tx1"/>
                </a:solidFill>
                <a:latin typeface="Arial" charset="0"/>
                <a:ea typeface="ＭＳ Ｐゴシック" charset="-128"/>
              </a:defRPr>
            </a:lvl7pPr>
            <a:lvl8pPr marL="3399603" indent="-226641" algn="ctr" eaLnBrk="0" fontAlgn="base" hangingPunct="0">
              <a:spcBef>
                <a:spcPct val="0"/>
              </a:spcBef>
              <a:spcAft>
                <a:spcPct val="0"/>
              </a:spcAft>
              <a:defRPr kumimoji="1">
                <a:solidFill>
                  <a:schemeClr val="tx1"/>
                </a:solidFill>
                <a:latin typeface="Arial" charset="0"/>
                <a:ea typeface="ＭＳ Ｐゴシック" charset="-128"/>
              </a:defRPr>
            </a:lvl8pPr>
            <a:lvl9pPr marL="3852885" indent="-226641" algn="ctr" eaLnBrk="0" fontAlgn="base" hangingPunct="0">
              <a:spcBef>
                <a:spcPct val="0"/>
              </a:spcBef>
              <a:spcAft>
                <a:spcPct val="0"/>
              </a:spcAft>
              <a:defRPr kumimoji="1">
                <a:solidFill>
                  <a:schemeClr val="tx1"/>
                </a:solidFill>
                <a:latin typeface="Arial" charset="0"/>
                <a:ea typeface="ＭＳ Ｐゴシック" charset="-128"/>
              </a:defRPr>
            </a:lvl9pPr>
          </a:lstStyle>
          <a:p>
            <a:fld id="{F3BD604A-CB06-49D4-8667-43DDB22EE458}" type="slidenum">
              <a:rPr lang="en-US" altLang="ja-JP" smtClean="0"/>
              <a:pPr/>
              <a:t>9</a:t>
            </a:fld>
            <a:endParaRPr lang="en-US" altLang="ja-JP"/>
          </a:p>
        </p:txBody>
      </p:sp>
      <p:sp>
        <p:nvSpPr>
          <p:cNvPr id="37892" name="Rectangle 3"/>
          <p:cNvSpPr>
            <a:spLocks noGrp="1" noChangeArrowheads="1"/>
          </p:cNvSpPr>
          <p:nvPr>
            <p:ph type="body" idx="1"/>
          </p:nvPr>
        </p:nvSpPr>
        <p:spPr>
          <a:xfrm>
            <a:off x="945356" y="4825125"/>
            <a:ext cx="4916488" cy="4854575"/>
          </a:xfrm>
          <a:noFill/>
        </p:spPr>
        <p:txBody>
          <a:bodyPr/>
          <a:lstStyle/>
          <a:p>
            <a:pPr eaLnBrk="1" hangingPunct="1"/>
            <a:r>
              <a:rPr lang="ja-JP" altLang="ja-JP" sz="1050" kern="100" dirty="0">
                <a:effectLst/>
                <a:ea typeface="ＭＳ 明朝" panose="02020609040205080304" pitchFamily="17" charset="-128"/>
                <a:cs typeface="Times New Roman" panose="02020603050405020304" pitchFamily="18" charset="0"/>
              </a:rPr>
              <a:t>自分の価値観やキャリア・アンカーに基づいて今後の働き方を考えましょう。</a:t>
            </a:r>
            <a:endParaRPr lang="ja-JP" altLang="en-US" sz="1050" dirty="0">
              <a:latin typeface="+mn-ea"/>
              <a:ea typeface="+mn-ea"/>
            </a:endParaRPr>
          </a:p>
        </p:txBody>
      </p:sp>
      <p:sp>
        <p:nvSpPr>
          <p:cNvPr id="3" name="スライド イメージ プレースホルダー 2"/>
          <p:cNvSpPr>
            <a:spLocks noGrp="1" noRot="1" noChangeAspect="1"/>
          </p:cNvSpPr>
          <p:nvPr>
            <p:ph type="sldImg"/>
          </p:nvPr>
        </p:nvSpPr>
        <p:spPr>
          <a:xfrm>
            <a:off x="1166813" y="1243013"/>
            <a:ext cx="4473575" cy="3354387"/>
          </a:xfrm>
          <a:prstGeom prst="rect">
            <a:avLst/>
          </a:prstGeom>
          <a:noFill/>
          <a:ln w="12700">
            <a:solidFill>
              <a:prstClr val="black"/>
            </a:solidFill>
          </a:ln>
        </p:spPr>
      </p:sp>
    </p:spTree>
    <p:extLst>
      <p:ext uri="{BB962C8B-B14F-4D97-AF65-F5344CB8AC3E}">
        <p14:creationId xmlns:p14="http://schemas.microsoft.com/office/powerpoint/2010/main" val="40739413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E1B2078F-C91B-4900-8EB2-DDF640477369}" type="datetime1">
              <a:rPr kumimoji="1" lang="ja-JP" altLang="en-US" smtClean="0"/>
              <a:t>2023/2/2</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5F3AF5F3-3038-4FA1-9FF9-54FBF43F628C}" type="slidenum">
              <a:rPr kumimoji="1" lang="ja-JP" altLang="en-US" smtClean="0"/>
              <a:t>‹#›</a:t>
            </a:fld>
            <a:endParaRPr kumimoji="1" lang="ja-JP" altLang="en-US" dirty="0"/>
          </a:p>
        </p:txBody>
      </p:sp>
    </p:spTree>
    <p:extLst>
      <p:ext uri="{BB962C8B-B14F-4D97-AF65-F5344CB8AC3E}">
        <p14:creationId xmlns:p14="http://schemas.microsoft.com/office/powerpoint/2010/main" val="25524049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D6B3E2EE-ABCF-4691-BC10-B5EE275E8B0F}" type="datetime1">
              <a:rPr kumimoji="1" lang="ja-JP" altLang="en-US" smtClean="0"/>
              <a:t>2023/2/2</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5F3AF5F3-3038-4FA1-9FF9-54FBF43F628C}" type="slidenum">
              <a:rPr kumimoji="1" lang="ja-JP" altLang="en-US" smtClean="0"/>
              <a:t>‹#›</a:t>
            </a:fld>
            <a:endParaRPr kumimoji="1" lang="ja-JP" altLang="en-US" dirty="0"/>
          </a:p>
        </p:txBody>
      </p:sp>
    </p:spTree>
    <p:extLst>
      <p:ext uri="{BB962C8B-B14F-4D97-AF65-F5344CB8AC3E}">
        <p14:creationId xmlns:p14="http://schemas.microsoft.com/office/powerpoint/2010/main" val="11118497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AF5485EC-F185-4682-81A5-015FC570F592}" type="datetime1">
              <a:rPr kumimoji="1" lang="ja-JP" altLang="en-US" smtClean="0"/>
              <a:t>2023/2/2</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5F3AF5F3-3038-4FA1-9FF9-54FBF43F628C}" type="slidenum">
              <a:rPr kumimoji="1" lang="ja-JP" altLang="en-US" smtClean="0"/>
              <a:t>‹#›</a:t>
            </a:fld>
            <a:endParaRPr kumimoji="1" lang="ja-JP" altLang="en-US" dirty="0"/>
          </a:p>
        </p:txBody>
      </p:sp>
    </p:spTree>
    <p:extLst>
      <p:ext uri="{BB962C8B-B14F-4D97-AF65-F5344CB8AC3E}">
        <p14:creationId xmlns:p14="http://schemas.microsoft.com/office/powerpoint/2010/main" val="25840940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AF064E1B-DB09-4C76-AF2B-C4E34B14C12F}" type="datetime1">
              <a:rPr kumimoji="1" lang="ja-JP" altLang="en-US" smtClean="0"/>
              <a:t>2023/2/2</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5F3AF5F3-3038-4FA1-9FF9-54FBF43F628C}" type="slidenum">
              <a:rPr kumimoji="1" lang="ja-JP" altLang="en-US" smtClean="0"/>
              <a:t>‹#›</a:t>
            </a:fld>
            <a:endParaRPr kumimoji="1" lang="ja-JP" altLang="en-US" dirty="0"/>
          </a:p>
        </p:txBody>
      </p:sp>
    </p:spTree>
    <p:extLst>
      <p:ext uri="{BB962C8B-B14F-4D97-AF65-F5344CB8AC3E}">
        <p14:creationId xmlns:p14="http://schemas.microsoft.com/office/powerpoint/2010/main" val="15685070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2BC24EF8-0CF7-4454-8F14-33B851FAB278}" type="datetime1">
              <a:rPr kumimoji="1" lang="ja-JP" altLang="en-US" smtClean="0"/>
              <a:t>2023/2/2</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5F3AF5F3-3038-4FA1-9FF9-54FBF43F628C}" type="slidenum">
              <a:rPr kumimoji="1" lang="ja-JP" altLang="en-US" smtClean="0"/>
              <a:t>‹#›</a:t>
            </a:fld>
            <a:endParaRPr kumimoji="1" lang="ja-JP" altLang="en-US" dirty="0"/>
          </a:p>
        </p:txBody>
      </p:sp>
    </p:spTree>
    <p:extLst>
      <p:ext uri="{BB962C8B-B14F-4D97-AF65-F5344CB8AC3E}">
        <p14:creationId xmlns:p14="http://schemas.microsoft.com/office/powerpoint/2010/main" val="28663385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D9010F25-BB89-4D38-AEBC-861D5F4FFB19}" type="datetime1">
              <a:rPr kumimoji="1" lang="ja-JP" altLang="en-US" smtClean="0"/>
              <a:t>2023/2/2</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5F3AF5F3-3038-4FA1-9FF9-54FBF43F628C}" type="slidenum">
              <a:rPr kumimoji="1" lang="ja-JP" altLang="en-US" smtClean="0"/>
              <a:t>‹#›</a:t>
            </a:fld>
            <a:endParaRPr kumimoji="1" lang="ja-JP" altLang="en-US" dirty="0"/>
          </a:p>
        </p:txBody>
      </p:sp>
    </p:spTree>
    <p:extLst>
      <p:ext uri="{BB962C8B-B14F-4D97-AF65-F5344CB8AC3E}">
        <p14:creationId xmlns:p14="http://schemas.microsoft.com/office/powerpoint/2010/main" val="3103640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D68CFCCB-4BAC-4817-809A-70EC5EA96E8B}" type="datetime1">
              <a:rPr kumimoji="1" lang="ja-JP" altLang="en-US" smtClean="0"/>
              <a:t>2023/2/2</a:t>
            </a:fld>
            <a:endParaRPr kumimoji="1" lang="ja-JP" altLang="en-US" dirty="0"/>
          </a:p>
        </p:txBody>
      </p:sp>
      <p:sp>
        <p:nvSpPr>
          <p:cNvPr id="8" name="フッター プレースホルダー 7"/>
          <p:cNvSpPr>
            <a:spLocks noGrp="1"/>
          </p:cNvSpPr>
          <p:nvPr>
            <p:ph type="ftr" sz="quarter" idx="11"/>
          </p:nvPr>
        </p:nvSpPr>
        <p:spPr/>
        <p:txBody>
          <a:bodyPr/>
          <a:lstStyle/>
          <a:p>
            <a:endParaRPr kumimoji="1" lang="ja-JP" altLang="en-US" dirty="0"/>
          </a:p>
        </p:txBody>
      </p:sp>
      <p:sp>
        <p:nvSpPr>
          <p:cNvPr id="9" name="スライド番号プレースホルダー 8"/>
          <p:cNvSpPr>
            <a:spLocks noGrp="1"/>
          </p:cNvSpPr>
          <p:nvPr>
            <p:ph type="sldNum" sz="quarter" idx="12"/>
          </p:nvPr>
        </p:nvSpPr>
        <p:spPr/>
        <p:txBody>
          <a:bodyPr/>
          <a:lstStyle/>
          <a:p>
            <a:fld id="{5F3AF5F3-3038-4FA1-9FF9-54FBF43F628C}" type="slidenum">
              <a:rPr kumimoji="1" lang="ja-JP" altLang="en-US" smtClean="0"/>
              <a:t>‹#›</a:t>
            </a:fld>
            <a:endParaRPr kumimoji="1" lang="ja-JP" altLang="en-US" dirty="0"/>
          </a:p>
        </p:txBody>
      </p:sp>
    </p:spTree>
    <p:extLst>
      <p:ext uri="{BB962C8B-B14F-4D97-AF65-F5344CB8AC3E}">
        <p14:creationId xmlns:p14="http://schemas.microsoft.com/office/powerpoint/2010/main" val="36377038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F879DE5C-19BE-4F0E-A79B-D1DD7552857A}" type="datetime1">
              <a:rPr kumimoji="1" lang="ja-JP" altLang="en-US" smtClean="0"/>
              <a:t>2023/2/2</a:t>
            </a:fld>
            <a:endParaRPr kumimoji="1" lang="ja-JP" altLang="en-US" dirty="0"/>
          </a:p>
        </p:txBody>
      </p:sp>
      <p:sp>
        <p:nvSpPr>
          <p:cNvPr id="4" name="フッター プレースホルダー 3"/>
          <p:cNvSpPr>
            <a:spLocks noGrp="1"/>
          </p:cNvSpPr>
          <p:nvPr>
            <p:ph type="ftr" sz="quarter" idx="11"/>
          </p:nvPr>
        </p:nvSpPr>
        <p:spPr/>
        <p:txBody>
          <a:bodyPr/>
          <a:lstStyle/>
          <a:p>
            <a:endParaRPr kumimoji="1" lang="ja-JP" altLang="en-US" dirty="0"/>
          </a:p>
        </p:txBody>
      </p:sp>
      <p:sp>
        <p:nvSpPr>
          <p:cNvPr id="5" name="スライド番号プレースホルダー 4"/>
          <p:cNvSpPr>
            <a:spLocks noGrp="1"/>
          </p:cNvSpPr>
          <p:nvPr>
            <p:ph type="sldNum" sz="quarter" idx="12"/>
          </p:nvPr>
        </p:nvSpPr>
        <p:spPr/>
        <p:txBody>
          <a:bodyPr/>
          <a:lstStyle/>
          <a:p>
            <a:fld id="{5F3AF5F3-3038-4FA1-9FF9-54FBF43F628C}" type="slidenum">
              <a:rPr kumimoji="1" lang="ja-JP" altLang="en-US" smtClean="0"/>
              <a:t>‹#›</a:t>
            </a:fld>
            <a:endParaRPr kumimoji="1" lang="ja-JP" altLang="en-US" dirty="0"/>
          </a:p>
        </p:txBody>
      </p:sp>
    </p:spTree>
    <p:extLst>
      <p:ext uri="{BB962C8B-B14F-4D97-AF65-F5344CB8AC3E}">
        <p14:creationId xmlns:p14="http://schemas.microsoft.com/office/powerpoint/2010/main" val="24782025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88396A95-B10D-4441-841C-674DFF658B91}" type="datetime1">
              <a:rPr kumimoji="1" lang="ja-JP" altLang="en-US" smtClean="0"/>
              <a:t>2023/2/2</a:t>
            </a:fld>
            <a:endParaRPr kumimoji="1" lang="ja-JP" altLang="en-US" dirty="0"/>
          </a:p>
        </p:txBody>
      </p:sp>
      <p:sp>
        <p:nvSpPr>
          <p:cNvPr id="3" name="フッター プレースホルダー 2"/>
          <p:cNvSpPr>
            <a:spLocks noGrp="1"/>
          </p:cNvSpPr>
          <p:nvPr>
            <p:ph type="ftr" sz="quarter" idx="11"/>
          </p:nvPr>
        </p:nvSpPr>
        <p:spPr/>
        <p:txBody>
          <a:bodyPr/>
          <a:lstStyle/>
          <a:p>
            <a:endParaRPr kumimoji="1" lang="ja-JP" altLang="en-US" dirty="0"/>
          </a:p>
        </p:txBody>
      </p:sp>
      <p:sp>
        <p:nvSpPr>
          <p:cNvPr id="4" name="スライド番号プレースホルダー 3"/>
          <p:cNvSpPr>
            <a:spLocks noGrp="1"/>
          </p:cNvSpPr>
          <p:nvPr>
            <p:ph type="sldNum" sz="quarter" idx="12"/>
          </p:nvPr>
        </p:nvSpPr>
        <p:spPr/>
        <p:txBody>
          <a:bodyPr/>
          <a:lstStyle/>
          <a:p>
            <a:fld id="{5F3AF5F3-3038-4FA1-9FF9-54FBF43F628C}" type="slidenum">
              <a:rPr kumimoji="1" lang="ja-JP" altLang="en-US" smtClean="0"/>
              <a:t>‹#›</a:t>
            </a:fld>
            <a:endParaRPr kumimoji="1" lang="ja-JP" altLang="en-US" dirty="0"/>
          </a:p>
        </p:txBody>
      </p:sp>
    </p:spTree>
    <p:extLst>
      <p:ext uri="{BB962C8B-B14F-4D97-AF65-F5344CB8AC3E}">
        <p14:creationId xmlns:p14="http://schemas.microsoft.com/office/powerpoint/2010/main" val="28538787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F255E113-2745-4A92-A495-BAEEBD0DF07A}" type="datetime1">
              <a:rPr kumimoji="1" lang="ja-JP" altLang="en-US" smtClean="0"/>
              <a:t>2023/2/2</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5F3AF5F3-3038-4FA1-9FF9-54FBF43F628C}" type="slidenum">
              <a:rPr kumimoji="1" lang="ja-JP" altLang="en-US" smtClean="0"/>
              <a:t>‹#›</a:t>
            </a:fld>
            <a:endParaRPr kumimoji="1" lang="ja-JP" altLang="en-US" dirty="0"/>
          </a:p>
        </p:txBody>
      </p:sp>
    </p:spTree>
    <p:extLst>
      <p:ext uri="{BB962C8B-B14F-4D97-AF65-F5344CB8AC3E}">
        <p14:creationId xmlns:p14="http://schemas.microsoft.com/office/powerpoint/2010/main" val="32986266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dirty="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DDBBA837-C986-4928-968A-11ED4216B7B6}" type="datetime1">
              <a:rPr kumimoji="1" lang="ja-JP" altLang="en-US" smtClean="0"/>
              <a:t>2023/2/2</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5F3AF5F3-3038-4FA1-9FF9-54FBF43F628C}" type="slidenum">
              <a:rPr kumimoji="1" lang="ja-JP" altLang="en-US" smtClean="0"/>
              <a:t>‹#›</a:t>
            </a:fld>
            <a:endParaRPr kumimoji="1" lang="ja-JP" altLang="en-US" dirty="0"/>
          </a:p>
        </p:txBody>
      </p:sp>
    </p:spTree>
    <p:extLst>
      <p:ext uri="{BB962C8B-B14F-4D97-AF65-F5344CB8AC3E}">
        <p14:creationId xmlns:p14="http://schemas.microsoft.com/office/powerpoint/2010/main" val="8839022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B2CBFA-2255-4184-B068-820E1492F7E1}" type="datetime1">
              <a:rPr kumimoji="1" lang="ja-JP" altLang="en-US" smtClean="0"/>
              <a:t>2023/2/2</a:t>
            </a:fld>
            <a:endParaRPr kumimoji="1" lang="ja-JP" altLang="en-US" dirty="0"/>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dirty="0"/>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3AF5F3-3038-4FA1-9FF9-54FBF43F628C}" type="slidenum">
              <a:rPr kumimoji="1" lang="ja-JP" altLang="en-US" smtClean="0"/>
              <a:t>‹#›</a:t>
            </a:fld>
            <a:endParaRPr kumimoji="1" lang="ja-JP" altLang="en-US" dirty="0"/>
          </a:p>
        </p:txBody>
      </p:sp>
    </p:spTree>
    <p:extLst>
      <p:ext uri="{BB962C8B-B14F-4D97-AF65-F5344CB8AC3E}">
        <p14:creationId xmlns:p14="http://schemas.microsoft.com/office/powerpoint/2010/main" val="28796297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2.png"/><Relationship Id="rId7" Type="http://schemas.openxmlformats.org/officeDocument/2006/relationships/diagramQuickStyle" Target="../diagrams/quickStyle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10.png"/><Relationship Id="rId9" Type="http://schemas.microsoft.com/office/2007/relationships/diagramDrawing" Target="../diagrams/drawing1.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auto">
          <a:xfrm>
            <a:off x="611560" y="2204864"/>
            <a:ext cx="7916864"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algn="ctr"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algn="ctr"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algn="ctr"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algn="ctr"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kumimoji="0" lang="ja-JP" altLang="en-US" sz="4000" b="1" dirty="0"/>
              <a:t>第３回　キャリア講習</a:t>
            </a:r>
            <a:endParaRPr kumimoji="0" lang="en-US" altLang="ja-JP" sz="4000" b="1" dirty="0"/>
          </a:p>
          <a:p>
            <a:pPr algn="ctr" eaLnBrk="1" hangingPunct="1"/>
            <a:r>
              <a:rPr kumimoji="0" lang="ja-JP" altLang="en-US" sz="4800" b="1" dirty="0"/>
              <a:t>「価値観を確認しよう」</a:t>
            </a:r>
          </a:p>
        </p:txBody>
      </p:sp>
      <p:sp>
        <p:nvSpPr>
          <p:cNvPr id="2" name="スライド番号プレースホルダー 1"/>
          <p:cNvSpPr>
            <a:spLocks noGrp="1"/>
          </p:cNvSpPr>
          <p:nvPr>
            <p:ph type="sldNum" sz="quarter" idx="12"/>
          </p:nvPr>
        </p:nvSpPr>
        <p:spPr/>
        <p:txBody>
          <a:bodyPr/>
          <a:lstStyle/>
          <a:p>
            <a:fld id="{5F3AF5F3-3038-4FA1-9FF9-54FBF43F628C}" type="slidenum">
              <a:rPr kumimoji="1" lang="ja-JP" altLang="en-US" smtClean="0"/>
              <a:t>1</a:t>
            </a:fld>
            <a:endParaRPr kumimoji="1" lang="ja-JP" altLang="en-US" dirty="0"/>
          </a:p>
        </p:txBody>
      </p:sp>
    </p:spTree>
    <p:extLst>
      <p:ext uri="{BB962C8B-B14F-4D97-AF65-F5344CB8AC3E}">
        <p14:creationId xmlns:p14="http://schemas.microsoft.com/office/powerpoint/2010/main" val="33319829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254943" y="1258243"/>
            <a:ext cx="6192688" cy="1603686"/>
          </a:xfrm>
          <a:solidFill>
            <a:schemeClr val="accent5">
              <a:lumMod val="20000"/>
              <a:lumOff val="80000"/>
            </a:schemeClr>
          </a:solidFill>
          <a:ln w="28575">
            <a:noFill/>
          </a:ln>
        </p:spPr>
        <p:txBody>
          <a:bodyPr wrap="square" tIns="108000" bIns="72000" anchor="ctr">
            <a:spAutoFit/>
          </a:bodyPr>
          <a:lstStyle/>
          <a:p>
            <a:pPr marL="0" indent="0">
              <a:buNone/>
            </a:pPr>
            <a:r>
              <a:rPr lang="en-US" altLang="ja-JP" sz="1800" b="1" dirty="0"/>
              <a:t>【</a:t>
            </a:r>
            <a:r>
              <a:rPr kumimoji="1" lang="ja-JP" altLang="en-US" sz="1800" b="1" dirty="0"/>
              <a:t>キャリア・アンカーとは</a:t>
            </a:r>
            <a:r>
              <a:rPr lang="en-US" altLang="ja-JP" sz="1800" b="1" dirty="0"/>
              <a:t>】</a:t>
            </a:r>
          </a:p>
          <a:p>
            <a:pPr marL="0" indent="0">
              <a:buNone/>
            </a:pPr>
            <a:r>
              <a:rPr lang="ja-JP" altLang="en-US" sz="1800" dirty="0">
                <a:latin typeface="+mn-ea"/>
              </a:rPr>
              <a:t>「個人が選択を迫られたときに、その人がもっとも放棄したがらない欲求、能力、価値観などのことで、職業人生の中で自分らしさを保つための拠り所となるもの」</a:t>
            </a:r>
            <a:endParaRPr lang="en-US" altLang="ja-JP" sz="1050" dirty="0">
              <a:latin typeface="+mn-ea"/>
            </a:endParaRPr>
          </a:p>
          <a:p>
            <a:pPr marL="0" indent="0">
              <a:buNone/>
            </a:pPr>
            <a:r>
              <a:rPr lang="ja-JP" altLang="en-US" sz="1400" b="1" dirty="0"/>
              <a:t>　　　　　　　　　　　　　　　　　　</a:t>
            </a:r>
            <a:r>
              <a:rPr lang="en-US" altLang="ja-JP" sz="1400" b="1" dirty="0"/>
              <a:t>※</a:t>
            </a:r>
            <a:r>
              <a:rPr lang="ja-JP" altLang="en-US" sz="1400" b="1" dirty="0">
                <a:latin typeface="+mj-ea"/>
              </a:rPr>
              <a:t>アンカー　</a:t>
            </a:r>
            <a:r>
              <a:rPr lang="en-US" altLang="ja-JP" sz="1400" b="1" dirty="0">
                <a:latin typeface="+mj-ea"/>
              </a:rPr>
              <a:t>…</a:t>
            </a:r>
            <a:r>
              <a:rPr lang="ja-JP" altLang="en-US" sz="1400" b="1" dirty="0">
                <a:latin typeface="+mj-ea"/>
              </a:rPr>
              <a:t>　船をつなぎとめる錨（いかり）</a:t>
            </a:r>
            <a:endParaRPr lang="en-US" altLang="ja-JP" sz="1400" b="1" dirty="0"/>
          </a:p>
        </p:txBody>
      </p:sp>
      <p:sp>
        <p:nvSpPr>
          <p:cNvPr id="11" name="Text Box 16"/>
          <p:cNvSpPr txBox="1">
            <a:spLocks noChangeArrowheads="1"/>
          </p:cNvSpPr>
          <p:nvPr/>
        </p:nvSpPr>
        <p:spPr bwMode="auto">
          <a:xfrm>
            <a:off x="1691680" y="6533576"/>
            <a:ext cx="6768752"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algn="ctr"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algn="ctr"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algn="ctr"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algn="ctr"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spcBef>
                <a:spcPct val="50000"/>
              </a:spcBef>
            </a:pPr>
            <a:r>
              <a:rPr lang="ja-JP" altLang="en-US" sz="900" dirty="0">
                <a:latin typeface="+mn-ea"/>
                <a:ea typeface="+mn-ea"/>
              </a:rPr>
              <a:t>参考文献：</a:t>
            </a:r>
            <a:r>
              <a:rPr lang="ja-JP" altLang="ja-JP" sz="900" dirty="0">
                <a:latin typeface="+mn-ea"/>
                <a:ea typeface="+mn-ea"/>
              </a:rPr>
              <a:t>畔柳修：</a:t>
            </a:r>
            <a:r>
              <a:rPr lang="ja-JP" altLang="en-US" sz="900" dirty="0">
                <a:latin typeface="+mn-ea"/>
                <a:ea typeface="+mn-ea"/>
              </a:rPr>
              <a:t>「</a:t>
            </a:r>
            <a:r>
              <a:rPr lang="ja-JP" altLang="ja-JP" sz="900" dirty="0">
                <a:latin typeface="+mn-ea"/>
                <a:ea typeface="+mn-ea"/>
              </a:rPr>
              <a:t>キャリアデザイン研修 実践ワークブック</a:t>
            </a:r>
            <a:r>
              <a:rPr lang="ja-JP" altLang="en-US" sz="900" dirty="0">
                <a:latin typeface="+mn-ea"/>
                <a:ea typeface="+mn-ea"/>
              </a:rPr>
              <a:t>」</a:t>
            </a:r>
            <a:r>
              <a:rPr lang="ja-JP" altLang="ja-JP" sz="900" dirty="0">
                <a:latin typeface="+mn-ea"/>
                <a:ea typeface="+mn-ea"/>
              </a:rPr>
              <a:t>金子書房（</a:t>
            </a:r>
            <a:r>
              <a:rPr lang="en-US" altLang="ja-JP" sz="900" dirty="0">
                <a:latin typeface="+mn-ea"/>
                <a:ea typeface="+mn-ea"/>
              </a:rPr>
              <a:t>2013</a:t>
            </a:r>
            <a:r>
              <a:rPr lang="ja-JP" altLang="ja-JP" sz="900" dirty="0">
                <a:latin typeface="+mn-ea"/>
                <a:ea typeface="+mn-ea"/>
              </a:rPr>
              <a:t>）</a:t>
            </a:r>
            <a:r>
              <a:rPr lang="ja-JP" altLang="en-US" sz="900" dirty="0">
                <a:latin typeface="+mn-ea"/>
                <a:ea typeface="+mn-ea"/>
              </a:rPr>
              <a:t>、</a:t>
            </a:r>
            <a:r>
              <a:rPr lang="ja-JP" altLang="ja-JP" sz="900" dirty="0">
                <a:latin typeface="+mn-ea"/>
                <a:ea typeface="+mn-ea"/>
              </a:rPr>
              <a:t>古田克利：</a:t>
            </a:r>
            <a:r>
              <a:rPr lang="ja-JP" altLang="en-US" sz="900" dirty="0">
                <a:latin typeface="+mn-ea"/>
                <a:ea typeface="+mn-ea"/>
              </a:rPr>
              <a:t>「</a:t>
            </a:r>
            <a:r>
              <a:rPr lang="ja-JP" altLang="ja-JP" sz="900" dirty="0">
                <a:latin typeface="+mn-ea"/>
                <a:ea typeface="+mn-ea"/>
              </a:rPr>
              <a:t>キャリアデザイン入門</a:t>
            </a:r>
            <a:r>
              <a:rPr lang="ja-JP" altLang="en-US" sz="900" dirty="0">
                <a:latin typeface="+mn-ea"/>
                <a:ea typeface="+mn-ea"/>
              </a:rPr>
              <a:t>」</a:t>
            </a:r>
            <a:r>
              <a:rPr lang="ja-JP" altLang="ja-JP" sz="900" dirty="0">
                <a:latin typeface="+mn-ea"/>
                <a:ea typeface="+mn-ea"/>
              </a:rPr>
              <a:t>ナカニシヤ出版（</a:t>
            </a:r>
            <a:r>
              <a:rPr lang="en-US" altLang="ja-JP" sz="900" dirty="0">
                <a:latin typeface="+mn-ea"/>
                <a:ea typeface="+mn-ea"/>
              </a:rPr>
              <a:t>2019</a:t>
            </a:r>
            <a:r>
              <a:rPr lang="ja-JP" altLang="ja-JP" sz="900" dirty="0">
                <a:latin typeface="+mn-ea"/>
                <a:ea typeface="+mn-ea"/>
              </a:rPr>
              <a:t>）</a:t>
            </a:r>
            <a:endParaRPr lang="ja-JP" altLang="en-US" sz="900" dirty="0">
              <a:latin typeface="+mn-ea"/>
              <a:ea typeface="+mn-ea"/>
            </a:endParaRPr>
          </a:p>
        </p:txBody>
      </p:sp>
      <p:sp>
        <p:nvSpPr>
          <p:cNvPr id="12" name="正方形/長方形 11"/>
          <p:cNvSpPr/>
          <p:nvPr/>
        </p:nvSpPr>
        <p:spPr>
          <a:xfrm>
            <a:off x="4605893" y="6394948"/>
            <a:ext cx="274434" cy="254044"/>
          </a:xfrm>
          <a:prstGeom prst="rect">
            <a:avLst/>
          </a:prstGeom>
        </p:spPr>
        <p:txBody>
          <a:bodyPr wrap="none">
            <a:spAutoFit/>
          </a:bodyPr>
          <a:lstStyle/>
          <a:p>
            <a:r>
              <a:rPr lang="ja-JP" altLang="en-US" sz="1051" dirty="0">
                <a:solidFill>
                  <a:schemeClr val="accent1"/>
                </a:solidFill>
                <a:latin typeface="ＭＳ Ｐゴシック"/>
              </a:rPr>
              <a:t>　</a:t>
            </a:r>
            <a:endParaRPr lang="ja-JP" altLang="en-US" dirty="0">
              <a:solidFill>
                <a:schemeClr val="accent1"/>
              </a:solidFill>
            </a:endParaRPr>
          </a:p>
        </p:txBody>
      </p:sp>
      <p:sp>
        <p:nvSpPr>
          <p:cNvPr id="17" name="AutoShape 14"/>
          <p:cNvSpPr>
            <a:spLocks noChangeArrowheads="1"/>
          </p:cNvSpPr>
          <p:nvPr/>
        </p:nvSpPr>
        <p:spPr bwMode="auto">
          <a:xfrm>
            <a:off x="500140" y="6058583"/>
            <a:ext cx="3930328" cy="437188"/>
          </a:xfrm>
          <a:prstGeom prst="roundRect">
            <a:avLst>
              <a:gd name="adj" fmla="val 16667"/>
            </a:avLst>
          </a:prstGeom>
          <a:solidFill>
            <a:schemeClr val="bg1">
              <a:lumMod val="75000"/>
            </a:schemeClr>
          </a:solidFill>
          <a:ln>
            <a:noFill/>
          </a:ln>
          <a:effectLst/>
          <a:scene3d>
            <a:camera prst="orthographicFront"/>
            <a:lightRig rig="threePt" dir="t"/>
          </a:scene3d>
          <a:sp3d>
            <a:bevelT/>
          </a:sp3d>
        </p:spPr>
        <p:txBody>
          <a:bodyPr wrap="none" anchor="ctr"/>
          <a:lstStyle/>
          <a:p>
            <a:pPr algn="ctr">
              <a:defRPr/>
            </a:pPr>
            <a:r>
              <a:rPr lang="ja-JP" altLang="en-US" sz="1600" b="1" dirty="0">
                <a:ea typeface="ＭＳ Ｐゴシック" pitchFamily="50" charset="-128"/>
              </a:rPr>
              <a:t>キャリア・アンカーを構成する３つの要素</a:t>
            </a:r>
          </a:p>
        </p:txBody>
      </p:sp>
      <p:pic>
        <p:nvPicPr>
          <p:cNvPr id="18" name="図 17"/>
          <p:cNvPicPr>
            <a:picLocks noChangeAspect="1"/>
          </p:cNvPicPr>
          <p:nvPr/>
        </p:nvPicPr>
        <p:blipFill>
          <a:blip r:embed="rId3"/>
          <a:stretch>
            <a:fillRect/>
          </a:stretch>
        </p:blipFill>
        <p:spPr>
          <a:xfrm>
            <a:off x="6012160" y="2618079"/>
            <a:ext cx="209332" cy="216024"/>
          </a:xfrm>
          <a:prstGeom prst="rect">
            <a:avLst/>
          </a:prstGeom>
        </p:spPr>
      </p:pic>
      <p:sp>
        <p:nvSpPr>
          <p:cNvPr id="21" name="タイトル 1"/>
          <p:cNvSpPr>
            <a:spLocks noGrp="1"/>
          </p:cNvSpPr>
          <p:nvPr>
            <p:ph type="title"/>
          </p:nvPr>
        </p:nvSpPr>
        <p:spPr>
          <a:xfrm>
            <a:off x="0" y="104874"/>
            <a:ext cx="9144000" cy="731838"/>
          </a:xfrm>
        </p:spPr>
        <p:txBody>
          <a:bodyPr>
            <a:normAutofit/>
          </a:bodyPr>
          <a:lstStyle/>
          <a:p>
            <a:r>
              <a:rPr lang="ja-JP" altLang="en-US" sz="3600" dirty="0"/>
              <a:t>キャリア・アンカーとは</a:t>
            </a:r>
          </a:p>
        </p:txBody>
      </p:sp>
      <p:sp>
        <p:nvSpPr>
          <p:cNvPr id="24" name="Rectangle 7"/>
          <p:cNvSpPr>
            <a:spLocks noChangeArrowheads="1"/>
          </p:cNvSpPr>
          <p:nvPr/>
        </p:nvSpPr>
        <p:spPr bwMode="auto">
          <a:xfrm>
            <a:off x="4083802" y="3213058"/>
            <a:ext cx="4727658" cy="2935288"/>
          </a:xfrm>
          <a:prstGeom prst="rect">
            <a:avLst/>
          </a:prstGeom>
          <a:noFill/>
          <a:ln w="38100">
            <a:no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lstStyle/>
          <a:p>
            <a:pPr marL="285750" indent="-285750">
              <a:buFont typeface="Wingdings" panose="05000000000000000000" pitchFamily="2" charset="2"/>
              <a:buChar char="Ø"/>
              <a:defRPr/>
            </a:pPr>
            <a:r>
              <a:rPr lang="ja-JP" altLang="en-US" sz="2000" dirty="0">
                <a:latin typeface="+mn-ea"/>
              </a:rPr>
              <a:t>キャリア・アンカーは、</a:t>
            </a:r>
            <a:r>
              <a:rPr lang="en-US" altLang="ja-JP" sz="2000" dirty="0">
                <a:latin typeface="+mn-ea"/>
              </a:rPr>
              <a:t>10</a:t>
            </a:r>
            <a:r>
              <a:rPr lang="ja-JP" altLang="en-US" sz="2000" dirty="0">
                <a:latin typeface="+mn-ea"/>
              </a:rPr>
              <a:t>年程度の職業経験を経て、次第に明らかになるもの</a:t>
            </a:r>
            <a:endParaRPr lang="en-US" altLang="ja-JP" sz="2000" dirty="0">
              <a:latin typeface="+mn-ea"/>
            </a:endParaRPr>
          </a:p>
          <a:p>
            <a:pPr>
              <a:defRPr/>
            </a:pPr>
            <a:r>
              <a:rPr lang="ja-JP" altLang="en-US" sz="2000" dirty="0">
                <a:latin typeface="+mn-ea"/>
              </a:rPr>
              <a:t>　</a:t>
            </a:r>
            <a:endParaRPr lang="en-US" altLang="ja-JP" sz="2000" dirty="0">
              <a:latin typeface="+mn-ea"/>
            </a:endParaRPr>
          </a:p>
          <a:p>
            <a:pPr marL="285750" indent="-285750">
              <a:buFont typeface="Wingdings" panose="05000000000000000000" pitchFamily="2" charset="2"/>
              <a:buChar char="Ø"/>
              <a:defRPr/>
            </a:pPr>
            <a:r>
              <a:rPr lang="ja-JP" altLang="en-US" sz="2000" dirty="0">
                <a:latin typeface="+mn-ea"/>
              </a:rPr>
              <a:t>職業経験が少ない場合は、アンカーを構成する３つの要素について、自分に問いかけ、自分の言葉で表現してみることがアンカーを探る第一歩</a:t>
            </a:r>
            <a:endParaRPr lang="en-US" altLang="ja-JP" sz="2000" dirty="0">
              <a:latin typeface="+mn-ea"/>
            </a:endParaRPr>
          </a:p>
        </p:txBody>
      </p:sp>
      <p:pic>
        <p:nvPicPr>
          <p:cNvPr id="25" name="図 24"/>
          <p:cNvPicPr>
            <a:picLocks noChangeAspect="1"/>
          </p:cNvPicPr>
          <p:nvPr/>
        </p:nvPicPr>
        <p:blipFill>
          <a:blip r:embed="rId4"/>
          <a:stretch>
            <a:fillRect/>
          </a:stretch>
        </p:blipFill>
        <p:spPr>
          <a:xfrm>
            <a:off x="6623343" y="104874"/>
            <a:ext cx="2351394" cy="2625646"/>
          </a:xfrm>
          <a:prstGeom prst="rect">
            <a:avLst/>
          </a:prstGeom>
        </p:spPr>
      </p:pic>
      <p:sp>
        <p:nvSpPr>
          <p:cNvPr id="4" name="スライド番号プレースホルダー 3"/>
          <p:cNvSpPr>
            <a:spLocks noGrp="1"/>
          </p:cNvSpPr>
          <p:nvPr>
            <p:ph type="sldNum" sz="quarter" idx="12"/>
          </p:nvPr>
        </p:nvSpPr>
        <p:spPr/>
        <p:txBody>
          <a:bodyPr/>
          <a:lstStyle/>
          <a:p>
            <a:fld id="{5F3AF5F3-3038-4FA1-9FF9-54FBF43F628C}" type="slidenum">
              <a:rPr kumimoji="1" lang="ja-JP" altLang="en-US" smtClean="0"/>
              <a:t>10</a:t>
            </a:fld>
            <a:endParaRPr kumimoji="1" lang="ja-JP" altLang="en-US" dirty="0"/>
          </a:p>
        </p:txBody>
      </p:sp>
      <p:graphicFrame>
        <p:nvGraphicFramePr>
          <p:cNvPr id="28" name="コンテンツ プレースホルダー 3"/>
          <p:cNvGraphicFramePr>
            <a:graphicFrameLocks/>
          </p:cNvGraphicFramePr>
          <p:nvPr>
            <p:extLst>
              <p:ext uri="{D42A27DB-BD31-4B8C-83A1-F6EECF244321}">
                <p14:modId xmlns:p14="http://schemas.microsoft.com/office/powerpoint/2010/main" val="867338132"/>
              </p:ext>
            </p:extLst>
          </p:nvPr>
        </p:nvGraphicFramePr>
        <p:xfrm>
          <a:off x="-180527" y="3015150"/>
          <a:ext cx="4933336" cy="288222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3699712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コンテンツ プレースホルダー 2"/>
          <p:cNvSpPr txBox="1">
            <a:spLocks/>
          </p:cNvSpPr>
          <p:nvPr/>
        </p:nvSpPr>
        <p:spPr>
          <a:xfrm>
            <a:off x="935088" y="942656"/>
            <a:ext cx="7344816" cy="3497211"/>
          </a:xfrm>
          <a:prstGeom prst="rect">
            <a:avLst/>
          </a:prstGeom>
          <a:solidFill>
            <a:schemeClr val="bg1"/>
          </a:solidFill>
          <a:ln w="28575">
            <a:solidFill>
              <a:schemeClr val="tx1"/>
            </a:solidFill>
            <a:prstDash val="solid"/>
          </a:ln>
        </p:spPr>
        <p:txBody>
          <a:bodyPr anchor="ctr">
            <a:noAutofit/>
          </a:bodyPr>
          <a:lstStyle>
            <a:lvl1pPr marL="274320" indent="-274320" algn="l" rtl="0" eaLnBrk="1" latinLnBrk="0" hangingPunct="1">
              <a:spcBef>
                <a:spcPts val="600"/>
              </a:spcBef>
              <a:buClr>
                <a:schemeClr val="accent1"/>
              </a:buClr>
              <a:buSzPct val="70000"/>
              <a:buFont typeface="Wingdings"/>
              <a:buChar char=""/>
              <a:defRPr kumimoji="1"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1"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1"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1"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1"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1"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1"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1"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1" sz="1400" kern="1200" baseline="0">
                <a:solidFill>
                  <a:schemeClr val="tx2"/>
                </a:solidFill>
                <a:latin typeface="+mn-lt"/>
                <a:ea typeface="+mn-ea"/>
                <a:cs typeface="+mn-cs"/>
              </a:defRPr>
            </a:lvl9pPr>
          </a:lstStyle>
          <a:p>
            <a:pPr marL="0" indent="0">
              <a:buFont typeface="Wingdings"/>
              <a:buNone/>
              <a:defRPr/>
            </a:pPr>
            <a:r>
              <a:rPr lang="ja-JP" altLang="en-US" dirty="0">
                <a:latin typeface="+mj-ea"/>
                <a:ea typeface="+mj-ea"/>
              </a:rPr>
              <a:t>　　Ａ　</a:t>
            </a:r>
            <a:r>
              <a:rPr lang="ja-JP" altLang="en-US" b="1" dirty="0">
                <a:latin typeface="+mj-ea"/>
                <a:ea typeface="+mj-ea"/>
              </a:rPr>
              <a:t>専門 </a:t>
            </a:r>
            <a:r>
              <a:rPr lang="ja-JP" altLang="en-US" dirty="0">
                <a:latin typeface="+mj-ea"/>
                <a:ea typeface="+mj-ea"/>
              </a:rPr>
              <a:t>（技術・専門能力）</a:t>
            </a:r>
            <a:endParaRPr lang="en-US" altLang="ja-JP" dirty="0">
              <a:latin typeface="+mj-ea"/>
              <a:ea typeface="+mj-ea"/>
            </a:endParaRPr>
          </a:p>
          <a:p>
            <a:pPr marL="0" indent="0">
              <a:buFont typeface="Wingdings"/>
              <a:buNone/>
              <a:defRPr/>
            </a:pPr>
            <a:r>
              <a:rPr lang="ja-JP" altLang="en-US" dirty="0">
                <a:latin typeface="+mj-ea"/>
                <a:ea typeface="+mj-ea"/>
              </a:rPr>
              <a:t>　　Ｂ　</a:t>
            </a:r>
            <a:r>
              <a:rPr lang="ja-JP" altLang="en-US" b="1" dirty="0">
                <a:latin typeface="+mj-ea"/>
                <a:ea typeface="+mj-ea"/>
              </a:rPr>
              <a:t>管理 </a:t>
            </a:r>
            <a:r>
              <a:rPr lang="ja-JP" altLang="en-US" dirty="0">
                <a:latin typeface="+mj-ea"/>
                <a:ea typeface="+mj-ea"/>
              </a:rPr>
              <a:t>（管理能力）</a:t>
            </a:r>
            <a:endParaRPr lang="en-US" altLang="ja-JP" dirty="0">
              <a:latin typeface="+mj-ea"/>
              <a:ea typeface="+mj-ea"/>
            </a:endParaRPr>
          </a:p>
          <a:p>
            <a:pPr marL="0" indent="0">
              <a:buFont typeface="Wingdings"/>
              <a:buNone/>
              <a:defRPr/>
            </a:pPr>
            <a:r>
              <a:rPr lang="ja-JP" altLang="en-US" dirty="0">
                <a:latin typeface="+mj-ea"/>
                <a:ea typeface="+mj-ea"/>
              </a:rPr>
              <a:t>　　Ｃ　</a:t>
            </a:r>
            <a:r>
              <a:rPr lang="ja-JP" altLang="en-US" b="1" dirty="0">
                <a:latin typeface="+mj-ea"/>
                <a:ea typeface="+mj-ea"/>
              </a:rPr>
              <a:t>自律 </a:t>
            </a:r>
            <a:r>
              <a:rPr lang="ja-JP" altLang="en-US" dirty="0">
                <a:latin typeface="+mj-ea"/>
                <a:ea typeface="+mj-ea"/>
              </a:rPr>
              <a:t>（自律と独立）</a:t>
            </a:r>
            <a:endParaRPr lang="en-US" altLang="ja-JP" dirty="0">
              <a:latin typeface="+mj-ea"/>
              <a:ea typeface="+mj-ea"/>
            </a:endParaRPr>
          </a:p>
          <a:p>
            <a:pPr marL="0" indent="0">
              <a:buFont typeface="Wingdings"/>
              <a:buNone/>
              <a:defRPr/>
            </a:pPr>
            <a:r>
              <a:rPr lang="ja-JP" altLang="en-US" dirty="0">
                <a:latin typeface="+mj-ea"/>
                <a:ea typeface="+mj-ea"/>
              </a:rPr>
              <a:t>　　Ｄ　</a:t>
            </a:r>
            <a:r>
              <a:rPr lang="ja-JP" altLang="en-US" b="1" dirty="0">
                <a:latin typeface="+mj-ea"/>
                <a:ea typeface="+mj-ea"/>
              </a:rPr>
              <a:t>安定 </a:t>
            </a:r>
            <a:r>
              <a:rPr lang="ja-JP" altLang="en-US" dirty="0">
                <a:latin typeface="+mj-ea"/>
                <a:ea typeface="+mj-ea"/>
              </a:rPr>
              <a:t>（保障と安定）</a:t>
            </a:r>
            <a:endParaRPr lang="en-US" altLang="ja-JP" dirty="0">
              <a:latin typeface="+mj-ea"/>
              <a:ea typeface="+mj-ea"/>
            </a:endParaRPr>
          </a:p>
          <a:p>
            <a:pPr marL="0" indent="0">
              <a:buFont typeface="Wingdings"/>
              <a:buNone/>
              <a:defRPr/>
            </a:pPr>
            <a:r>
              <a:rPr lang="ja-JP" altLang="en-US" dirty="0">
                <a:latin typeface="+mj-ea"/>
                <a:ea typeface="+mj-ea"/>
              </a:rPr>
              <a:t>　　Ｅ</a:t>
            </a:r>
            <a:r>
              <a:rPr lang="ja-JP" altLang="en-US" b="1" dirty="0">
                <a:latin typeface="+mj-ea"/>
                <a:ea typeface="+mj-ea"/>
              </a:rPr>
              <a:t>　起業 </a:t>
            </a:r>
            <a:r>
              <a:rPr lang="ja-JP" altLang="en-US" dirty="0">
                <a:latin typeface="+mj-ea"/>
                <a:ea typeface="+mj-ea"/>
              </a:rPr>
              <a:t>（起業家的創造性）</a:t>
            </a:r>
            <a:endParaRPr lang="en-US" altLang="ja-JP" dirty="0">
              <a:latin typeface="+mj-ea"/>
              <a:ea typeface="+mj-ea"/>
            </a:endParaRPr>
          </a:p>
          <a:p>
            <a:pPr marL="0" indent="0">
              <a:buFont typeface="Wingdings"/>
              <a:buNone/>
              <a:defRPr/>
            </a:pPr>
            <a:r>
              <a:rPr lang="ja-JP" altLang="en-US" dirty="0">
                <a:latin typeface="+mj-ea"/>
                <a:ea typeface="+mj-ea"/>
              </a:rPr>
              <a:t>　　Ｆ　</a:t>
            </a:r>
            <a:r>
              <a:rPr lang="ja-JP" altLang="en-US" b="1" dirty="0">
                <a:latin typeface="+mj-ea"/>
                <a:ea typeface="+mj-ea"/>
              </a:rPr>
              <a:t>貢献 </a:t>
            </a:r>
            <a:r>
              <a:rPr lang="ja-JP" altLang="en-US" dirty="0">
                <a:latin typeface="+mj-ea"/>
                <a:ea typeface="+mj-ea"/>
              </a:rPr>
              <a:t>（奉仕・社会貢献）</a:t>
            </a:r>
            <a:endParaRPr lang="en-US" altLang="ja-JP" dirty="0">
              <a:latin typeface="+mj-ea"/>
              <a:ea typeface="+mj-ea"/>
            </a:endParaRPr>
          </a:p>
          <a:p>
            <a:pPr marL="0" indent="0">
              <a:buFont typeface="Wingdings"/>
              <a:buNone/>
              <a:defRPr/>
            </a:pPr>
            <a:r>
              <a:rPr lang="ja-JP" altLang="en-US" dirty="0">
                <a:latin typeface="+mj-ea"/>
                <a:ea typeface="+mj-ea"/>
              </a:rPr>
              <a:t>　　Ｇ　</a:t>
            </a:r>
            <a:r>
              <a:rPr lang="ja-JP" altLang="en-US" b="1" dirty="0">
                <a:latin typeface="+mj-ea"/>
                <a:ea typeface="+mj-ea"/>
              </a:rPr>
              <a:t>挑戦 </a:t>
            </a:r>
            <a:r>
              <a:rPr lang="ja-JP" altLang="en-US" dirty="0">
                <a:latin typeface="+mj-ea"/>
                <a:ea typeface="+mj-ea"/>
              </a:rPr>
              <a:t>（純粋な挑戦）</a:t>
            </a:r>
            <a:endParaRPr lang="en-US" altLang="ja-JP" dirty="0">
              <a:latin typeface="+mj-ea"/>
              <a:ea typeface="+mj-ea"/>
            </a:endParaRPr>
          </a:p>
          <a:p>
            <a:pPr marL="0" indent="0">
              <a:buFont typeface="Wingdings"/>
              <a:buNone/>
              <a:defRPr/>
            </a:pPr>
            <a:r>
              <a:rPr lang="ja-JP" altLang="en-US" dirty="0">
                <a:latin typeface="+mj-ea"/>
                <a:ea typeface="+mj-ea"/>
              </a:rPr>
              <a:t>　　Ｈ　</a:t>
            </a:r>
            <a:r>
              <a:rPr lang="ja-JP" altLang="en-US" b="1" dirty="0">
                <a:latin typeface="+mj-ea"/>
                <a:ea typeface="+mj-ea"/>
              </a:rPr>
              <a:t>生活 </a:t>
            </a:r>
            <a:r>
              <a:rPr lang="ja-JP" altLang="en-US" dirty="0">
                <a:latin typeface="+mj-ea"/>
                <a:ea typeface="+mj-ea"/>
              </a:rPr>
              <a:t>（ライフスタイルの調和）</a:t>
            </a:r>
            <a:endParaRPr lang="en-US" altLang="ja-JP" dirty="0">
              <a:latin typeface="+mj-ea"/>
              <a:ea typeface="+mj-ea"/>
            </a:endParaRPr>
          </a:p>
        </p:txBody>
      </p:sp>
      <p:sp>
        <p:nvSpPr>
          <p:cNvPr id="20" name="角丸四角形吹き出し 19"/>
          <p:cNvSpPr/>
          <p:nvPr/>
        </p:nvSpPr>
        <p:spPr>
          <a:xfrm>
            <a:off x="935088" y="4889946"/>
            <a:ext cx="7237312" cy="1295711"/>
          </a:xfrm>
          <a:prstGeom prst="wedgeRoundRectCallout">
            <a:avLst>
              <a:gd name="adj1" fmla="val -50127"/>
              <a:gd name="adj2" fmla="val -19780"/>
              <a:gd name="adj3" fmla="val 16667"/>
            </a:avLst>
          </a:prstGeom>
          <a:solidFill>
            <a:schemeClr val="accent5">
              <a:lumMod val="20000"/>
              <a:lumOff val="80000"/>
            </a:schemeClr>
          </a:solidFill>
          <a:ln w="19050">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dirty="0">
                <a:solidFill>
                  <a:schemeClr val="tx1"/>
                </a:solidFill>
                <a:latin typeface="+mn-ea"/>
              </a:rPr>
              <a:t>誰でもこの８つのタイプのそれぞれに、ある程度の関心があるが、</a:t>
            </a:r>
            <a:endParaRPr lang="en-US" altLang="ja-JP" sz="2000" dirty="0">
              <a:solidFill>
                <a:schemeClr val="tx1"/>
              </a:solidFill>
              <a:latin typeface="+mn-ea"/>
            </a:endParaRPr>
          </a:p>
          <a:p>
            <a:pPr>
              <a:defRPr/>
            </a:pPr>
            <a:r>
              <a:rPr lang="ja-JP" altLang="en-US" sz="2000" b="1" dirty="0">
                <a:solidFill>
                  <a:schemeClr val="tx1"/>
                </a:solidFill>
                <a:latin typeface="+mn-ea"/>
              </a:rPr>
              <a:t>「どうしてもこれだけはあきらめたく</a:t>
            </a:r>
            <a:r>
              <a:rPr lang="en-US" altLang="ja-JP" sz="2000" b="1" dirty="0">
                <a:solidFill>
                  <a:schemeClr val="tx1"/>
                </a:solidFill>
                <a:latin typeface="+mn-ea"/>
              </a:rPr>
              <a:t> </a:t>
            </a:r>
            <a:r>
              <a:rPr lang="ja-JP" altLang="en-US" sz="2000" b="1" dirty="0">
                <a:solidFill>
                  <a:schemeClr val="tx1"/>
                </a:solidFill>
                <a:latin typeface="+mn-ea"/>
              </a:rPr>
              <a:t>ない」と思う、際立って重要な領域</a:t>
            </a:r>
            <a:r>
              <a:rPr lang="ja-JP" altLang="en-US" sz="2000" dirty="0">
                <a:solidFill>
                  <a:schemeClr val="tx1"/>
                </a:solidFill>
                <a:latin typeface="+mn-ea"/>
              </a:rPr>
              <a:t>が、自分にとっての</a:t>
            </a:r>
            <a:r>
              <a:rPr lang="ja-JP" altLang="en-US" sz="2000" b="1" dirty="0">
                <a:solidFill>
                  <a:schemeClr val="tx1"/>
                </a:solidFill>
                <a:latin typeface="+mn-ea"/>
              </a:rPr>
              <a:t>キャリア・アンカー</a:t>
            </a:r>
            <a:endParaRPr lang="en-US" altLang="ja-JP" sz="2000" b="1" dirty="0">
              <a:solidFill>
                <a:schemeClr val="tx1"/>
              </a:solidFill>
              <a:latin typeface="+mn-ea"/>
            </a:endParaRPr>
          </a:p>
        </p:txBody>
      </p:sp>
      <p:sp>
        <p:nvSpPr>
          <p:cNvPr id="30726" name="Text Box 16"/>
          <p:cNvSpPr txBox="1">
            <a:spLocks noChangeArrowheads="1"/>
          </p:cNvSpPr>
          <p:nvPr/>
        </p:nvSpPr>
        <p:spPr bwMode="auto">
          <a:xfrm>
            <a:off x="2995936" y="6319621"/>
            <a:ext cx="5311352" cy="438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algn="ctr"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algn="ctr"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algn="ctr"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algn="ctr"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ja-JP" altLang="en-US" sz="900" dirty="0">
                <a:latin typeface="+mn-ea"/>
                <a:ea typeface="+mn-ea"/>
              </a:rPr>
              <a:t>参考文献： ：</a:t>
            </a:r>
            <a:r>
              <a:rPr lang="ja-JP" altLang="ja-JP" sz="900" dirty="0">
                <a:latin typeface="+mn-ea"/>
                <a:ea typeface="+mn-ea"/>
              </a:rPr>
              <a:t>エドガー</a:t>
            </a:r>
            <a:r>
              <a:rPr lang="en-US" altLang="ja-JP" sz="900" dirty="0">
                <a:latin typeface="+mn-ea"/>
                <a:ea typeface="+mn-ea"/>
              </a:rPr>
              <a:t>H.</a:t>
            </a:r>
            <a:r>
              <a:rPr lang="ja-JP" altLang="ja-JP" sz="900" dirty="0">
                <a:latin typeface="+mn-ea"/>
                <a:ea typeface="+mn-ea"/>
              </a:rPr>
              <a:t>シャイン他：</a:t>
            </a:r>
            <a:r>
              <a:rPr lang="ja-JP" altLang="en-US" sz="900" dirty="0">
                <a:latin typeface="+mn-ea"/>
                <a:ea typeface="+mn-ea"/>
              </a:rPr>
              <a:t>「</a:t>
            </a:r>
            <a:r>
              <a:rPr lang="ja-JP" altLang="ja-JP" sz="900" dirty="0">
                <a:latin typeface="+mn-ea"/>
                <a:ea typeface="+mn-ea"/>
              </a:rPr>
              <a:t>キャリア・マネジメント　パーティシパント・ワークブック</a:t>
            </a:r>
            <a:r>
              <a:rPr lang="ja-JP" altLang="en-US" sz="900" dirty="0">
                <a:latin typeface="+mn-ea"/>
                <a:ea typeface="+mn-ea"/>
              </a:rPr>
              <a:t>」</a:t>
            </a:r>
            <a:r>
              <a:rPr lang="ja-JP" altLang="ja-JP" sz="900" dirty="0">
                <a:latin typeface="+mn-ea"/>
                <a:ea typeface="+mn-ea"/>
              </a:rPr>
              <a:t>白桃書房（</a:t>
            </a:r>
            <a:r>
              <a:rPr lang="en-US" altLang="ja-JP" sz="900" dirty="0">
                <a:latin typeface="+mn-ea"/>
                <a:ea typeface="+mn-ea"/>
              </a:rPr>
              <a:t>2015</a:t>
            </a:r>
            <a:r>
              <a:rPr lang="ja-JP" altLang="en-US" sz="900" dirty="0">
                <a:latin typeface="+mn-ea"/>
                <a:ea typeface="+mn-ea"/>
              </a:rPr>
              <a:t>）</a:t>
            </a:r>
            <a:endParaRPr lang="en-US" altLang="ja-JP" sz="900" dirty="0">
              <a:latin typeface="+mn-ea"/>
              <a:ea typeface="+mn-ea"/>
            </a:endParaRPr>
          </a:p>
          <a:p>
            <a:pPr eaLnBrk="1" hangingPunct="1">
              <a:spcBef>
                <a:spcPct val="50000"/>
              </a:spcBef>
            </a:pPr>
            <a:r>
              <a:rPr lang="ja-JP" altLang="en-US" sz="900" dirty="0">
                <a:latin typeface="+mn-ea"/>
                <a:ea typeface="+mn-ea"/>
              </a:rPr>
              <a:t>　　　　　　　　</a:t>
            </a:r>
            <a:r>
              <a:rPr lang="ja-JP" altLang="ja-JP" sz="900" dirty="0">
                <a:latin typeface="+mn-ea"/>
                <a:ea typeface="+mn-ea"/>
              </a:rPr>
              <a:t>古田克利：</a:t>
            </a:r>
            <a:r>
              <a:rPr lang="ja-JP" altLang="en-US" sz="900" dirty="0">
                <a:latin typeface="+mn-ea"/>
                <a:ea typeface="+mn-ea"/>
              </a:rPr>
              <a:t>「</a:t>
            </a:r>
            <a:r>
              <a:rPr lang="ja-JP" altLang="ja-JP" sz="900" dirty="0">
                <a:latin typeface="+mn-ea"/>
                <a:ea typeface="+mn-ea"/>
              </a:rPr>
              <a:t>キャリアデザイン入門</a:t>
            </a:r>
            <a:r>
              <a:rPr lang="ja-JP" altLang="en-US" sz="900" dirty="0">
                <a:latin typeface="+mn-ea"/>
                <a:ea typeface="+mn-ea"/>
              </a:rPr>
              <a:t>」</a:t>
            </a:r>
            <a:r>
              <a:rPr lang="ja-JP" altLang="ja-JP" sz="900" dirty="0">
                <a:latin typeface="+mn-ea"/>
                <a:ea typeface="+mn-ea"/>
              </a:rPr>
              <a:t>ナカニシヤ出版（</a:t>
            </a:r>
            <a:r>
              <a:rPr lang="en-US" altLang="ja-JP" sz="900" dirty="0">
                <a:latin typeface="+mn-ea"/>
                <a:ea typeface="+mn-ea"/>
              </a:rPr>
              <a:t>2019</a:t>
            </a:r>
            <a:r>
              <a:rPr lang="ja-JP" altLang="ja-JP" sz="900" dirty="0">
                <a:latin typeface="+mn-ea"/>
                <a:ea typeface="+mn-ea"/>
              </a:rPr>
              <a:t>）</a:t>
            </a:r>
            <a:endParaRPr lang="en-US" altLang="ja-JP" sz="900" dirty="0">
              <a:latin typeface="+mn-ea"/>
              <a:ea typeface="+mn-ea"/>
            </a:endParaRPr>
          </a:p>
        </p:txBody>
      </p:sp>
      <p:sp>
        <p:nvSpPr>
          <p:cNvPr id="10" name="タイトル 1"/>
          <p:cNvSpPr txBox="1">
            <a:spLocks/>
          </p:cNvSpPr>
          <p:nvPr/>
        </p:nvSpPr>
        <p:spPr>
          <a:xfrm>
            <a:off x="0" y="303266"/>
            <a:ext cx="9144000" cy="73183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3600" dirty="0"/>
              <a:t>キャリア・アンカーの８つのタイプ</a:t>
            </a:r>
          </a:p>
        </p:txBody>
      </p:sp>
      <p:pic>
        <p:nvPicPr>
          <p:cNvPr id="13" name="図 12"/>
          <p:cNvPicPr>
            <a:picLocks noChangeAspect="1"/>
          </p:cNvPicPr>
          <p:nvPr/>
        </p:nvPicPr>
        <p:blipFill>
          <a:blip r:embed="rId3"/>
          <a:stretch>
            <a:fillRect/>
          </a:stretch>
        </p:blipFill>
        <p:spPr>
          <a:xfrm>
            <a:off x="6998640" y="3265654"/>
            <a:ext cx="1751098" cy="1751098"/>
          </a:xfrm>
          <a:prstGeom prst="rect">
            <a:avLst/>
          </a:prstGeom>
        </p:spPr>
      </p:pic>
      <p:sp>
        <p:nvSpPr>
          <p:cNvPr id="3" name="下矢印 2"/>
          <p:cNvSpPr/>
          <p:nvPr/>
        </p:nvSpPr>
        <p:spPr>
          <a:xfrm>
            <a:off x="3563380" y="4439867"/>
            <a:ext cx="2088232" cy="41126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スライド番号プレースホルダー 1"/>
          <p:cNvSpPr>
            <a:spLocks noGrp="1"/>
          </p:cNvSpPr>
          <p:nvPr>
            <p:ph type="sldNum" sz="quarter" idx="12"/>
          </p:nvPr>
        </p:nvSpPr>
        <p:spPr/>
        <p:txBody>
          <a:bodyPr/>
          <a:lstStyle/>
          <a:p>
            <a:fld id="{5F3AF5F3-3038-4FA1-9FF9-54FBF43F628C}" type="slidenum">
              <a:rPr kumimoji="1" lang="ja-JP" altLang="en-US" smtClean="0"/>
              <a:t>11</a:t>
            </a:fld>
            <a:endParaRPr kumimoji="1" lang="ja-JP" altLang="en-US" dirty="0"/>
          </a:p>
        </p:txBody>
      </p:sp>
    </p:spTree>
    <p:extLst>
      <p:ext uri="{BB962C8B-B14F-4D97-AF65-F5344CB8AC3E}">
        <p14:creationId xmlns:p14="http://schemas.microsoft.com/office/powerpoint/2010/main" val="5416095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idx="1"/>
          </p:nvPr>
        </p:nvSpPr>
        <p:spPr>
          <a:xfrm>
            <a:off x="312880" y="1601159"/>
            <a:ext cx="8831120" cy="4608537"/>
          </a:xfrm>
        </p:spPr>
        <p:txBody>
          <a:bodyPr>
            <a:normAutofit/>
          </a:bodyPr>
          <a:lstStyle/>
          <a:p>
            <a:pPr eaLnBrk="1" hangingPunct="1">
              <a:lnSpc>
                <a:spcPct val="90000"/>
              </a:lnSpc>
              <a:buFontTx/>
              <a:buNone/>
              <a:defRPr/>
            </a:pPr>
            <a:r>
              <a:rPr lang="ja-JP" altLang="en-US" sz="3600" dirty="0"/>
              <a:t>　　</a:t>
            </a:r>
            <a:endParaRPr lang="en-US" altLang="ja-JP" sz="3600" dirty="0"/>
          </a:p>
          <a:p>
            <a:pPr eaLnBrk="1" hangingPunct="1">
              <a:lnSpc>
                <a:spcPct val="90000"/>
              </a:lnSpc>
              <a:buFontTx/>
              <a:buNone/>
              <a:defRPr/>
            </a:pPr>
            <a:r>
              <a:rPr lang="ja-JP" altLang="en-US" sz="2800" dirty="0"/>
              <a:t>１．ワークシート➆「キャリア・アンカー自己評価シート」の</a:t>
            </a:r>
            <a:endParaRPr lang="en-US" altLang="ja-JP" sz="2800" dirty="0"/>
          </a:p>
          <a:p>
            <a:pPr eaLnBrk="1" hangingPunct="1">
              <a:lnSpc>
                <a:spcPct val="90000"/>
              </a:lnSpc>
              <a:buFontTx/>
              <a:buNone/>
              <a:defRPr/>
            </a:pPr>
            <a:r>
              <a:rPr lang="ja-JP" altLang="en-US" sz="2800" dirty="0"/>
              <a:t>　４０の質問に回答し、１点～４点までつけましょう。</a:t>
            </a:r>
            <a:endParaRPr lang="en-US" altLang="ja-JP" sz="2800" dirty="0"/>
          </a:p>
          <a:p>
            <a:pPr eaLnBrk="1" hangingPunct="1">
              <a:lnSpc>
                <a:spcPct val="90000"/>
              </a:lnSpc>
              <a:buFontTx/>
              <a:buNone/>
              <a:defRPr/>
            </a:pPr>
            <a:r>
              <a:rPr lang="ja-JP" altLang="en-US" sz="2800" dirty="0"/>
              <a:t>　</a:t>
            </a:r>
            <a:endParaRPr lang="en-US" altLang="ja-JP" sz="2800" dirty="0"/>
          </a:p>
          <a:p>
            <a:pPr eaLnBrk="1" hangingPunct="1">
              <a:lnSpc>
                <a:spcPct val="90000"/>
              </a:lnSpc>
              <a:buFontTx/>
              <a:buNone/>
              <a:defRPr/>
            </a:pPr>
            <a:r>
              <a:rPr lang="ja-JP" altLang="en-US" sz="2800" dirty="0"/>
              <a:t>２．ひと通り回答が終わったら、すべての項目をもう一度読み直して、自分が感じていることを最もよく言い表している項目を５つ選び、５点ずつ加算して、集計してください。</a:t>
            </a:r>
            <a:endParaRPr lang="en-US" altLang="ja-JP" sz="2800" dirty="0"/>
          </a:p>
          <a:p>
            <a:pPr eaLnBrk="1" hangingPunct="1">
              <a:lnSpc>
                <a:spcPct val="90000"/>
              </a:lnSpc>
              <a:buFontTx/>
              <a:buNone/>
              <a:defRPr/>
            </a:pPr>
            <a:endParaRPr lang="en-US" altLang="ja-JP" sz="2800" dirty="0"/>
          </a:p>
          <a:p>
            <a:pPr eaLnBrk="1" hangingPunct="1">
              <a:lnSpc>
                <a:spcPct val="90000"/>
              </a:lnSpc>
              <a:buFontTx/>
              <a:buNone/>
              <a:defRPr/>
            </a:pPr>
            <a:endParaRPr lang="en-US" altLang="ja-JP" sz="2800" dirty="0"/>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20272" y="5373216"/>
            <a:ext cx="1152128" cy="1152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テキスト ボックス 3"/>
          <p:cNvSpPr txBox="1"/>
          <p:nvPr/>
        </p:nvSpPr>
        <p:spPr>
          <a:xfrm>
            <a:off x="87728" y="677829"/>
            <a:ext cx="8830344" cy="923330"/>
          </a:xfrm>
          <a:prstGeom prst="rect">
            <a:avLst/>
          </a:prstGeom>
          <a:noFill/>
        </p:spPr>
        <p:txBody>
          <a:bodyPr wrap="square" rtlCol="0">
            <a:spAutoFit/>
          </a:bodyPr>
          <a:lstStyle/>
          <a:p>
            <a:pPr algn="ctr">
              <a:lnSpc>
                <a:spcPct val="90000"/>
              </a:lnSpc>
              <a:defRPr/>
            </a:pPr>
            <a:r>
              <a:rPr lang="en-US" altLang="ja-JP" sz="3600" dirty="0"/>
              <a:t>【</a:t>
            </a:r>
            <a:r>
              <a:rPr lang="ja-JP" altLang="en-US" sz="3600" dirty="0"/>
              <a:t>演習</a:t>
            </a:r>
            <a:r>
              <a:rPr lang="en-US" altLang="ja-JP" sz="3600" dirty="0"/>
              <a:t>】</a:t>
            </a:r>
            <a:r>
              <a:rPr lang="ja-JP" altLang="en-US" sz="3600" dirty="0"/>
              <a:t>自分のキャリア・アンカーを確認しよう</a:t>
            </a:r>
            <a:endParaRPr lang="en-US" altLang="ja-JP" sz="2400" dirty="0"/>
          </a:p>
          <a:p>
            <a:pPr algn="ctr">
              <a:lnSpc>
                <a:spcPct val="90000"/>
              </a:lnSpc>
              <a:defRPr/>
            </a:pPr>
            <a:r>
              <a:rPr lang="ja-JP" altLang="en-US" sz="2400" dirty="0"/>
              <a:t>（ワークシート➆）</a:t>
            </a:r>
            <a:endParaRPr lang="en-US" altLang="ja-JP" sz="3600" dirty="0"/>
          </a:p>
        </p:txBody>
      </p:sp>
      <p:sp>
        <p:nvSpPr>
          <p:cNvPr id="2" name="スライド番号プレースホルダー 1"/>
          <p:cNvSpPr>
            <a:spLocks noGrp="1"/>
          </p:cNvSpPr>
          <p:nvPr>
            <p:ph type="sldNum" sz="quarter" idx="12"/>
          </p:nvPr>
        </p:nvSpPr>
        <p:spPr/>
        <p:txBody>
          <a:bodyPr/>
          <a:lstStyle/>
          <a:p>
            <a:fld id="{5F3AF5F3-3038-4FA1-9FF9-54FBF43F628C}" type="slidenum">
              <a:rPr kumimoji="1" lang="ja-JP" altLang="en-US" smtClean="0"/>
              <a:t>12</a:t>
            </a:fld>
            <a:endParaRPr kumimoji="1" lang="ja-JP" altLang="en-US" dirty="0"/>
          </a:p>
        </p:txBody>
      </p:sp>
    </p:spTree>
    <p:extLst>
      <p:ext uri="{BB962C8B-B14F-4D97-AF65-F5344CB8AC3E}">
        <p14:creationId xmlns:p14="http://schemas.microsoft.com/office/powerpoint/2010/main" val="9312415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txBox="1">
            <a:spLocks/>
          </p:cNvSpPr>
          <p:nvPr/>
        </p:nvSpPr>
        <p:spPr>
          <a:xfrm>
            <a:off x="-95438" y="367641"/>
            <a:ext cx="9144000" cy="73183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3600" dirty="0"/>
              <a:t>キャリア・アンカーの８つのタイプ</a:t>
            </a:r>
          </a:p>
        </p:txBody>
      </p:sp>
      <p:sp>
        <p:nvSpPr>
          <p:cNvPr id="6" name="角丸四角形 5"/>
          <p:cNvSpPr/>
          <p:nvPr/>
        </p:nvSpPr>
        <p:spPr>
          <a:xfrm>
            <a:off x="179512" y="1268623"/>
            <a:ext cx="4297050" cy="4857780"/>
          </a:xfrm>
          <a:prstGeom prst="roundRect">
            <a:avLst>
              <a:gd name="adj" fmla="val 9225"/>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altLang="ja-JP" sz="1200" dirty="0">
              <a:solidFill>
                <a:schemeClr val="tx1"/>
              </a:solidFill>
              <a:latin typeface="+mn-ea"/>
            </a:endParaRPr>
          </a:p>
          <a:p>
            <a:endParaRPr lang="en-US" altLang="ja-JP" sz="1100" dirty="0">
              <a:solidFill>
                <a:schemeClr val="tx1"/>
              </a:solidFill>
              <a:latin typeface="+mn-ea"/>
            </a:endParaRPr>
          </a:p>
          <a:p>
            <a:endParaRPr lang="en-US" altLang="ja-JP" sz="1500" dirty="0">
              <a:solidFill>
                <a:schemeClr val="tx1"/>
              </a:solidFill>
              <a:latin typeface="+mn-ea"/>
            </a:endParaRPr>
          </a:p>
          <a:p>
            <a:r>
              <a:rPr lang="en-US" altLang="ja-JP" sz="1600" b="1" dirty="0">
                <a:solidFill>
                  <a:schemeClr val="tx1"/>
                </a:solidFill>
                <a:latin typeface="+mn-ea"/>
              </a:rPr>
              <a:t>【</a:t>
            </a:r>
            <a:r>
              <a:rPr lang="ja-JP" altLang="en-US" sz="1600" b="1" dirty="0">
                <a:solidFill>
                  <a:schemeClr val="tx1"/>
                </a:solidFill>
                <a:latin typeface="+mn-ea"/>
              </a:rPr>
              <a:t>仕事で最も大切にしたいこと</a:t>
            </a:r>
            <a:r>
              <a:rPr lang="en-US" altLang="ja-JP" sz="1600" b="1" dirty="0">
                <a:solidFill>
                  <a:schemeClr val="tx1"/>
                </a:solidFill>
                <a:latin typeface="+mn-ea"/>
              </a:rPr>
              <a:t>】</a:t>
            </a:r>
          </a:p>
          <a:p>
            <a:pPr marL="171450" indent="-171450">
              <a:buFont typeface="Arial" panose="020B0604020202020204" pitchFamily="34" charset="0"/>
              <a:buChar char="•"/>
            </a:pPr>
            <a:r>
              <a:rPr lang="ja-JP" altLang="en-US" sz="1600" dirty="0">
                <a:solidFill>
                  <a:schemeClr val="tx1"/>
                </a:solidFill>
                <a:latin typeface="+mn-ea"/>
              </a:rPr>
              <a:t>自分の専門領域において自分の能力やスキルを活用することや、スキルを常に高いレベルに向上し続けることができること</a:t>
            </a:r>
            <a:endParaRPr lang="en-US" altLang="ja-JP" sz="1600" dirty="0">
              <a:solidFill>
                <a:schemeClr val="tx1"/>
              </a:solidFill>
              <a:latin typeface="+mn-ea"/>
            </a:endParaRPr>
          </a:p>
          <a:p>
            <a:endParaRPr lang="en-US" altLang="ja-JP" sz="1600" dirty="0">
              <a:solidFill>
                <a:schemeClr val="tx1"/>
              </a:solidFill>
              <a:latin typeface="+mn-ea"/>
            </a:endParaRPr>
          </a:p>
          <a:p>
            <a:r>
              <a:rPr lang="en-US" altLang="ja-JP" sz="1600" b="1" dirty="0">
                <a:solidFill>
                  <a:schemeClr val="tx1"/>
                </a:solidFill>
                <a:latin typeface="+mn-ea"/>
              </a:rPr>
              <a:t>【</a:t>
            </a:r>
            <a:r>
              <a:rPr lang="ja-JP" altLang="en-US" sz="1600" b="1" dirty="0">
                <a:solidFill>
                  <a:schemeClr val="tx1"/>
                </a:solidFill>
                <a:latin typeface="+mn-ea"/>
              </a:rPr>
              <a:t>好まれる仕事</a:t>
            </a:r>
            <a:r>
              <a:rPr lang="en-US" altLang="ja-JP" sz="1600" b="1" dirty="0">
                <a:solidFill>
                  <a:schemeClr val="tx1"/>
                </a:solidFill>
                <a:latin typeface="+mn-ea"/>
              </a:rPr>
              <a:t>】</a:t>
            </a:r>
          </a:p>
          <a:p>
            <a:pPr marL="171450" indent="-171450">
              <a:buFont typeface="Arial" panose="020B0604020202020204" pitchFamily="34" charset="0"/>
              <a:buChar char="•"/>
            </a:pPr>
            <a:r>
              <a:rPr lang="ja-JP" altLang="en-US" sz="1600" dirty="0">
                <a:solidFill>
                  <a:schemeClr val="tx1"/>
                </a:solidFill>
                <a:latin typeface="+mn-ea"/>
              </a:rPr>
              <a:t>自分の才能を活かせる仕事</a:t>
            </a:r>
            <a:endParaRPr lang="en-US" altLang="ja-JP" sz="1600" dirty="0">
              <a:solidFill>
                <a:schemeClr val="tx1"/>
              </a:solidFill>
              <a:latin typeface="+mn-ea"/>
            </a:endParaRPr>
          </a:p>
          <a:p>
            <a:pPr marL="171450" indent="-171450">
              <a:buFont typeface="Arial" panose="020B0604020202020204" pitchFamily="34" charset="0"/>
              <a:buChar char="•"/>
            </a:pPr>
            <a:r>
              <a:rPr lang="ja-JP" altLang="en-US" sz="1600" dirty="0">
                <a:solidFill>
                  <a:schemeClr val="tx1"/>
                </a:solidFill>
                <a:latin typeface="+mn-ea"/>
              </a:rPr>
              <a:t>自分の専門領域で挑戦課題を課せられるような仕事</a:t>
            </a:r>
            <a:endParaRPr lang="en-US" altLang="ja-JP" sz="1600" dirty="0">
              <a:solidFill>
                <a:schemeClr val="tx1"/>
              </a:solidFill>
              <a:latin typeface="+mn-ea"/>
            </a:endParaRPr>
          </a:p>
          <a:p>
            <a:endParaRPr lang="en-US" altLang="ja-JP" sz="1600" b="1" dirty="0">
              <a:solidFill>
                <a:schemeClr val="tx1"/>
              </a:solidFill>
              <a:latin typeface="+mn-ea"/>
            </a:endParaRPr>
          </a:p>
          <a:p>
            <a:r>
              <a:rPr lang="en-US" altLang="ja-JP" sz="1600" b="1" dirty="0">
                <a:solidFill>
                  <a:schemeClr val="tx1"/>
                </a:solidFill>
                <a:latin typeface="+mn-ea"/>
              </a:rPr>
              <a:t>【</a:t>
            </a:r>
            <a:r>
              <a:rPr lang="ja-JP" altLang="en-US" sz="1600" b="1" dirty="0">
                <a:solidFill>
                  <a:schemeClr val="tx1"/>
                </a:solidFill>
                <a:latin typeface="+mn-ea"/>
              </a:rPr>
              <a:t>満足、幸せを感じるのは</a:t>
            </a:r>
            <a:r>
              <a:rPr lang="en-US" altLang="ja-JP" sz="1600" b="1" dirty="0">
                <a:solidFill>
                  <a:schemeClr val="tx1"/>
                </a:solidFill>
                <a:latin typeface="+mn-ea"/>
              </a:rPr>
              <a:t>】</a:t>
            </a:r>
          </a:p>
          <a:p>
            <a:pPr marL="171450" indent="-171450">
              <a:buFont typeface="Arial" panose="020B0604020202020204" pitchFamily="34" charset="0"/>
              <a:buChar char="•"/>
            </a:pPr>
            <a:r>
              <a:rPr lang="ja-JP" altLang="en-US" sz="1600" dirty="0">
                <a:solidFill>
                  <a:schemeClr val="tx1"/>
                </a:solidFill>
                <a:latin typeface="+mn-ea"/>
              </a:rPr>
              <a:t>自分の専門領域で才能を発揮し、 専門家（エキスパート）であることを自覚できること</a:t>
            </a:r>
            <a:endParaRPr lang="en-US" altLang="ja-JP" sz="1600" dirty="0">
              <a:solidFill>
                <a:schemeClr val="tx1"/>
              </a:solidFill>
              <a:latin typeface="+mn-ea"/>
            </a:endParaRPr>
          </a:p>
          <a:p>
            <a:endParaRPr lang="en-US" altLang="ja-JP" sz="1500" dirty="0">
              <a:solidFill>
                <a:schemeClr val="tx1"/>
              </a:solidFill>
              <a:latin typeface="+mn-ea"/>
            </a:endParaRPr>
          </a:p>
        </p:txBody>
      </p:sp>
      <p:sp>
        <p:nvSpPr>
          <p:cNvPr id="9" name="角丸四角形 8"/>
          <p:cNvSpPr/>
          <p:nvPr/>
        </p:nvSpPr>
        <p:spPr>
          <a:xfrm>
            <a:off x="4660845" y="1268623"/>
            <a:ext cx="4187476" cy="4857780"/>
          </a:xfrm>
          <a:prstGeom prst="roundRect">
            <a:avLst>
              <a:gd name="adj" fmla="val 9225"/>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altLang="ja-JP" sz="1200" dirty="0">
              <a:latin typeface="+mn-ea"/>
            </a:endParaRPr>
          </a:p>
          <a:p>
            <a:endParaRPr lang="en-US" altLang="ja-JP" sz="1200" dirty="0">
              <a:solidFill>
                <a:schemeClr val="tx1"/>
              </a:solidFill>
              <a:latin typeface="+mn-ea"/>
            </a:endParaRPr>
          </a:p>
          <a:p>
            <a:endParaRPr lang="en-US" altLang="ja-JP" sz="1600" dirty="0">
              <a:solidFill>
                <a:schemeClr val="tx1"/>
              </a:solidFill>
              <a:latin typeface="+mn-ea"/>
            </a:endParaRPr>
          </a:p>
          <a:p>
            <a:r>
              <a:rPr lang="en-US" altLang="ja-JP" sz="1600" b="1" dirty="0">
                <a:solidFill>
                  <a:schemeClr val="tx1"/>
                </a:solidFill>
                <a:latin typeface="+mn-ea"/>
              </a:rPr>
              <a:t>【</a:t>
            </a:r>
            <a:r>
              <a:rPr lang="ja-JP" altLang="en-US" sz="1600" b="1" dirty="0">
                <a:solidFill>
                  <a:schemeClr val="tx1"/>
                </a:solidFill>
                <a:latin typeface="+mn-ea"/>
              </a:rPr>
              <a:t>仕事で最も大切にしたいこと</a:t>
            </a:r>
            <a:r>
              <a:rPr lang="en-US" altLang="ja-JP" sz="1600" b="1" dirty="0">
                <a:solidFill>
                  <a:schemeClr val="tx1"/>
                </a:solidFill>
                <a:latin typeface="+mn-ea"/>
              </a:rPr>
              <a:t>】</a:t>
            </a:r>
          </a:p>
          <a:p>
            <a:pPr marL="171450" indent="-171450">
              <a:buFont typeface="Arial" panose="020B0604020202020204" pitchFamily="34" charset="0"/>
              <a:buChar char="•"/>
            </a:pPr>
            <a:r>
              <a:rPr lang="ja-JP" altLang="en-US" sz="1600" dirty="0">
                <a:solidFill>
                  <a:schemeClr val="tx1"/>
                </a:solidFill>
                <a:latin typeface="+mn-ea"/>
              </a:rPr>
              <a:t>組織の中で高い地位につき、組織全体の方向性を決定し、自分の努力で組織の成果を左右できること</a:t>
            </a:r>
            <a:endParaRPr lang="en-US" altLang="ja-JP" sz="1600" dirty="0">
              <a:solidFill>
                <a:schemeClr val="tx1"/>
              </a:solidFill>
              <a:latin typeface="+mn-ea"/>
            </a:endParaRPr>
          </a:p>
          <a:p>
            <a:endParaRPr lang="en-US" altLang="ja-JP" sz="1600" dirty="0">
              <a:solidFill>
                <a:schemeClr val="tx1"/>
              </a:solidFill>
              <a:latin typeface="+mn-ea"/>
            </a:endParaRPr>
          </a:p>
          <a:p>
            <a:r>
              <a:rPr lang="en-US" altLang="ja-JP" sz="1600" b="1" dirty="0">
                <a:solidFill>
                  <a:schemeClr val="tx1"/>
                </a:solidFill>
                <a:latin typeface="+mn-ea"/>
              </a:rPr>
              <a:t>【</a:t>
            </a:r>
            <a:r>
              <a:rPr lang="ja-JP" altLang="en-US" sz="1600" b="1" dirty="0">
                <a:solidFill>
                  <a:schemeClr val="tx1"/>
                </a:solidFill>
                <a:latin typeface="+mn-ea"/>
              </a:rPr>
              <a:t>好まれる仕事</a:t>
            </a:r>
            <a:r>
              <a:rPr lang="en-US" altLang="ja-JP" sz="1600" b="1" dirty="0">
                <a:solidFill>
                  <a:schemeClr val="tx1"/>
                </a:solidFill>
                <a:latin typeface="+mn-ea"/>
              </a:rPr>
              <a:t>】</a:t>
            </a:r>
          </a:p>
          <a:p>
            <a:pPr marL="171450" indent="-171450">
              <a:buFont typeface="Arial" panose="020B0604020202020204" pitchFamily="34" charset="0"/>
              <a:buChar char="•"/>
            </a:pPr>
            <a:r>
              <a:rPr lang="ja-JP" altLang="en-US" sz="1600" dirty="0">
                <a:solidFill>
                  <a:schemeClr val="tx1"/>
                </a:solidFill>
                <a:latin typeface="+mn-ea"/>
              </a:rPr>
              <a:t>重い責任のある仕事</a:t>
            </a:r>
            <a:endParaRPr lang="en-US" altLang="ja-JP" sz="1600" dirty="0">
              <a:solidFill>
                <a:schemeClr val="tx1"/>
              </a:solidFill>
              <a:latin typeface="+mn-ea"/>
            </a:endParaRPr>
          </a:p>
          <a:p>
            <a:pPr marL="171450" indent="-171450">
              <a:buFont typeface="Arial" panose="020B0604020202020204" pitchFamily="34" charset="0"/>
              <a:buChar char="•"/>
            </a:pPr>
            <a:r>
              <a:rPr lang="ja-JP" altLang="en-US" sz="1600" dirty="0">
                <a:solidFill>
                  <a:schemeClr val="tx1"/>
                </a:solidFill>
                <a:latin typeface="+mn-ea"/>
              </a:rPr>
              <a:t>皆をまとめるような統合的な仕事</a:t>
            </a:r>
            <a:endParaRPr lang="en-US" altLang="ja-JP" sz="1600" dirty="0">
              <a:solidFill>
                <a:schemeClr val="tx1"/>
              </a:solidFill>
              <a:latin typeface="+mn-ea"/>
            </a:endParaRPr>
          </a:p>
          <a:p>
            <a:pPr marL="171450" indent="-171450">
              <a:buFont typeface="Arial" panose="020B0604020202020204" pitchFamily="34" charset="0"/>
              <a:buChar char="•"/>
            </a:pPr>
            <a:endParaRPr lang="en-US" altLang="ja-JP" sz="1600" b="1" dirty="0">
              <a:solidFill>
                <a:schemeClr val="tx1"/>
              </a:solidFill>
              <a:latin typeface="+mn-ea"/>
            </a:endParaRPr>
          </a:p>
          <a:p>
            <a:r>
              <a:rPr lang="en-US" altLang="ja-JP" sz="1600" b="1" dirty="0">
                <a:solidFill>
                  <a:schemeClr val="tx1"/>
                </a:solidFill>
                <a:latin typeface="+mn-ea"/>
              </a:rPr>
              <a:t>【</a:t>
            </a:r>
            <a:r>
              <a:rPr lang="ja-JP" altLang="en-US" sz="1600" b="1" dirty="0">
                <a:solidFill>
                  <a:schemeClr val="tx1"/>
                </a:solidFill>
                <a:latin typeface="+mn-ea"/>
              </a:rPr>
              <a:t>満足、幸せを感じるのは</a:t>
            </a:r>
            <a:r>
              <a:rPr lang="en-US" altLang="ja-JP" sz="1600" b="1" dirty="0">
                <a:solidFill>
                  <a:schemeClr val="tx1"/>
                </a:solidFill>
                <a:latin typeface="+mn-ea"/>
              </a:rPr>
              <a:t>】</a:t>
            </a:r>
          </a:p>
          <a:p>
            <a:pPr marL="171450" indent="-171450">
              <a:buFont typeface="Arial" panose="020B0604020202020204" pitchFamily="34" charset="0"/>
              <a:buChar char="•"/>
            </a:pPr>
            <a:r>
              <a:rPr lang="ja-JP" altLang="en-US" sz="1600" dirty="0">
                <a:solidFill>
                  <a:schemeClr val="tx1"/>
                </a:solidFill>
                <a:latin typeface="+mn-ea"/>
              </a:rPr>
              <a:t>担当する組織が期待通りの成果をあげること</a:t>
            </a:r>
            <a:endParaRPr lang="en-US" altLang="ja-JP" sz="1600" dirty="0">
              <a:solidFill>
                <a:schemeClr val="tx1"/>
              </a:solidFill>
              <a:latin typeface="+mn-ea"/>
            </a:endParaRPr>
          </a:p>
          <a:p>
            <a:pPr marL="171450" indent="-171450">
              <a:buFont typeface="Arial" panose="020B0604020202020204" pitchFamily="34" charset="0"/>
              <a:buChar char="•"/>
            </a:pPr>
            <a:r>
              <a:rPr lang="ja-JP" altLang="en-US" sz="1600" dirty="0">
                <a:solidFill>
                  <a:schemeClr val="tx1"/>
                </a:solidFill>
                <a:latin typeface="+mn-ea"/>
              </a:rPr>
              <a:t>組織内の機能を相互に結びつけ、対人関係を駆使し、チームをまとめる能力や権限を行使する能力を発揮できること</a:t>
            </a:r>
            <a:endParaRPr lang="en-US" altLang="ja-JP" sz="1600" dirty="0">
              <a:solidFill>
                <a:schemeClr val="tx1"/>
              </a:solidFill>
              <a:latin typeface="+mn-ea"/>
            </a:endParaRPr>
          </a:p>
          <a:p>
            <a:pPr marL="171450" indent="-171450">
              <a:buFont typeface="Arial" panose="020B0604020202020204" pitchFamily="34" charset="0"/>
              <a:buChar char="•"/>
            </a:pPr>
            <a:endParaRPr lang="en-US" altLang="ja-JP" sz="1600" dirty="0">
              <a:solidFill>
                <a:schemeClr val="tx1"/>
              </a:solidFill>
              <a:latin typeface="+mn-ea"/>
            </a:endParaRPr>
          </a:p>
          <a:p>
            <a:pPr marL="171450" indent="-171450">
              <a:buFont typeface="Arial" panose="020B0604020202020204" pitchFamily="34" charset="0"/>
              <a:buChar char="•"/>
            </a:pPr>
            <a:endParaRPr lang="en-US" altLang="ja-JP" sz="1500" dirty="0">
              <a:solidFill>
                <a:schemeClr val="tx1"/>
              </a:solidFill>
              <a:latin typeface="+mn-ea"/>
            </a:endParaRPr>
          </a:p>
          <a:p>
            <a:r>
              <a:rPr kumimoji="1" lang="ja-JP" altLang="en-US" sz="1500" dirty="0">
                <a:solidFill>
                  <a:schemeClr val="tx1"/>
                </a:solidFill>
                <a:latin typeface="+mn-ea"/>
              </a:rPr>
              <a:t>　</a:t>
            </a:r>
            <a:endParaRPr kumimoji="1" lang="en-US" altLang="ja-JP" sz="1500" dirty="0">
              <a:solidFill>
                <a:schemeClr val="tx1"/>
              </a:solidFill>
              <a:latin typeface="+mn-ea"/>
            </a:endParaRPr>
          </a:p>
          <a:p>
            <a:endParaRPr lang="en-US" altLang="ja-JP" sz="1200" dirty="0">
              <a:latin typeface="+mn-ea"/>
            </a:endParaRPr>
          </a:p>
          <a:p>
            <a:pPr marL="171450" indent="-171450">
              <a:buFont typeface="Arial" panose="020B0604020202020204" pitchFamily="34" charset="0"/>
              <a:buChar char="•"/>
            </a:pPr>
            <a:endParaRPr kumimoji="1" lang="ja-JP" altLang="en-US" sz="1200" dirty="0">
              <a:solidFill>
                <a:schemeClr val="tx1"/>
              </a:solidFill>
              <a:latin typeface="+mn-ea"/>
            </a:endParaRPr>
          </a:p>
        </p:txBody>
      </p:sp>
      <p:pic>
        <p:nvPicPr>
          <p:cNvPr id="11" name="図 10"/>
          <p:cNvPicPr>
            <a:picLocks noChangeAspect="1"/>
          </p:cNvPicPr>
          <p:nvPr/>
        </p:nvPicPr>
        <p:blipFill>
          <a:blip r:embed="rId3"/>
          <a:stretch>
            <a:fillRect/>
          </a:stretch>
        </p:blipFill>
        <p:spPr>
          <a:xfrm>
            <a:off x="3607400" y="1025554"/>
            <a:ext cx="1008112" cy="1008112"/>
          </a:xfrm>
          <a:prstGeom prst="rect">
            <a:avLst/>
          </a:prstGeom>
        </p:spPr>
      </p:pic>
      <p:pic>
        <p:nvPicPr>
          <p:cNvPr id="15" name="図 14"/>
          <p:cNvPicPr>
            <a:picLocks noChangeAspect="1"/>
          </p:cNvPicPr>
          <p:nvPr/>
        </p:nvPicPr>
        <p:blipFill>
          <a:blip r:embed="rId4"/>
          <a:stretch>
            <a:fillRect/>
          </a:stretch>
        </p:blipFill>
        <p:spPr>
          <a:xfrm>
            <a:off x="7176629" y="782365"/>
            <a:ext cx="1894599" cy="1894599"/>
          </a:xfrm>
          <a:prstGeom prst="rect">
            <a:avLst/>
          </a:prstGeom>
        </p:spPr>
      </p:pic>
      <p:sp>
        <p:nvSpPr>
          <p:cNvPr id="21" name="テキスト ボックス 20"/>
          <p:cNvSpPr txBox="1"/>
          <p:nvPr/>
        </p:nvSpPr>
        <p:spPr>
          <a:xfrm>
            <a:off x="442731" y="1498021"/>
            <a:ext cx="3672408" cy="400110"/>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ja-JP" altLang="en-US" sz="2000" b="1" u="sng" dirty="0">
                <a:solidFill>
                  <a:srgbClr val="EEECE1">
                    <a:lumMod val="10000"/>
                  </a:srgbClr>
                </a:solidFill>
                <a:latin typeface="HGPｺﾞｼｯｸE" panose="020B0900000000000000" pitchFamily="50" charset="-128"/>
                <a:ea typeface="HGPｺﾞｼｯｸE" panose="020B0900000000000000" pitchFamily="50" charset="-128"/>
              </a:rPr>
              <a:t>Ａ　専門　（技術・専門能力）</a:t>
            </a:r>
            <a:r>
              <a:rPr lang="ja-JP" altLang="en-US" sz="2000" b="1" dirty="0">
                <a:solidFill>
                  <a:srgbClr val="EEECE1">
                    <a:lumMod val="10000"/>
                  </a:srgbClr>
                </a:solidFill>
                <a:latin typeface="HGPｺﾞｼｯｸE" panose="020B0900000000000000" pitchFamily="50" charset="-128"/>
                <a:ea typeface="HGPｺﾞｼｯｸE" panose="020B0900000000000000" pitchFamily="50" charset="-128"/>
              </a:rPr>
              <a:t>　</a:t>
            </a:r>
            <a:endParaRPr kumimoji="1" lang="en-US" altLang="ja-JP" sz="2000" b="1" i="0" u="none" strike="noStrike" kern="1200" cap="none" spc="0" normalizeH="0" baseline="0" noProof="0" dirty="0">
              <a:ln>
                <a:noFill/>
              </a:ln>
              <a:solidFill>
                <a:srgbClr val="EEECE1">
                  <a:lumMod val="10000"/>
                </a:srgbClr>
              </a:solidFill>
              <a:effectLst/>
              <a:uLnTx/>
              <a:uFillTx/>
              <a:latin typeface="HGPｺﾞｼｯｸE" panose="020B0900000000000000" pitchFamily="50" charset="-128"/>
              <a:ea typeface="HGPｺﾞｼｯｸE" panose="020B0900000000000000" pitchFamily="50" charset="-128"/>
            </a:endParaRPr>
          </a:p>
        </p:txBody>
      </p:sp>
      <p:sp>
        <p:nvSpPr>
          <p:cNvPr id="22" name="テキスト ボックス 21"/>
          <p:cNvSpPr txBox="1"/>
          <p:nvPr/>
        </p:nvSpPr>
        <p:spPr>
          <a:xfrm>
            <a:off x="4751512" y="1529610"/>
            <a:ext cx="3672408" cy="400110"/>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ja-JP" altLang="en-US" sz="2000" b="1" u="sng" dirty="0">
                <a:solidFill>
                  <a:srgbClr val="EEECE1">
                    <a:lumMod val="10000"/>
                  </a:srgbClr>
                </a:solidFill>
                <a:latin typeface="HGPｺﾞｼｯｸE" panose="020B0900000000000000" pitchFamily="50" charset="-128"/>
                <a:ea typeface="HGPｺﾞｼｯｸE" panose="020B0900000000000000" pitchFamily="50" charset="-128"/>
              </a:rPr>
              <a:t>Ｂ　管理　（管理能力）</a:t>
            </a:r>
            <a:r>
              <a:rPr lang="ja-JP" altLang="en-US" sz="2000" b="1" dirty="0">
                <a:solidFill>
                  <a:srgbClr val="EEECE1">
                    <a:lumMod val="10000"/>
                  </a:srgbClr>
                </a:solidFill>
                <a:latin typeface="HGPｺﾞｼｯｸE" panose="020B0900000000000000" pitchFamily="50" charset="-128"/>
                <a:ea typeface="HGPｺﾞｼｯｸE" panose="020B0900000000000000" pitchFamily="50" charset="-128"/>
              </a:rPr>
              <a:t>　</a:t>
            </a:r>
            <a:endParaRPr kumimoji="1" lang="en-US" altLang="ja-JP" sz="2000" b="1" i="0" u="none" strike="noStrike" kern="1200" cap="none" spc="0" normalizeH="0" baseline="0" noProof="0" dirty="0">
              <a:ln>
                <a:noFill/>
              </a:ln>
              <a:solidFill>
                <a:srgbClr val="EEECE1">
                  <a:lumMod val="10000"/>
                </a:srgbClr>
              </a:solidFill>
              <a:effectLst/>
              <a:uLnTx/>
              <a:uFillTx/>
              <a:latin typeface="HGPｺﾞｼｯｸE" panose="020B0900000000000000" pitchFamily="50" charset="-128"/>
              <a:ea typeface="HGPｺﾞｼｯｸE" panose="020B0900000000000000" pitchFamily="50" charset="-128"/>
            </a:endParaRPr>
          </a:p>
        </p:txBody>
      </p:sp>
      <p:sp>
        <p:nvSpPr>
          <p:cNvPr id="18" name="Text Box 16"/>
          <p:cNvSpPr txBox="1">
            <a:spLocks noChangeArrowheads="1"/>
          </p:cNvSpPr>
          <p:nvPr/>
        </p:nvSpPr>
        <p:spPr bwMode="auto">
          <a:xfrm>
            <a:off x="1169068" y="6166945"/>
            <a:ext cx="767925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algn="ctr"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algn="ctr"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algn="ctr"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algn="ctr" eaLnBrk="0" fontAlgn="base" hangingPunct="0">
              <a:spcBef>
                <a:spcPct val="0"/>
              </a:spcBef>
              <a:spcAft>
                <a:spcPct val="0"/>
              </a:spcAft>
              <a:defRPr kumimoji="1">
                <a:solidFill>
                  <a:schemeClr val="tx1"/>
                </a:solidFill>
                <a:latin typeface="Arial" charset="0"/>
                <a:ea typeface="ＭＳ Ｐゴシック" charset="-128"/>
              </a:defRPr>
            </a:lvl9pPr>
          </a:lstStyle>
          <a:p>
            <a:r>
              <a:rPr lang="ja-JP" altLang="en-US" sz="700" dirty="0">
                <a:latin typeface="+mn-ea"/>
                <a:ea typeface="+mn-ea"/>
              </a:rPr>
              <a:t>参考文献：</a:t>
            </a:r>
            <a:r>
              <a:rPr lang="ja-JP" altLang="ja-JP" sz="700" dirty="0"/>
              <a:t>畔柳修：</a:t>
            </a:r>
            <a:r>
              <a:rPr lang="ja-JP" altLang="en-US" sz="700" dirty="0"/>
              <a:t>「</a:t>
            </a:r>
            <a:r>
              <a:rPr lang="ja-JP" altLang="ja-JP" sz="700" dirty="0"/>
              <a:t>キャリアデザイン研修 実践ワークブック</a:t>
            </a:r>
            <a:r>
              <a:rPr lang="ja-JP" altLang="en-US" sz="700" dirty="0"/>
              <a:t>」</a:t>
            </a:r>
            <a:r>
              <a:rPr lang="ja-JP" altLang="ja-JP" sz="700" dirty="0"/>
              <a:t>金子書房（</a:t>
            </a:r>
            <a:r>
              <a:rPr lang="en-US" altLang="ja-JP" sz="700" dirty="0"/>
              <a:t>2013</a:t>
            </a:r>
            <a:r>
              <a:rPr lang="ja-JP" altLang="ja-JP" sz="700" dirty="0"/>
              <a:t>）</a:t>
            </a:r>
            <a:r>
              <a:rPr lang="ja-JP" altLang="en-US" sz="700" dirty="0"/>
              <a:t>、</a:t>
            </a:r>
            <a:r>
              <a:rPr lang="ja-JP" altLang="ja-JP" sz="700" dirty="0"/>
              <a:t>古田克利：</a:t>
            </a:r>
            <a:r>
              <a:rPr lang="ja-JP" altLang="en-US" sz="700" dirty="0"/>
              <a:t>「</a:t>
            </a:r>
            <a:r>
              <a:rPr lang="ja-JP" altLang="ja-JP" sz="700" dirty="0"/>
              <a:t>キャリアデザイン入門</a:t>
            </a:r>
            <a:r>
              <a:rPr lang="ja-JP" altLang="en-US" sz="700" dirty="0"/>
              <a:t>」</a:t>
            </a:r>
            <a:r>
              <a:rPr lang="ja-JP" altLang="ja-JP" sz="700" dirty="0"/>
              <a:t>ナカニシヤ出版（</a:t>
            </a:r>
            <a:r>
              <a:rPr lang="en-US" altLang="ja-JP" sz="700" dirty="0"/>
              <a:t>2019</a:t>
            </a:r>
            <a:r>
              <a:rPr lang="ja-JP" altLang="ja-JP" sz="700" dirty="0"/>
              <a:t>）</a:t>
            </a:r>
            <a:endParaRPr lang="en-US" altLang="ja-JP" sz="700" dirty="0"/>
          </a:p>
          <a:p>
            <a:r>
              <a:rPr lang="ja-JP" altLang="en-US" sz="700" dirty="0"/>
              <a:t>　　　　　　　</a:t>
            </a:r>
            <a:r>
              <a:rPr lang="ja-JP" altLang="ja-JP" sz="700" dirty="0"/>
              <a:t>エドガー</a:t>
            </a:r>
            <a:r>
              <a:rPr lang="en-US" altLang="ja-JP" sz="700" dirty="0"/>
              <a:t>H.</a:t>
            </a:r>
            <a:r>
              <a:rPr lang="ja-JP" altLang="ja-JP" sz="700" dirty="0"/>
              <a:t>シャイン他：</a:t>
            </a:r>
            <a:r>
              <a:rPr lang="ja-JP" altLang="en-US" sz="700" dirty="0"/>
              <a:t>「</a:t>
            </a:r>
            <a:r>
              <a:rPr lang="ja-JP" altLang="ja-JP" sz="700" dirty="0"/>
              <a:t>キャリア・マネジメント　パーティシパント・ワークブック</a:t>
            </a:r>
            <a:r>
              <a:rPr lang="ja-JP" altLang="en-US" sz="700" dirty="0"/>
              <a:t>」</a:t>
            </a:r>
            <a:r>
              <a:rPr lang="ja-JP" altLang="ja-JP" sz="700" dirty="0"/>
              <a:t>白桃書房（</a:t>
            </a:r>
            <a:r>
              <a:rPr lang="en-US" altLang="ja-JP" sz="700" dirty="0"/>
              <a:t>2015</a:t>
            </a:r>
            <a:r>
              <a:rPr lang="ja-JP" altLang="ja-JP" sz="700" dirty="0"/>
              <a:t>）</a:t>
            </a:r>
            <a:r>
              <a:rPr lang="ja-JP" altLang="en-US" sz="700" dirty="0"/>
              <a:t>、</a:t>
            </a:r>
            <a:r>
              <a:rPr lang="ja-JP" altLang="ja-JP" sz="700" dirty="0"/>
              <a:t>石橋里美：</a:t>
            </a:r>
            <a:r>
              <a:rPr lang="ja-JP" altLang="en-US" sz="700" dirty="0"/>
              <a:t>「</a:t>
            </a:r>
            <a:r>
              <a:rPr lang="ja-JP" altLang="ja-JP" sz="700" dirty="0"/>
              <a:t>キャリア開発の産業・組織心理学　ワークブック〔第２版〕</a:t>
            </a:r>
            <a:r>
              <a:rPr lang="ja-JP" altLang="en-US" sz="700" dirty="0"/>
              <a:t>」</a:t>
            </a:r>
            <a:r>
              <a:rPr lang="ja-JP" altLang="ja-JP" sz="700" dirty="0"/>
              <a:t>ナカニシヤ出版（</a:t>
            </a:r>
            <a:r>
              <a:rPr lang="en-US" altLang="ja-JP" sz="700" dirty="0"/>
              <a:t>2016</a:t>
            </a:r>
            <a:r>
              <a:rPr lang="ja-JP" altLang="ja-JP" sz="700" dirty="0"/>
              <a:t>）　</a:t>
            </a:r>
          </a:p>
        </p:txBody>
      </p:sp>
      <p:sp>
        <p:nvSpPr>
          <p:cNvPr id="3" name="スライド番号プレースホルダー 2"/>
          <p:cNvSpPr>
            <a:spLocks noGrp="1"/>
          </p:cNvSpPr>
          <p:nvPr>
            <p:ph type="sldNum" sz="quarter" idx="12"/>
          </p:nvPr>
        </p:nvSpPr>
        <p:spPr/>
        <p:txBody>
          <a:bodyPr/>
          <a:lstStyle/>
          <a:p>
            <a:fld id="{5F3AF5F3-3038-4FA1-9FF9-54FBF43F628C}" type="slidenum">
              <a:rPr kumimoji="1" lang="ja-JP" altLang="en-US" smtClean="0"/>
              <a:t>13</a:t>
            </a:fld>
            <a:endParaRPr kumimoji="1" lang="ja-JP" altLang="en-US" dirty="0"/>
          </a:p>
        </p:txBody>
      </p:sp>
    </p:spTree>
    <p:extLst>
      <p:ext uri="{BB962C8B-B14F-4D97-AF65-F5344CB8AC3E}">
        <p14:creationId xmlns:p14="http://schemas.microsoft.com/office/powerpoint/2010/main" val="36268475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85724" y="167874"/>
            <a:ext cx="8229600" cy="1143000"/>
          </a:xfrm>
        </p:spPr>
        <p:txBody>
          <a:bodyPr>
            <a:normAutofit/>
          </a:bodyPr>
          <a:lstStyle/>
          <a:p>
            <a:r>
              <a:rPr lang="ja-JP" altLang="en-US" sz="3600" dirty="0"/>
              <a:t>キャリア・アンカーの８つのタイプ</a:t>
            </a:r>
            <a:endParaRPr kumimoji="1" lang="ja-JP" altLang="en-US" sz="3600" dirty="0"/>
          </a:p>
        </p:txBody>
      </p:sp>
      <p:sp>
        <p:nvSpPr>
          <p:cNvPr id="5" name="コンテンツ プレースホルダー 4"/>
          <p:cNvSpPr>
            <a:spLocks noGrp="1"/>
          </p:cNvSpPr>
          <p:nvPr>
            <p:ph idx="1"/>
          </p:nvPr>
        </p:nvSpPr>
        <p:spPr>
          <a:xfrm>
            <a:off x="323836" y="1251496"/>
            <a:ext cx="4122862" cy="4896544"/>
          </a:xfrm>
          <a:prstGeom prst="roundRect">
            <a:avLst>
              <a:gd name="adj" fmla="val 9225"/>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ormAutofit/>
          </a:bodyPr>
          <a:lstStyle/>
          <a:p>
            <a:endParaRPr kumimoji="1" lang="en-US" altLang="ja-JP" sz="1100" dirty="0">
              <a:solidFill>
                <a:schemeClr val="tx1"/>
              </a:solidFill>
              <a:latin typeface="+mn-ea"/>
            </a:endParaRPr>
          </a:p>
          <a:p>
            <a:endParaRPr lang="en-US" altLang="ja-JP" sz="1100" dirty="0">
              <a:solidFill>
                <a:schemeClr val="tx1"/>
              </a:solidFill>
              <a:latin typeface="+mn-ea"/>
            </a:endParaRPr>
          </a:p>
          <a:p>
            <a:pPr marL="0" indent="0">
              <a:buNone/>
            </a:pPr>
            <a:endParaRPr lang="en-US" altLang="ja-JP" sz="1600" dirty="0">
              <a:solidFill>
                <a:schemeClr val="tx1"/>
              </a:solidFill>
              <a:latin typeface="+mn-ea"/>
            </a:endParaRPr>
          </a:p>
          <a:p>
            <a:pPr marL="0" indent="0">
              <a:buNone/>
            </a:pPr>
            <a:r>
              <a:rPr lang="en-US" altLang="ja-JP" sz="1600" b="1" dirty="0">
                <a:solidFill>
                  <a:schemeClr val="tx1"/>
                </a:solidFill>
                <a:latin typeface="+mn-ea"/>
              </a:rPr>
              <a:t>【</a:t>
            </a:r>
            <a:r>
              <a:rPr lang="ja-JP" altLang="en-US" sz="1600" b="1" dirty="0">
                <a:solidFill>
                  <a:schemeClr val="tx1"/>
                </a:solidFill>
                <a:latin typeface="+mn-ea"/>
              </a:rPr>
              <a:t>仕事で最も大切にしたいこと</a:t>
            </a:r>
            <a:r>
              <a:rPr lang="en-US" altLang="ja-JP" sz="1600" b="1" dirty="0">
                <a:solidFill>
                  <a:schemeClr val="tx1"/>
                </a:solidFill>
                <a:latin typeface="+mn-ea"/>
              </a:rPr>
              <a:t>】</a:t>
            </a:r>
          </a:p>
          <a:p>
            <a:pPr marL="171450" indent="-171450">
              <a:buFont typeface="Arial" panose="020B0604020202020204" pitchFamily="34" charset="0"/>
              <a:buChar char="•"/>
            </a:pPr>
            <a:r>
              <a:rPr lang="ja-JP" altLang="en-US" sz="1600" dirty="0">
                <a:solidFill>
                  <a:schemeClr val="tx1"/>
                </a:solidFill>
                <a:latin typeface="+mn-ea"/>
              </a:rPr>
              <a:t>仕事の枠組みを自分で決め、自分のやり方、自分のペース、自分の納得できる基準で仕切っていくこと</a:t>
            </a:r>
            <a:endParaRPr lang="en-US" altLang="ja-JP" sz="1600" dirty="0">
              <a:solidFill>
                <a:schemeClr val="tx1"/>
              </a:solidFill>
              <a:latin typeface="+mn-ea"/>
            </a:endParaRPr>
          </a:p>
          <a:p>
            <a:pPr marL="0" indent="0">
              <a:buNone/>
            </a:pPr>
            <a:endParaRPr lang="en-US" altLang="ja-JP" sz="1600" dirty="0">
              <a:solidFill>
                <a:schemeClr val="tx1"/>
              </a:solidFill>
              <a:latin typeface="+mn-ea"/>
            </a:endParaRPr>
          </a:p>
          <a:p>
            <a:pPr marL="0" indent="0">
              <a:buNone/>
            </a:pPr>
            <a:r>
              <a:rPr lang="en-US" altLang="ja-JP" sz="1600" b="1" dirty="0">
                <a:solidFill>
                  <a:schemeClr val="tx1"/>
                </a:solidFill>
                <a:latin typeface="+mn-ea"/>
              </a:rPr>
              <a:t>【</a:t>
            </a:r>
            <a:r>
              <a:rPr lang="ja-JP" altLang="en-US" sz="1600" b="1" dirty="0">
                <a:solidFill>
                  <a:schemeClr val="tx1"/>
                </a:solidFill>
                <a:latin typeface="+mn-ea"/>
              </a:rPr>
              <a:t>好まれる仕事</a:t>
            </a:r>
            <a:r>
              <a:rPr lang="en-US" altLang="ja-JP" sz="1600" b="1" dirty="0">
                <a:solidFill>
                  <a:schemeClr val="tx1"/>
                </a:solidFill>
                <a:latin typeface="+mn-ea"/>
              </a:rPr>
              <a:t>】</a:t>
            </a:r>
          </a:p>
          <a:p>
            <a:pPr marL="171450" indent="-171450">
              <a:buFont typeface="Arial" panose="020B0604020202020204" pitchFamily="34" charset="0"/>
              <a:buChar char="•"/>
            </a:pPr>
            <a:r>
              <a:rPr kumimoji="1" lang="ja-JP" altLang="en-US" sz="1600" dirty="0">
                <a:solidFill>
                  <a:schemeClr val="tx1"/>
                </a:solidFill>
                <a:latin typeface="+mn-ea"/>
              </a:rPr>
              <a:t>いつどのように仕事をするかについて</a:t>
            </a:r>
            <a:r>
              <a:rPr lang="ja-JP" altLang="en-US" sz="1600" dirty="0">
                <a:solidFill>
                  <a:schemeClr val="tx1"/>
                </a:solidFill>
                <a:latin typeface="+mn-ea"/>
              </a:rPr>
              <a:t>、自分の裁量で</a:t>
            </a:r>
            <a:r>
              <a:rPr kumimoji="1" lang="ja-JP" altLang="en-US" sz="1600" dirty="0">
                <a:solidFill>
                  <a:schemeClr val="tx1"/>
                </a:solidFill>
                <a:latin typeface="+mn-ea"/>
              </a:rPr>
              <a:t>柔軟に決められるような仕事</a:t>
            </a:r>
            <a:endParaRPr lang="en-US" altLang="ja-JP" sz="1600" dirty="0">
              <a:solidFill>
                <a:schemeClr val="tx1"/>
              </a:solidFill>
              <a:latin typeface="+mn-ea"/>
            </a:endParaRPr>
          </a:p>
          <a:p>
            <a:pPr marL="0" indent="0">
              <a:buNone/>
            </a:pPr>
            <a:endParaRPr lang="en-US" altLang="ja-JP" sz="1600" dirty="0">
              <a:solidFill>
                <a:schemeClr val="tx1"/>
              </a:solidFill>
              <a:latin typeface="+mn-ea"/>
            </a:endParaRPr>
          </a:p>
          <a:p>
            <a:pPr marL="0" indent="0">
              <a:buNone/>
            </a:pPr>
            <a:r>
              <a:rPr lang="en-US" altLang="ja-JP" sz="1600" b="1" dirty="0">
                <a:solidFill>
                  <a:schemeClr val="tx1"/>
                </a:solidFill>
                <a:latin typeface="+mn-ea"/>
              </a:rPr>
              <a:t>【</a:t>
            </a:r>
            <a:r>
              <a:rPr lang="ja-JP" altLang="en-US" sz="1600" b="1" dirty="0">
                <a:solidFill>
                  <a:schemeClr val="tx1"/>
                </a:solidFill>
                <a:latin typeface="+mn-ea"/>
              </a:rPr>
              <a:t>満足、幸せを感じるのは</a:t>
            </a:r>
            <a:r>
              <a:rPr lang="en-US" altLang="ja-JP" sz="1600" b="1" dirty="0">
                <a:solidFill>
                  <a:schemeClr val="tx1"/>
                </a:solidFill>
                <a:latin typeface="+mn-ea"/>
              </a:rPr>
              <a:t>】</a:t>
            </a:r>
          </a:p>
          <a:p>
            <a:pPr marL="171450" indent="-171450">
              <a:buFont typeface="Arial" panose="020B0604020202020204" pitchFamily="34" charset="0"/>
              <a:buChar char="•"/>
            </a:pPr>
            <a:r>
              <a:rPr lang="ja-JP" altLang="en-US" sz="1600" dirty="0">
                <a:solidFill>
                  <a:schemeClr val="tx1"/>
                </a:solidFill>
                <a:latin typeface="+mn-ea"/>
              </a:rPr>
              <a:t>規則や規範にとらわれず、自律性・独立性が認められること</a:t>
            </a:r>
            <a:endParaRPr lang="en-US" altLang="ja-JP" sz="1600" dirty="0">
              <a:solidFill>
                <a:schemeClr val="tx1"/>
              </a:solidFill>
              <a:latin typeface="+mn-ea"/>
            </a:endParaRPr>
          </a:p>
          <a:p>
            <a:pPr marL="171450" indent="-171450">
              <a:buFont typeface="Arial" panose="020B0604020202020204" pitchFamily="34" charset="0"/>
              <a:buChar char="•"/>
            </a:pPr>
            <a:r>
              <a:rPr lang="ja-JP" altLang="en-US" sz="1600" dirty="0">
                <a:solidFill>
                  <a:schemeClr val="tx1"/>
                </a:solidFill>
                <a:latin typeface="+mn-ea"/>
              </a:rPr>
              <a:t>自分の納得する仕事の基準に照らし合わせて、ものごとを進められること</a:t>
            </a:r>
            <a:endParaRPr lang="en-US" altLang="ja-JP" sz="1600" dirty="0">
              <a:solidFill>
                <a:schemeClr val="tx1"/>
              </a:solidFill>
              <a:latin typeface="+mn-ea"/>
            </a:endParaRPr>
          </a:p>
        </p:txBody>
      </p:sp>
      <p:sp>
        <p:nvSpPr>
          <p:cNvPr id="6" name="角丸四角形 5"/>
          <p:cNvSpPr/>
          <p:nvPr/>
        </p:nvSpPr>
        <p:spPr>
          <a:xfrm>
            <a:off x="4600524" y="1268760"/>
            <a:ext cx="4276687" cy="4896544"/>
          </a:xfrm>
          <a:prstGeom prst="roundRect">
            <a:avLst>
              <a:gd name="adj" fmla="val 9225"/>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altLang="ja-JP" sz="1100" dirty="0">
              <a:solidFill>
                <a:schemeClr val="tx1"/>
              </a:solidFill>
              <a:latin typeface="+mn-ea"/>
            </a:endParaRPr>
          </a:p>
          <a:p>
            <a:endParaRPr kumimoji="1" lang="en-US" altLang="ja-JP" sz="1100" dirty="0">
              <a:solidFill>
                <a:schemeClr val="tx1"/>
              </a:solidFill>
              <a:latin typeface="+mn-ea"/>
            </a:endParaRPr>
          </a:p>
          <a:p>
            <a:endParaRPr lang="en-US" altLang="ja-JP" sz="1600" dirty="0">
              <a:solidFill>
                <a:schemeClr val="tx1"/>
              </a:solidFill>
              <a:latin typeface="+mn-ea"/>
            </a:endParaRPr>
          </a:p>
          <a:p>
            <a:r>
              <a:rPr lang="en-US" altLang="ja-JP" sz="1600" b="1" dirty="0">
                <a:solidFill>
                  <a:schemeClr val="tx1"/>
                </a:solidFill>
                <a:latin typeface="+mn-ea"/>
              </a:rPr>
              <a:t>【</a:t>
            </a:r>
            <a:r>
              <a:rPr lang="ja-JP" altLang="en-US" sz="1600" b="1" dirty="0">
                <a:solidFill>
                  <a:schemeClr val="tx1"/>
                </a:solidFill>
                <a:latin typeface="+mn-ea"/>
              </a:rPr>
              <a:t>仕事で最も大切にしたいこと</a:t>
            </a:r>
            <a:r>
              <a:rPr lang="en-US" altLang="ja-JP" sz="1600" b="1" dirty="0">
                <a:solidFill>
                  <a:schemeClr val="tx1"/>
                </a:solidFill>
                <a:latin typeface="+mn-ea"/>
              </a:rPr>
              <a:t>】</a:t>
            </a:r>
          </a:p>
          <a:p>
            <a:pPr marL="171450" indent="-171450">
              <a:buFont typeface="Arial" panose="020B0604020202020204" pitchFamily="34" charset="0"/>
              <a:buChar char="•"/>
            </a:pPr>
            <a:r>
              <a:rPr kumimoji="1" lang="ja-JP" altLang="en-US" sz="1600" dirty="0">
                <a:solidFill>
                  <a:schemeClr val="tx1"/>
                </a:solidFill>
                <a:latin typeface="+mn-ea"/>
              </a:rPr>
              <a:t>雇用保障、その職種、組織での勤務の継続</a:t>
            </a:r>
            <a:endParaRPr kumimoji="1" lang="en-US" altLang="ja-JP" sz="1600" dirty="0">
              <a:solidFill>
                <a:schemeClr val="tx1"/>
              </a:solidFill>
              <a:latin typeface="+mn-ea"/>
            </a:endParaRPr>
          </a:p>
          <a:p>
            <a:pPr marL="171450" indent="-171450">
              <a:buFont typeface="Arial" panose="020B0604020202020204" pitchFamily="34" charset="0"/>
              <a:buChar char="•"/>
            </a:pPr>
            <a:r>
              <a:rPr lang="ja-JP" altLang="en-US" sz="1600" dirty="0">
                <a:solidFill>
                  <a:schemeClr val="tx1"/>
                </a:solidFill>
                <a:latin typeface="+mn-ea"/>
              </a:rPr>
              <a:t>安全・安心を感じられ、将来について予測することができ、「うまくいっている」と認識しながら、ゆったりとした気持ちで仕事</a:t>
            </a:r>
            <a:r>
              <a:rPr kumimoji="1" lang="ja-JP" altLang="en-US" sz="1600" dirty="0">
                <a:solidFill>
                  <a:schemeClr val="tx1"/>
                </a:solidFill>
                <a:latin typeface="+mn-ea"/>
              </a:rPr>
              <a:t>ができること</a:t>
            </a:r>
            <a:endParaRPr kumimoji="1" lang="en-US" altLang="ja-JP" sz="1600" dirty="0">
              <a:solidFill>
                <a:schemeClr val="tx1"/>
              </a:solidFill>
              <a:latin typeface="+mn-ea"/>
            </a:endParaRPr>
          </a:p>
          <a:p>
            <a:endParaRPr lang="en-US" altLang="ja-JP" sz="1600" dirty="0">
              <a:solidFill>
                <a:schemeClr val="tx1"/>
              </a:solidFill>
              <a:latin typeface="+mn-ea"/>
            </a:endParaRPr>
          </a:p>
          <a:p>
            <a:r>
              <a:rPr kumimoji="1" lang="en-US" altLang="ja-JP" sz="1600" b="1" dirty="0">
                <a:solidFill>
                  <a:schemeClr val="tx1"/>
                </a:solidFill>
                <a:latin typeface="+mn-ea"/>
              </a:rPr>
              <a:t>【</a:t>
            </a:r>
            <a:r>
              <a:rPr kumimoji="1" lang="ja-JP" altLang="en-US" sz="1600" b="1" dirty="0">
                <a:solidFill>
                  <a:schemeClr val="tx1"/>
                </a:solidFill>
                <a:latin typeface="+mn-ea"/>
              </a:rPr>
              <a:t>好まれる仕事</a:t>
            </a:r>
            <a:r>
              <a:rPr kumimoji="1" lang="en-US" altLang="ja-JP" sz="1600" b="1" dirty="0">
                <a:solidFill>
                  <a:schemeClr val="tx1"/>
                </a:solidFill>
                <a:latin typeface="+mn-ea"/>
              </a:rPr>
              <a:t>】</a:t>
            </a:r>
          </a:p>
          <a:p>
            <a:pPr marL="171450" indent="-171450">
              <a:buFont typeface="Arial" panose="020B0604020202020204" pitchFamily="34" charset="0"/>
              <a:buChar char="•"/>
            </a:pPr>
            <a:r>
              <a:rPr lang="ja-JP" altLang="en-US" sz="1600" dirty="0">
                <a:solidFill>
                  <a:schemeClr val="tx1"/>
                </a:solidFill>
                <a:latin typeface="+mn-ea"/>
              </a:rPr>
              <a:t>安定していて将来の見通しが立つ仕事</a:t>
            </a:r>
            <a:endParaRPr lang="en-US" altLang="ja-JP" sz="1600" dirty="0">
              <a:solidFill>
                <a:schemeClr val="tx1"/>
              </a:solidFill>
              <a:latin typeface="+mn-ea"/>
            </a:endParaRPr>
          </a:p>
          <a:p>
            <a:pPr marL="171450" indent="-171450">
              <a:buFont typeface="Arial" panose="020B0604020202020204" pitchFamily="34" charset="0"/>
              <a:buChar char="•"/>
            </a:pPr>
            <a:r>
              <a:rPr lang="ja-JP" altLang="en-US" sz="1600" dirty="0">
                <a:solidFill>
                  <a:schemeClr val="tx1"/>
                </a:solidFill>
                <a:latin typeface="+mn-ea"/>
              </a:rPr>
              <a:t>仕事そのものの性質よりも、仕事に関わる状況や</a:t>
            </a:r>
            <a:r>
              <a:rPr kumimoji="1" lang="ja-JP" altLang="en-US" sz="1600" dirty="0">
                <a:solidFill>
                  <a:schemeClr val="tx1"/>
                </a:solidFill>
                <a:latin typeface="+mn-ea"/>
              </a:rPr>
              <a:t>条件を重視する</a:t>
            </a:r>
            <a:endParaRPr kumimoji="1" lang="en-US" altLang="ja-JP" sz="1600" dirty="0">
              <a:solidFill>
                <a:schemeClr val="tx1"/>
              </a:solidFill>
              <a:latin typeface="+mn-ea"/>
            </a:endParaRPr>
          </a:p>
          <a:p>
            <a:endParaRPr lang="en-US" altLang="ja-JP" sz="1600" dirty="0">
              <a:solidFill>
                <a:schemeClr val="tx1"/>
              </a:solidFill>
              <a:latin typeface="+mn-ea"/>
            </a:endParaRPr>
          </a:p>
          <a:p>
            <a:r>
              <a:rPr kumimoji="1" lang="en-US" altLang="ja-JP" sz="1600" b="1" dirty="0">
                <a:solidFill>
                  <a:schemeClr val="tx1"/>
                </a:solidFill>
                <a:latin typeface="+mn-ea"/>
              </a:rPr>
              <a:t>【</a:t>
            </a:r>
            <a:r>
              <a:rPr kumimoji="1" lang="ja-JP" altLang="en-US" sz="1600" b="1" dirty="0">
                <a:solidFill>
                  <a:schemeClr val="tx1"/>
                </a:solidFill>
                <a:latin typeface="+mn-ea"/>
              </a:rPr>
              <a:t>満足、幸せを感じるのは</a:t>
            </a:r>
            <a:r>
              <a:rPr kumimoji="1" lang="en-US" altLang="ja-JP" sz="1600" b="1" dirty="0">
                <a:solidFill>
                  <a:schemeClr val="tx1"/>
                </a:solidFill>
                <a:latin typeface="+mn-ea"/>
              </a:rPr>
              <a:t>】</a:t>
            </a:r>
          </a:p>
          <a:p>
            <a:pPr marL="171450" indent="-171450">
              <a:buFont typeface="Arial" panose="020B0604020202020204" pitchFamily="34" charset="0"/>
              <a:buChar char="•"/>
            </a:pPr>
            <a:r>
              <a:rPr lang="ja-JP" altLang="en-US" sz="1600" dirty="0">
                <a:solidFill>
                  <a:schemeClr val="tx1"/>
                </a:solidFill>
                <a:latin typeface="+mn-ea"/>
              </a:rPr>
              <a:t>雇用面、経済面での安定を感じるとき</a:t>
            </a:r>
            <a:endParaRPr kumimoji="1" lang="en-US" altLang="ja-JP" sz="1600" dirty="0">
              <a:solidFill>
                <a:schemeClr val="tx1"/>
              </a:solidFill>
              <a:latin typeface="+mn-ea"/>
            </a:endParaRPr>
          </a:p>
          <a:p>
            <a:pPr marL="171450" indent="-171450">
              <a:buFont typeface="Arial" panose="020B0604020202020204" pitchFamily="34" charset="0"/>
              <a:buChar char="•"/>
            </a:pPr>
            <a:endParaRPr kumimoji="1" lang="en-US" altLang="ja-JP" sz="1600" dirty="0">
              <a:solidFill>
                <a:schemeClr val="tx1"/>
              </a:solidFill>
              <a:latin typeface="+mn-ea"/>
            </a:endParaRPr>
          </a:p>
        </p:txBody>
      </p:sp>
      <p:sp>
        <p:nvSpPr>
          <p:cNvPr id="7" name="テキスト ボックス 6"/>
          <p:cNvSpPr txBox="1"/>
          <p:nvPr/>
        </p:nvSpPr>
        <p:spPr>
          <a:xfrm>
            <a:off x="409087" y="1410118"/>
            <a:ext cx="3672408" cy="400110"/>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ja-JP" altLang="en-US" sz="2000" b="1" u="sng" dirty="0">
                <a:solidFill>
                  <a:srgbClr val="EEECE1">
                    <a:lumMod val="10000"/>
                  </a:srgbClr>
                </a:solidFill>
                <a:latin typeface="HGPｺﾞｼｯｸE" panose="020B0900000000000000" pitchFamily="50" charset="-128"/>
                <a:ea typeface="HGPｺﾞｼｯｸE" panose="020B0900000000000000" pitchFamily="50" charset="-128"/>
              </a:rPr>
              <a:t>Ｃ　自律　（自律と独立）</a:t>
            </a:r>
            <a:r>
              <a:rPr lang="ja-JP" altLang="en-US" sz="2000" b="1" dirty="0">
                <a:solidFill>
                  <a:srgbClr val="EEECE1">
                    <a:lumMod val="10000"/>
                  </a:srgbClr>
                </a:solidFill>
                <a:latin typeface="HGPｺﾞｼｯｸE" panose="020B0900000000000000" pitchFamily="50" charset="-128"/>
                <a:ea typeface="HGPｺﾞｼｯｸE" panose="020B0900000000000000" pitchFamily="50" charset="-128"/>
              </a:rPr>
              <a:t>　</a:t>
            </a:r>
            <a:endParaRPr kumimoji="1" lang="en-US" altLang="ja-JP" sz="2000" b="1" i="0" u="none" strike="noStrike" kern="1200" cap="none" spc="0" normalizeH="0" baseline="0" noProof="0" dirty="0">
              <a:ln>
                <a:noFill/>
              </a:ln>
              <a:solidFill>
                <a:srgbClr val="EEECE1">
                  <a:lumMod val="10000"/>
                </a:srgbClr>
              </a:solidFill>
              <a:effectLst/>
              <a:uLnTx/>
              <a:uFillTx/>
              <a:latin typeface="HGPｺﾞｼｯｸE" panose="020B0900000000000000" pitchFamily="50" charset="-128"/>
              <a:ea typeface="HGPｺﾞｼｯｸE" panose="020B0900000000000000" pitchFamily="50" charset="-128"/>
            </a:endParaRPr>
          </a:p>
        </p:txBody>
      </p:sp>
      <p:sp>
        <p:nvSpPr>
          <p:cNvPr id="8" name="テキスト ボックス 7"/>
          <p:cNvSpPr txBox="1"/>
          <p:nvPr/>
        </p:nvSpPr>
        <p:spPr>
          <a:xfrm>
            <a:off x="4716996" y="1428002"/>
            <a:ext cx="3672408" cy="400110"/>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ja-JP" altLang="en-US" sz="2000" b="1" u="sng" dirty="0">
                <a:solidFill>
                  <a:srgbClr val="EEECE1">
                    <a:lumMod val="10000"/>
                  </a:srgbClr>
                </a:solidFill>
                <a:latin typeface="HGPｺﾞｼｯｸE" panose="020B0900000000000000" pitchFamily="50" charset="-128"/>
                <a:ea typeface="HGPｺﾞｼｯｸE" panose="020B0900000000000000" pitchFamily="50" charset="-128"/>
              </a:rPr>
              <a:t>Ｄ　安定　（保障と安定）</a:t>
            </a:r>
            <a:r>
              <a:rPr lang="ja-JP" altLang="en-US" sz="2000" b="1" dirty="0">
                <a:solidFill>
                  <a:srgbClr val="EEECE1">
                    <a:lumMod val="10000"/>
                  </a:srgbClr>
                </a:solidFill>
                <a:latin typeface="HGPｺﾞｼｯｸE" panose="020B0900000000000000" pitchFamily="50" charset="-128"/>
                <a:ea typeface="HGPｺﾞｼｯｸE" panose="020B0900000000000000" pitchFamily="50" charset="-128"/>
              </a:rPr>
              <a:t>　　</a:t>
            </a:r>
            <a:endParaRPr kumimoji="1" lang="en-US" altLang="ja-JP" sz="2000" b="1" i="0" u="none" strike="noStrike" kern="1200" cap="none" spc="0" normalizeH="0" baseline="0" noProof="0" dirty="0">
              <a:ln>
                <a:noFill/>
              </a:ln>
              <a:solidFill>
                <a:srgbClr val="EEECE1">
                  <a:lumMod val="10000"/>
                </a:srgbClr>
              </a:solidFill>
              <a:effectLst/>
              <a:uLnTx/>
              <a:uFillTx/>
              <a:latin typeface="HGPｺﾞｼｯｸE" panose="020B0900000000000000" pitchFamily="50" charset="-128"/>
              <a:ea typeface="HGPｺﾞｼｯｸE" panose="020B0900000000000000" pitchFamily="50" charset="-128"/>
            </a:endParaRPr>
          </a:p>
        </p:txBody>
      </p:sp>
      <p:pic>
        <p:nvPicPr>
          <p:cNvPr id="9" name="図 8"/>
          <p:cNvPicPr>
            <a:picLocks noChangeAspect="1"/>
          </p:cNvPicPr>
          <p:nvPr/>
        </p:nvPicPr>
        <p:blipFill rotWithShape="1">
          <a:blip r:embed="rId3"/>
          <a:srcRect b="12350"/>
          <a:stretch/>
        </p:blipFill>
        <p:spPr>
          <a:xfrm>
            <a:off x="3014705" y="1000494"/>
            <a:ext cx="1431993" cy="1255126"/>
          </a:xfrm>
          <a:prstGeom prst="rect">
            <a:avLst/>
          </a:prstGeom>
        </p:spPr>
      </p:pic>
      <p:pic>
        <p:nvPicPr>
          <p:cNvPr id="11" name="図 10"/>
          <p:cNvPicPr>
            <a:picLocks noChangeAspect="1"/>
          </p:cNvPicPr>
          <p:nvPr/>
        </p:nvPicPr>
        <p:blipFill>
          <a:blip r:embed="rId4"/>
          <a:stretch>
            <a:fillRect/>
          </a:stretch>
        </p:blipFill>
        <p:spPr>
          <a:xfrm flipH="1">
            <a:off x="7311524" y="865104"/>
            <a:ext cx="1773968" cy="1773968"/>
          </a:xfrm>
          <a:prstGeom prst="rect">
            <a:avLst/>
          </a:prstGeom>
        </p:spPr>
      </p:pic>
      <p:sp>
        <p:nvSpPr>
          <p:cNvPr id="4" name="スライド番号プレースホルダー 3"/>
          <p:cNvSpPr>
            <a:spLocks noGrp="1"/>
          </p:cNvSpPr>
          <p:nvPr>
            <p:ph type="sldNum" sz="quarter" idx="12"/>
          </p:nvPr>
        </p:nvSpPr>
        <p:spPr/>
        <p:txBody>
          <a:bodyPr/>
          <a:lstStyle/>
          <a:p>
            <a:fld id="{5F3AF5F3-3038-4FA1-9FF9-54FBF43F628C}" type="slidenum">
              <a:rPr kumimoji="1" lang="ja-JP" altLang="en-US" smtClean="0"/>
              <a:t>14</a:t>
            </a:fld>
            <a:endParaRPr kumimoji="1" lang="ja-JP" altLang="en-US" dirty="0"/>
          </a:p>
        </p:txBody>
      </p:sp>
      <p:sp>
        <p:nvSpPr>
          <p:cNvPr id="14" name="Text Box 16"/>
          <p:cNvSpPr txBox="1">
            <a:spLocks noChangeArrowheads="1"/>
          </p:cNvSpPr>
          <p:nvPr/>
        </p:nvSpPr>
        <p:spPr bwMode="auto">
          <a:xfrm>
            <a:off x="1197958" y="6202461"/>
            <a:ext cx="767925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algn="ctr"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algn="ctr"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algn="ctr"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algn="ctr" eaLnBrk="0" fontAlgn="base" hangingPunct="0">
              <a:spcBef>
                <a:spcPct val="0"/>
              </a:spcBef>
              <a:spcAft>
                <a:spcPct val="0"/>
              </a:spcAft>
              <a:defRPr kumimoji="1">
                <a:solidFill>
                  <a:schemeClr val="tx1"/>
                </a:solidFill>
                <a:latin typeface="Arial" charset="0"/>
                <a:ea typeface="ＭＳ Ｐゴシック" charset="-128"/>
              </a:defRPr>
            </a:lvl9pPr>
          </a:lstStyle>
          <a:p>
            <a:r>
              <a:rPr lang="ja-JP" altLang="en-US" sz="700" dirty="0">
                <a:latin typeface="+mn-ea"/>
                <a:ea typeface="+mn-ea"/>
              </a:rPr>
              <a:t>参考文献：</a:t>
            </a:r>
            <a:r>
              <a:rPr lang="ja-JP" altLang="ja-JP" sz="700" dirty="0"/>
              <a:t>畔柳修：</a:t>
            </a:r>
            <a:r>
              <a:rPr lang="ja-JP" altLang="en-US" sz="700" dirty="0"/>
              <a:t>「</a:t>
            </a:r>
            <a:r>
              <a:rPr lang="ja-JP" altLang="ja-JP" sz="700" dirty="0"/>
              <a:t>キャリアデザイン研修 実践ワークブック</a:t>
            </a:r>
            <a:r>
              <a:rPr lang="ja-JP" altLang="en-US" sz="700" dirty="0"/>
              <a:t>」</a:t>
            </a:r>
            <a:r>
              <a:rPr lang="ja-JP" altLang="ja-JP" sz="700" dirty="0"/>
              <a:t>金子書房（</a:t>
            </a:r>
            <a:r>
              <a:rPr lang="en-US" altLang="ja-JP" sz="700" dirty="0"/>
              <a:t>2013</a:t>
            </a:r>
            <a:r>
              <a:rPr lang="ja-JP" altLang="ja-JP" sz="700" dirty="0"/>
              <a:t>）</a:t>
            </a:r>
            <a:r>
              <a:rPr lang="ja-JP" altLang="en-US" sz="700" dirty="0"/>
              <a:t>、</a:t>
            </a:r>
            <a:r>
              <a:rPr lang="ja-JP" altLang="ja-JP" sz="700" dirty="0"/>
              <a:t>古田克利：</a:t>
            </a:r>
            <a:r>
              <a:rPr lang="ja-JP" altLang="en-US" sz="700" dirty="0"/>
              <a:t>「</a:t>
            </a:r>
            <a:r>
              <a:rPr lang="ja-JP" altLang="ja-JP" sz="700" dirty="0"/>
              <a:t>キャリアデザイン入門</a:t>
            </a:r>
            <a:r>
              <a:rPr lang="ja-JP" altLang="en-US" sz="700" dirty="0"/>
              <a:t>」</a:t>
            </a:r>
            <a:r>
              <a:rPr lang="ja-JP" altLang="ja-JP" sz="700" dirty="0"/>
              <a:t>ナカニシヤ出版（</a:t>
            </a:r>
            <a:r>
              <a:rPr lang="en-US" altLang="ja-JP" sz="700" dirty="0"/>
              <a:t>2019</a:t>
            </a:r>
            <a:r>
              <a:rPr lang="ja-JP" altLang="ja-JP" sz="700" dirty="0"/>
              <a:t>）</a:t>
            </a:r>
            <a:endParaRPr lang="en-US" altLang="ja-JP" sz="700" dirty="0"/>
          </a:p>
          <a:p>
            <a:r>
              <a:rPr lang="ja-JP" altLang="en-US" sz="700" dirty="0"/>
              <a:t>　　　　　　　</a:t>
            </a:r>
            <a:r>
              <a:rPr lang="ja-JP" altLang="ja-JP" sz="700" dirty="0"/>
              <a:t>エドガー</a:t>
            </a:r>
            <a:r>
              <a:rPr lang="en-US" altLang="ja-JP" sz="700" dirty="0"/>
              <a:t>H.</a:t>
            </a:r>
            <a:r>
              <a:rPr lang="ja-JP" altLang="ja-JP" sz="700" dirty="0"/>
              <a:t>シャイン他：</a:t>
            </a:r>
            <a:r>
              <a:rPr lang="ja-JP" altLang="en-US" sz="700" dirty="0"/>
              <a:t>「</a:t>
            </a:r>
            <a:r>
              <a:rPr lang="ja-JP" altLang="ja-JP" sz="700" dirty="0"/>
              <a:t>キャリア・マネジメント　パーティシパント・ワークブック</a:t>
            </a:r>
            <a:r>
              <a:rPr lang="ja-JP" altLang="en-US" sz="700" dirty="0"/>
              <a:t>」</a:t>
            </a:r>
            <a:r>
              <a:rPr lang="ja-JP" altLang="ja-JP" sz="700" dirty="0"/>
              <a:t>白桃書房（</a:t>
            </a:r>
            <a:r>
              <a:rPr lang="en-US" altLang="ja-JP" sz="700" dirty="0"/>
              <a:t>2015</a:t>
            </a:r>
            <a:r>
              <a:rPr lang="ja-JP" altLang="ja-JP" sz="700" dirty="0"/>
              <a:t>）</a:t>
            </a:r>
            <a:r>
              <a:rPr lang="ja-JP" altLang="en-US" sz="700" dirty="0"/>
              <a:t>、</a:t>
            </a:r>
            <a:r>
              <a:rPr lang="ja-JP" altLang="ja-JP" sz="700" dirty="0"/>
              <a:t>石橋里美：</a:t>
            </a:r>
            <a:r>
              <a:rPr lang="ja-JP" altLang="en-US" sz="700" dirty="0"/>
              <a:t>「</a:t>
            </a:r>
            <a:r>
              <a:rPr lang="ja-JP" altLang="ja-JP" sz="700" dirty="0"/>
              <a:t>キャリア開発の産業・組織心理学　ワークブック〔第２版〕</a:t>
            </a:r>
            <a:r>
              <a:rPr lang="ja-JP" altLang="en-US" sz="700" dirty="0"/>
              <a:t>」</a:t>
            </a:r>
            <a:r>
              <a:rPr lang="ja-JP" altLang="ja-JP" sz="700" dirty="0"/>
              <a:t>ナカニシヤ出版（</a:t>
            </a:r>
            <a:r>
              <a:rPr lang="en-US" altLang="ja-JP" sz="700" dirty="0"/>
              <a:t>2016</a:t>
            </a:r>
            <a:r>
              <a:rPr lang="ja-JP" altLang="ja-JP" sz="700" dirty="0"/>
              <a:t>）　</a:t>
            </a:r>
          </a:p>
        </p:txBody>
      </p:sp>
    </p:spTree>
    <p:extLst>
      <p:ext uri="{BB962C8B-B14F-4D97-AF65-F5344CB8AC3E}">
        <p14:creationId xmlns:p14="http://schemas.microsoft.com/office/powerpoint/2010/main" val="25001688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p:cNvSpPr/>
          <p:nvPr/>
        </p:nvSpPr>
        <p:spPr>
          <a:xfrm>
            <a:off x="323528" y="1147992"/>
            <a:ext cx="4176464" cy="4970450"/>
          </a:xfrm>
          <a:prstGeom prst="roundRect">
            <a:avLst>
              <a:gd name="adj" fmla="val 9225"/>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kumimoji="1" lang="en-US" altLang="ja-JP" sz="1100" dirty="0">
              <a:solidFill>
                <a:schemeClr val="tx1"/>
              </a:solidFill>
              <a:latin typeface="+mn-ea"/>
            </a:endParaRPr>
          </a:p>
          <a:p>
            <a:endParaRPr lang="en-US" altLang="ja-JP" sz="1100" dirty="0">
              <a:solidFill>
                <a:schemeClr val="tx1"/>
              </a:solidFill>
              <a:latin typeface="+mn-ea"/>
            </a:endParaRPr>
          </a:p>
          <a:p>
            <a:endParaRPr kumimoji="1" lang="en-US" altLang="ja-JP" sz="1500" dirty="0">
              <a:solidFill>
                <a:schemeClr val="tx1"/>
              </a:solidFill>
              <a:latin typeface="+mn-ea"/>
            </a:endParaRPr>
          </a:p>
          <a:p>
            <a:r>
              <a:rPr kumimoji="1" lang="en-US" altLang="ja-JP" sz="1600" b="1" dirty="0">
                <a:solidFill>
                  <a:schemeClr val="tx1"/>
                </a:solidFill>
                <a:latin typeface="+mn-ea"/>
              </a:rPr>
              <a:t>【</a:t>
            </a:r>
            <a:r>
              <a:rPr kumimoji="1" lang="ja-JP" altLang="en-US" sz="1600" b="1" dirty="0">
                <a:solidFill>
                  <a:schemeClr val="tx1"/>
                </a:solidFill>
                <a:latin typeface="+mn-ea"/>
              </a:rPr>
              <a:t>仕事で最も大切にしたいこと</a:t>
            </a:r>
            <a:r>
              <a:rPr kumimoji="1" lang="en-US" altLang="ja-JP" sz="1600" b="1" dirty="0">
                <a:solidFill>
                  <a:schemeClr val="tx1"/>
                </a:solidFill>
                <a:latin typeface="+mn-ea"/>
              </a:rPr>
              <a:t>】</a:t>
            </a:r>
          </a:p>
          <a:p>
            <a:pPr marL="171450" indent="-171450">
              <a:buFont typeface="Arial" panose="020B0604020202020204" pitchFamily="34" charset="0"/>
              <a:buChar char="•"/>
            </a:pPr>
            <a:r>
              <a:rPr lang="ja-JP" altLang="en-US" sz="1600" dirty="0">
                <a:solidFill>
                  <a:schemeClr val="tx1"/>
                </a:solidFill>
                <a:latin typeface="+mn-ea"/>
              </a:rPr>
              <a:t>リスクを負ってでも、障害を乗り越える能力と意欲をもとに、新たな事業や会社を興すこと</a:t>
            </a:r>
            <a:endParaRPr lang="en-US" altLang="ja-JP" sz="1600" dirty="0">
              <a:solidFill>
                <a:schemeClr val="tx1"/>
              </a:solidFill>
              <a:latin typeface="+mn-ea"/>
            </a:endParaRPr>
          </a:p>
          <a:p>
            <a:endParaRPr kumimoji="1" lang="en-US" altLang="ja-JP" sz="1600" dirty="0">
              <a:solidFill>
                <a:schemeClr val="tx1"/>
              </a:solidFill>
              <a:latin typeface="+mn-ea"/>
            </a:endParaRPr>
          </a:p>
          <a:p>
            <a:r>
              <a:rPr lang="en-US" altLang="ja-JP" sz="1600" b="1" dirty="0">
                <a:solidFill>
                  <a:schemeClr val="tx1"/>
                </a:solidFill>
                <a:latin typeface="+mn-ea"/>
              </a:rPr>
              <a:t>【</a:t>
            </a:r>
            <a:r>
              <a:rPr lang="ja-JP" altLang="en-US" sz="1600" b="1" dirty="0">
                <a:solidFill>
                  <a:schemeClr val="tx1"/>
                </a:solidFill>
                <a:latin typeface="+mn-ea"/>
              </a:rPr>
              <a:t>好まれる仕事</a:t>
            </a:r>
            <a:r>
              <a:rPr lang="en-US" altLang="ja-JP" sz="1600" b="1" dirty="0">
                <a:solidFill>
                  <a:schemeClr val="tx1"/>
                </a:solidFill>
                <a:latin typeface="+mn-ea"/>
              </a:rPr>
              <a:t>】</a:t>
            </a:r>
          </a:p>
          <a:p>
            <a:pPr marL="171450" indent="-171450">
              <a:buFont typeface="Arial" panose="020B0604020202020204" pitchFamily="34" charset="0"/>
              <a:buChar char="•"/>
            </a:pPr>
            <a:r>
              <a:rPr kumimoji="1" lang="ja-JP" altLang="en-US" sz="1600" dirty="0">
                <a:solidFill>
                  <a:schemeClr val="tx1"/>
                </a:solidFill>
                <a:latin typeface="+mn-ea"/>
              </a:rPr>
              <a:t>新しい製品やサービスを開発したり、財務上の工夫で</a:t>
            </a:r>
            <a:r>
              <a:rPr lang="ja-JP" altLang="en-US" sz="1600" dirty="0">
                <a:solidFill>
                  <a:schemeClr val="tx1"/>
                </a:solidFill>
                <a:latin typeface="+mn-ea"/>
              </a:rPr>
              <a:t>新しい組織を作るなど、常に新しい創造に挑戦し続ける</a:t>
            </a:r>
            <a:r>
              <a:rPr kumimoji="1" lang="ja-JP" altLang="en-US" sz="1600" dirty="0">
                <a:solidFill>
                  <a:schemeClr val="tx1"/>
                </a:solidFill>
                <a:latin typeface="+mn-ea"/>
              </a:rPr>
              <a:t>仕事</a:t>
            </a:r>
            <a:endParaRPr kumimoji="1" lang="en-US" altLang="ja-JP" sz="1600" dirty="0">
              <a:solidFill>
                <a:schemeClr val="tx1"/>
              </a:solidFill>
              <a:latin typeface="+mn-ea"/>
            </a:endParaRPr>
          </a:p>
          <a:p>
            <a:endParaRPr lang="en-US" altLang="ja-JP" sz="1600" b="1" dirty="0">
              <a:solidFill>
                <a:schemeClr val="tx1"/>
              </a:solidFill>
              <a:latin typeface="+mn-ea"/>
            </a:endParaRPr>
          </a:p>
          <a:p>
            <a:r>
              <a:rPr kumimoji="1" lang="en-US" altLang="ja-JP" sz="1600" b="1" dirty="0">
                <a:solidFill>
                  <a:schemeClr val="tx1"/>
                </a:solidFill>
                <a:latin typeface="+mn-ea"/>
              </a:rPr>
              <a:t>【</a:t>
            </a:r>
            <a:r>
              <a:rPr kumimoji="1" lang="ja-JP" altLang="en-US" sz="1600" b="1" dirty="0">
                <a:solidFill>
                  <a:schemeClr val="tx1"/>
                </a:solidFill>
                <a:latin typeface="+mn-ea"/>
              </a:rPr>
              <a:t>満足、幸せを感じるのは</a:t>
            </a:r>
            <a:r>
              <a:rPr kumimoji="1" lang="en-US" altLang="ja-JP" sz="1600" b="1" dirty="0">
                <a:solidFill>
                  <a:schemeClr val="tx1"/>
                </a:solidFill>
                <a:latin typeface="+mn-ea"/>
              </a:rPr>
              <a:t>】</a:t>
            </a:r>
          </a:p>
          <a:p>
            <a:pPr marL="171450" indent="-171450">
              <a:buFont typeface="Arial" panose="020B0604020202020204" pitchFamily="34" charset="0"/>
              <a:buChar char="•"/>
            </a:pPr>
            <a:r>
              <a:rPr lang="ja-JP" altLang="en-US" sz="1600" dirty="0">
                <a:solidFill>
                  <a:schemeClr val="tx1"/>
                </a:solidFill>
                <a:latin typeface="+mn-ea"/>
              </a:rPr>
              <a:t>自分自身の能力をもとに、財をなしたり、大きな事業を築き上げたという実績を作ること</a:t>
            </a:r>
            <a:endParaRPr lang="en-US" altLang="ja-JP" sz="1600" dirty="0">
              <a:solidFill>
                <a:schemeClr val="tx1"/>
              </a:solidFill>
              <a:latin typeface="+mn-ea"/>
            </a:endParaRPr>
          </a:p>
          <a:p>
            <a:pPr marL="171450" indent="-171450">
              <a:buFont typeface="Arial" panose="020B0604020202020204" pitchFamily="34" charset="0"/>
              <a:buChar char="•"/>
            </a:pPr>
            <a:r>
              <a:rPr kumimoji="1" lang="ja-JP" altLang="en-US" sz="1600" dirty="0">
                <a:solidFill>
                  <a:schemeClr val="tx1"/>
                </a:solidFill>
                <a:latin typeface="+mn-ea"/>
              </a:rPr>
              <a:t>自分の創造性が発揮し続けられること</a:t>
            </a:r>
          </a:p>
        </p:txBody>
      </p:sp>
      <p:sp>
        <p:nvSpPr>
          <p:cNvPr id="9" name="角丸四角形 8"/>
          <p:cNvSpPr/>
          <p:nvPr/>
        </p:nvSpPr>
        <p:spPr>
          <a:xfrm>
            <a:off x="4703640" y="1147992"/>
            <a:ext cx="4188839" cy="4970450"/>
          </a:xfrm>
          <a:prstGeom prst="roundRect">
            <a:avLst>
              <a:gd name="adj" fmla="val 9225"/>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kumimoji="1" lang="en-US" altLang="ja-JP" sz="1100" dirty="0">
              <a:solidFill>
                <a:schemeClr val="tx1"/>
              </a:solidFill>
              <a:latin typeface="+mn-ea"/>
            </a:endParaRPr>
          </a:p>
          <a:p>
            <a:endParaRPr lang="en-US" altLang="ja-JP" sz="1100" dirty="0">
              <a:solidFill>
                <a:schemeClr val="tx1"/>
              </a:solidFill>
              <a:latin typeface="+mn-ea"/>
            </a:endParaRPr>
          </a:p>
          <a:p>
            <a:endParaRPr lang="en-US" altLang="ja-JP" sz="1100" b="1" dirty="0">
              <a:solidFill>
                <a:schemeClr val="tx1"/>
              </a:solidFill>
              <a:latin typeface="+mn-ea"/>
            </a:endParaRPr>
          </a:p>
          <a:p>
            <a:r>
              <a:rPr lang="en-US" altLang="ja-JP" sz="1600" b="1" dirty="0">
                <a:solidFill>
                  <a:schemeClr val="tx1"/>
                </a:solidFill>
                <a:latin typeface="+mn-ea"/>
              </a:rPr>
              <a:t>【</a:t>
            </a:r>
            <a:r>
              <a:rPr lang="ja-JP" altLang="en-US" sz="1600" b="1" dirty="0">
                <a:solidFill>
                  <a:schemeClr val="tx1"/>
                </a:solidFill>
                <a:latin typeface="+mn-ea"/>
              </a:rPr>
              <a:t>仕事で最も大切にしたいこと</a:t>
            </a:r>
            <a:r>
              <a:rPr lang="en-US" altLang="ja-JP" sz="1600" b="1" dirty="0">
                <a:solidFill>
                  <a:schemeClr val="tx1"/>
                </a:solidFill>
                <a:latin typeface="+mn-ea"/>
              </a:rPr>
              <a:t>】</a:t>
            </a:r>
          </a:p>
          <a:p>
            <a:pPr marL="171450" indent="-171450">
              <a:buFont typeface="Arial" panose="020B0604020202020204" pitchFamily="34" charset="0"/>
              <a:buChar char="•"/>
            </a:pPr>
            <a:r>
              <a:rPr kumimoji="1" lang="ja-JP" altLang="en-US" sz="1600" dirty="0">
                <a:solidFill>
                  <a:schemeClr val="tx1"/>
                </a:solidFill>
                <a:latin typeface="+mn-ea"/>
              </a:rPr>
              <a:t>何らかのかたちで世の中を</a:t>
            </a:r>
            <a:r>
              <a:rPr lang="ja-JP" altLang="en-US" sz="1600" dirty="0">
                <a:solidFill>
                  <a:schemeClr val="tx1"/>
                </a:solidFill>
                <a:latin typeface="+mn-ea"/>
              </a:rPr>
              <a:t>より良くし、</a:t>
            </a:r>
            <a:r>
              <a:rPr kumimoji="1" lang="ja-JP" altLang="en-US" sz="1600" dirty="0">
                <a:solidFill>
                  <a:schemeClr val="tx1"/>
                </a:solidFill>
                <a:latin typeface="+mn-ea"/>
              </a:rPr>
              <a:t>社会や人に貢献できる価値のある仕事を成し遂げること</a:t>
            </a:r>
            <a:r>
              <a:rPr lang="ja-JP" altLang="en-US" sz="1600" dirty="0">
                <a:solidFill>
                  <a:schemeClr val="tx1"/>
                </a:solidFill>
                <a:latin typeface="+mn-ea"/>
              </a:rPr>
              <a:t>（暮らしやすい社会の実現、人々を助ける、環境問題解決する など）</a:t>
            </a:r>
            <a:endParaRPr lang="en-US" altLang="ja-JP" sz="1600" dirty="0">
              <a:solidFill>
                <a:schemeClr val="tx1"/>
              </a:solidFill>
              <a:latin typeface="+mn-ea"/>
            </a:endParaRPr>
          </a:p>
          <a:p>
            <a:endParaRPr lang="en-US" altLang="ja-JP" sz="1600" dirty="0">
              <a:solidFill>
                <a:schemeClr val="tx1"/>
              </a:solidFill>
              <a:latin typeface="+mn-ea"/>
            </a:endParaRPr>
          </a:p>
          <a:p>
            <a:r>
              <a:rPr kumimoji="1" lang="en-US" altLang="ja-JP" sz="1600" b="1" dirty="0">
                <a:solidFill>
                  <a:schemeClr val="tx1"/>
                </a:solidFill>
                <a:latin typeface="+mn-ea"/>
              </a:rPr>
              <a:t>【</a:t>
            </a:r>
            <a:r>
              <a:rPr kumimoji="1" lang="ja-JP" altLang="en-US" sz="1600" b="1" dirty="0">
                <a:solidFill>
                  <a:schemeClr val="tx1"/>
                </a:solidFill>
                <a:latin typeface="+mn-ea"/>
              </a:rPr>
              <a:t>好まれる仕事</a:t>
            </a:r>
            <a:r>
              <a:rPr kumimoji="1" lang="en-US" altLang="ja-JP" sz="1600" b="1" dirty="0">
                <a:solidFill>
                  <a:schemeClr val="tx1"/>
                </a:solidFill>
                <a:latin typeface="+mn-ea"/>
              </a:rPr>
              <a:t>】</a:t>
            </a:r>
          </a:p>
          <a:p>
            <a:pPr marL="171450" indent="-171450">
              <a:buFont typeface="Arial" panose="020B0604020202020204" pitchFamily="34" charset="0"/>
              <a:buChar char="•"/>
            </a:pPr>
            <a:r>
              <a:rPr lang="ja-JP" altLang="en-US" sz="1600" dirty="0">
                <a:solidFill>
                  <a:schemeClr val="tx1"/>
                </a:solidFill>
                <a:latin typeface="+mn-ea"/>
              </a:rPr>
              <a:t>世の中をよりよくするために自分の得意なことを活かせる仕事</a:t>
            </a:r>
            <a:endParaRPr lang="en-US" altLang="ja-JP" sz="1600" dirty="0">
              <a:solidFill>
                <a:schemeClr val="tx1"/>
              </a:solidFill>
              <a:latin typeface="+mn-ea"/>
            </a:endParaRPr>
          </a:p>
          <a:p>
            <a:pPr marL="171450" indent="-171450">
              <a:buFont typeface="Arial" panose="020B0604020202020204" pitchFamily="34" charset="0"/>
              <a:buChar char="•"/>
            </a:pPr>
            <a:r>
              <a:rPr lang="ja-JP" altLang="en-US" sz="1600" dirty="0">
                <a:solidFill>
                  <a:schemeClr val="tx1"/>
                </a:solidFill>
                <a:latin typeface="+mn-ea"/>
              </a:rPr>
              <a:t>所属する組織や社会の施策に対して、自分の価値観に合う方向で影響を与えられる仕事</a:t>
            </a:r>
            <a:endParaRPr lang="en-US" altLang="ja-JP" sz="1600" dirty="0">
              <a:solidFill>
                <a:schemeClr val="tx1"/>
              </a:solidFill>
              <a:latin typeface="+mn-ea"/>
            </a:endParaRPr>
          </a:p>
          <a:p>
            <a:endParaRPr kumimoji="1" lang="en-US" altLang="ja-JP" sz="1600" dirty="0">
              <a:solidFill>
                <a:schemeClr val="tx1"/>
              </a:solidFill>
              <a:latin typeface="+mn-ea"/>
            </a:endParaRPr>
          </a:p>
          <a:p>
            <a:r>
              <a:rPr lang="en-US" altLang="ja-JP" sz="1600" b="1" dirty="0">
                <a:solidFill>
                  <a:schemeClr val="tx1"/>
                </a:solidFill>
                <a:latin typeface="+mn-ea"/>
              </a:rPr>
              <a:t>【</a:t>
            </a:r>
            <a:r>
              <a:rPr lang="ja-JP" altLang="en-US" sz="1600" b="1" dirty="0">
                <a:solidFill>
                  <a:schemeClr val="tx1"/>
                </a:solidFill>
                <a:latin typeface="+mn-ea"/>
              </a:rPr>
              <a:t>満足、幸せを感じるのは</a:t>
            </a:r>
            <a:r>
              <a:rPr lang="en-US" altLang="ja-JP" sz="1600" b="1" dirty="0">
                <a:solidFill>
                  <a:schemeClr val="tx1"/>
                </a:solidFill>
                <a:latin typeface="+mn-ea"/>
              </a:rPr>
              <a:t>】</a:t>
            </a:r>
          </a:p>
          <a:p>
            <a:pPr marL="171450" indent="-171450">
              <a:buFont typeface="Arial" panose="020B0604020202020204" pitchFamily="34" charset="0"/>
              <a:buChar char="•"/>
            </a:pPr>
            <a:r>
              <a:rPr kumimoji="1" lang="ja-JP" altLang="en-US" sz="1600" dirty="0">
                <a:solidFill>
                  <a:schemeClr val="tx1"/>
                </a:solidFill>
                <a:latin typeface="+mn-ea"/>
              </a:rPr>
              <a:t>自分の得意なことを活かして他の人の役に</a:t>
            </a:r>
            <a:r>
              <a:rPr lang="ja-JP" altLang="en-US" sz="1600" dirty="0">
                <a:solidFill>
                  <a:schemeClr val="tx1"/>
                </a:solidFill>
                <a:latin typeface="+mn-ea"/>
              </a:rPr>
              <a:t>立てたとき</a:t>
            </a:r>
            <a:endParaRPr kumimoji="1" lang="ja-JP" altLang="en-US" sz="1600" dirty="0">
              <a:solidFill>
                <a:schemeClr val="tx1"/>
              </a:solidFill>
              <a:latin typeface="+mn-ea"/>
            </a:endParaRPr>
          </a:p>
        </p:txBody>
      </p:sp>
      <p:pic>
        <p:nvPicPr>
          <p:cNvPr id="11" name="図 10"/>
          <p:cNvPicPr>
            <a:picLocks noChangeAspect="1"/>
          </p:cNvPicPr>
          <p:nvPr/>
        </p:nvPicPr>
        <p:blipFill>
          <a:blip r:embed="rId3"/>
          <a:stretch>
            <a:fillRect/>
          </a:stretch>
        </p:blipFill>
        <p:spPr>
          <a:xfrm>
            <a:off x="3259225" y="887458"/>
            <a:ext cx="1240767" cy="1240767"/>
          </a:xfrm>
          <a:prstGeom prst="rect">
            <a:avLst/>
          </a:prstGeom>
        </p:spPr>
      </p:pic>
      <p:pic>
        <p:nvPicPr>
          <p:cNvPr id="13" name="図 12"/>
          <p:cNvPicPr>
            <a:picLocks noChangeAspect="1"/>
          </p:cNvPicPr>
          <p:nvPr/>
        </p:nvPicPr>
        <p:blipFill>
          <a:blip r:embed="rId4"/>
          <a:stretch>
            <a:fillRect/>
          </a:stretch>
        </p:blipFill>
        <p:spPr>
          <a:xfrm>
            <a:off x="7860891" y="1066754"/>
            <a:ext cx="771749" cy="1021930"/>
          </a:xfrm>
          <a:prstGeom prst="rect">
            <a:avLst/>
          </a:prstGeom>
        </p:spPr>
      </p:pic>
      <p:sp>
        <p:nvSpPr>
          <p:cNvPr id="31" name="テキスト ボックス 30"/>
          <p:cNvSpPr txBox="1"/>
          <p:nvPr/>
        </p:nvSpPr>
        <p:spPr>
          <a:xfrm>
            <a:off x="468182" y="1307786"/>
            <a:ext cx="3672408" cy="400110"/>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ja-JP" altLang="en-US" sz="2000" b="1" u="sng" dirty="0">
                <a:solidFill>
                  <a:srgbClr val="EEECE1">
                    <a:lumMod val="10000"/>
                  </a:srgbClr>
                </a:solidFill>
                <a:latin typeface="HGPｺﾞｼｯｸE" panose="020B0900000000000000" pitchFamily="50" charset="-128"/>
                <a:ea typeface="HGPｺﾞｼｯｸE" panose="020B0900000000000000" pitchFamily="50" charset="-128"/>
              </a:rPr>
              <a:t>Ｅ　起業　（</a:t>
            </a:r>
            <a:r>
              <a:rPr lang="ja-JP" altLang="en-US" b="1" u="sng" dirty="0">
                <a:solidFill>
                  <a:srgbClr val="EEECE1">
                    <a:lumMod val="10000"/>
                  </a:srgbClr>
                </a:solidFill>
                <a:latin typeface="HGPｺﾞｼｯｸE" panose="020B0900000000000000" pitchFamily="50" charset="-128"/>
                <a:ea typeface="HGPｺﾞｼｯｸE" panose="020B0900000000000000" pitchFamily="50" charset="-128"/>
              </a:rPr>
              <a:t>起業家的創造性</a:t>
            </a:r>
            <a:r>
              <a:rPr lang="ja-JP" altLang="en-US" sz="2000" b="1" u="sng" dirty="0">
                <a:solidFill>
                  <a:srgbClr val="EEECE1">
                    <a:lumMod val="10000"/>
                  </a:srgbClr>
                </a:solidFill>
                <a:latin typeface="HGPｺﾞｼｯｸE" panose="020B0900000000000000" pitchFamily="50" charset="-128"/>
                <a:ea typeface="HGPｺﾞｼｯｸE" panose="020B0900000000000000" pitchFamily="50" charset="-128"/>
              </a:rPr>
              <a:t>）</a:t>
            </a:r>
            <a:r>
              <a:rPr lang="ja-JP" altLang="en-US" sz="2000" b="1" dirty="0">
                <a:solidFill>
                  <a:srgbClr val="EEECE1">
                    <a:lumMod val="10000"/>
                  </a:srgbClr>
                </a:solidFill>
                <a:latin typeface="HGPｺﾞｼｯｸE" panose="020B0900000000000000" pitchFamily="50" charset="-128"/>
                <a:ea typeface="HGPｺﾞｼｯｸE" panose="020B0900000000000000" pitchFamily="50" charset="-128"/>
              </a:rPr>
              <a:t>　</a:t>
            </a:r>
            <a:endParaRPr kumimoji="1" lang="en-US" altLang="ja-JP" sz="2000" b="1" i="0" u="none" strike="noStrike" kern="1200" cap="none" spc="0" normalizeH="0" baseline="0" noProof="0" dirty="0">
              <a:ln>
                <a:noFill/>
              </a:ln>
              <a:solidFill>
                <a:srgbClr val="EEECE1">
                  <a:lumMod val="10000"/>
                </a:srgbClr>
              </a:solidFill>
              <a:effectLst/>
              <a:uLnTx/>
              <a:uFillTx/>
              <a:latin typeface="HGPｺﾞｼｯｸE" panose="020B0900000000000000" pitchFamily="50" charset="-128"/>
              <a:ea typeface="HGPｺﾞｼｯｸE" panose="020B0900000000000000" pitchFamily="50" charset="-128"/>
            </a:endParaRPr>
          </a:p>
        </p:txBody>
      </p:sp>
      <p:sp>
        <p:nvSpPr>
          <p:cNvPr id="32" name="テキスト ボックス 31"/>
          <p:cNvSpPr txBox="1"/>
          <p:nvPr/>
        </p:nvSpPr>
        <p:spPr>
          <a:xfrm>
            <a:off x="4703641" y="1307786"/>
            <a:ext cx="3672408" cy="400110"/>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ja-JP" altLang="en-US" sz="2000" b="1" u="sng" dirty="0">
                <a:solidFill>
                  <a:srgbClr val="EEECE1">
                    <a:lumMod val="10000"/>
                  </a:srgbClr>
                </a:solidFill>
                <a:latin typeface="HGPｺﾞｼｯｸE" panose="020B0900000000000000" pitchFamily="50" charset="-128"/>
                <a:ea typeface="HGPｺﾞｼｯｸE" panose="020B0900000000000000" pitchFamily="50" charset="-128"/>
              </a:rPr>
              <a:t>Ｆ　貢献　（奉仕・社会貢献）</a:t>
            </a:r>
            <a:r>
              <a:rPr lang="ja-JP" altLang="en-US" sz="2000" b="1" dirty="0">
                <a:solidFill>
                  <a:srgbClr val="EEECE1">
                    <a:lumMod val="10000"/>
                  </a:srgbClr>
                </a:solidFill>
                <a:latin typeface="HGPｺﾞｼｯｸE" panose="020B0900000000000000" pitchFamily="50" charset="-128"/>
                <a:ea typeface="HGPｺﾞｼｯｸE" panose="020B0900000000000000" pitchFamily="50" charset="-128"/>
              </a:rPr>
              <a:t>　</a:t>
            </a:r>
            <a:endParaRPr kumimoji="1" lang="en-US" altLang="ja-JP" sz="2000" b="1" i="0" u="none" strike="noStrike" kern="1200" cap="none" spc="0" normalizeH="0" baseline="0" noProof="0" dirty="0">
              <a:ln>
                <a:noFill/>
              </a:ln>
              <a:solidFill>
                <a:srgbClr val="EEECE1">
                  <a:lumMod val="10000"/>
                </a:srgbClr>
              </a:solidFill>
              <a:effectLst/>
              <a:uLnTx/>
              <a:uFillTx/>
              <a:latin typeface="HGPｺﾞｼｯｸE" panose="020B0900000000000000" pitchFamily="50" charset="-128"/>
              <a:ea typeface="HGPｺﾞｼｯｸE" panose="020B0900000000000000" pitchFamily="50" charset="-128"/>
            </a:endParaRPr>
          </a:p>
        </p:txBody>
      </p:sp>
      <p:sp>
        <p:nvSpPr>
          <p:cNvPr id="22" name="タイトル 1"/>
          <p:cNvSpPr txBox="1">
            <a:spLocks/>
          </p:cNvSpPr>
          <p:nvPr/>
        </p:nvSpPr>
        <p:spPr>
          <a:xfrm>
            <a:off x="0" y="294297"/>
            <a:ext cx="9144000" cy="73183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3600" dirty="0"/>
              <a:t>キャリア・アンカーの８つのタイプ</a:t>
            </a:r>
          </a:p>
        </p:txBody>
      </p:sp>
      <p:sp>
        <p:nvSpPr>
          <p:cNvPr id="3" name="スライド番号プレースホルダー 2"/>
          <p:cNvSpPr>
            <a:spLocks noGrp="1"/>
          </p:cNvSpPr>
          <p:nvPr>
            <p:ph type="sldNum" sz="quarter" idx="12"/>
          </p:nvPr>
        </p:nvSpPr>
        <p:spPr/>
        <p:txBody>
          <a:bodyPr/>
          <a:lstStyle/>
          <a:p>
            <a:fld id="{5F3AF5F3-3038-4FA1-9FF9-54FBF43F628C}" type="slidenum">
              <a:rPr kumimoji="1" lang="ja-JP" altLang="en-US" smtClean="0"/>
              <a:t>15</a:t>
            </a:fld>
            <a:endParaRPr kumimoji="1" lang="ja-JP" altLang="en-US" dirty="0"/>
          </a:p>
        </p:txBody>
      </p:sp>
      <p:sp>
        <p:nvSpPr>
          <p:cNvPr id="12" name="Text Box 16"/>
          <p:cNvSpPr txBox="1">
            <a:spLocks noChangeArrowheads="1"/>
          </p:cNvSpPr>
          <p:nvPr/>
        </p:nvSpPr>
        <p:spPr bwMode="auto">
          <a:xfrm>
            <a:off x="1169068" y="6166945"/>
            <a:ext cx="767925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algn="ctr"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algn="ctr"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algn="ctr"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algn="ctr" eaLnBrk="0" fontAlgn="base" hangingPunct="0">
              <a:spcBef>
                <a:spcPct val="0"/>
              </a:spcBef>
              <a:spcAft>
                <a:spcPct val="0"/>
              </a:spcAft>
              <a:defRPr kumimoji="1">
                <a:solidFill>
                  <a:schemeClr val="tx1"/>
                </a:solidFill>
                <a:latin typeface="Arial" charset="0"/>
                <a:ea typeface="ＭＳ Ｐゴシック" charset="-128"/>
              </a:defRPr>
            </a:lvl9pPr>
          </a:lstStyle>
          <a:p>
            <a:r>
              <a:rPr lang="ja-JP" altLang="en-US" sz="700" dirty="0">
                <a:latin typeface="+mn-ea"/>
                <a:ea typeface="+mn-ea"/>
              </a:rPr>
              <a:t>参考文献：</a:t>
            </a:r>
            <a:r>
              <a:rPr lang="ja-JP" altLang="ja-JP" sz="700" dirty="0"/>
              <a:t>畔柳修：</a:t>
            </a:r>
            <a:r>
              <a:rPr lang="ja-JP" altLang="en-US" sz="700" dirty="0"/>
              <a:t>「</a:t>
            </a:r>
            <a:r>
              <a:rPr lang="ja-JP" altLang="ja-JP" sz="700" dirty="0"/>
              <a:t>キャリアデザイン研修 実践ワークブック</a:t>
            </a:r>
            <a:r>
              <a:rPr lang="ja-JP" altLang="en-US" sz="700" dirty="0"/>
              <a:t>」</a:t>
            </a:r>
            <a:r>
              <a:rPr lang="ja-JP" altLang="ja-JP" sz="700" dirty="0"/>
              <a:t>金子書房（</a:t>
            </a:r>
            <a:r>
              <a:rPr lang="en-US" altLang="ja-JP" sz="700" dirty="0"/>
              <a:t>2013</a:t>
            </a:r>
            <a:r>
              <a:rPr lang="ja-JP" altLang="ja-JP" sz="700" dirty="0"/>
              <a:t>）</a:t>
            </a:r>
            <a:r>
              <a:rPr lang="ja-JP" altLang="en-US" sz="700" dirty="0"/>
              <a:t>、</a:t>
            </a:r>
            <a:r>
              <a:rPr lang="ja-JP" altLang="ja-JP" sz="700" dirty="0"/>
              <a:t>古田克利：</a:t>
            </a:r>
            <a:r>
              <a:rPr lang="ja-JP" altLang="en-US" sz="700" dirty="0"/>
              <a:t>「</a:t>
            </a:r>
            <a:r>
              <a:rPr lang="ja-JP" altLang="ja-JP" sz="700" dirty="0"/>
              <a:t>キャリアデザイン入門</a:t>
            </a:r>
            <a:r>
              <a:rPr lang="ja-JP" altLang="en-US" sz="700" dirty="0"/>
              <a:t>」</a:t>
            </a:r>
            <a:r>
              <a:rPr lang="ja-JP" altLang="ja-JP" sz="700" dirty="0"/>
              <a:t>ナカニシヤ出版（</a:t>
            </a:r>
            <a:r>
              <a:rPr lang="en-US" altLang="ja-JP" sz="700" dirty="0"/>
              <a:t>2019</a:t>
            </a:r>
            <a:r>
              <a:rPr lang="ja-JP" altLang="ja-JP" sz="700" dirty="0"/>
              <a:t>）</a:t>
            </a:r>
            <a:endParaRPr lang="en-US" altLang="ja-JP" sz="700" dirty="0"/>
          </a:p>
          <a:p>
            <a:r>
              <a:rPr lang="ja-JP" altLang="en-US" sz="700" dirty="0"/>
              <a:t>　　　　　　　</a:t>
            </a:r>
            <a:r>
              <a:rPr lang="ja-JP" altLang="ja-JP" sz="700" dirty="0"/>
              <a:t>エドガー</a:t>
            </a:r>
            <a:r>
              <a:rPr lang="en-US" altLang="ja-JP" sz="700" dirty="0"/>
              <a:t>H.</a:t>
            </a:r>
            <a:r>
              <a:rPr lang="ja-JP" altLang="ja-JP" sz="700" dirty="0"/>
              <a:t>シャイン他：</a:t>
            </a:r>
            <a:r>
              <a:rPr lang="ja-JP" altLang="en-US" sz="700" dirty="0"/>
              <a:t>「</a:t>
            </a:r>
            <a:r>
              <a:rPr lang="ja-JP" altLang="ja-JP" sz="700" dirty="0"/>
              <a:t>キャリア・マネジメント　パーティシパント・ワークブック</a:t>
            </a:r>
            <a:r>
              <a:rPr lang="ja-JP" altLang="en-US" sz="700" dirty="0"/>
              <a:t>」</a:t>
            </a:r>
            <a:r>
              <a:rPr lang="ja-JP" altLang="ja-JP" sz="700" dirty="0"/>
              <a:t>白桃書房（</a:t>
            </a:r>
            <a:r>
              <a:rPr lang="en-US" altLang="ja-JP" sz="700" dirty="0"/>
              <a:t>2015</a:t>
            </a:r>
            <a:r>
              <a:rPr lang="ja-JP" altLang="ja-JP" sz="700" dirty="0"/>
              <a:t>）</a:t>
            </a:r>
            <a:r>
              <a:rPr lang="ja-JP" altLang="en-US" sz="700" dirty="0"/>
              <a:t>、</a:t>
            </a:r>
            <a:r>
              <a:rPr lang="ja-JP" altLang="ja-JP" sz="700" dirty="0"/>
              <a:t>石橋里美：</a:t>
            </a:r>
            <a:r>
              <a:rPr lang="ja-JP" altLang="en-US" sz="700" dirty="0"/>
              <a:t>「</a:t>
            </a:r>
            <a:r>
              <a:rPr lang="ja-JP" altLang="ja-JP" sz="700" dirty="0"/>
              <a:t>キャリア開発の産業・組織心理学　ワークブック〔第２版〕</a:t>
            </a:r>
            <a:r>
              <a:rPr lang="ja-JP" altLang="en-US" sz="700" dirty="0"/>
              <a:t>」</a:t>
            </a:r>
            <a:r>
              <a:rPr lang="ja-JP" altLang="ja-JP" sz="700" dirty="0"/>
              <a:t>ナカニシヤ出版（</a:t>
            </a:r>
            <a:r>
              <a:rPr lang="en-US" altLang="ja-JP" sz="700" dirty="0"/>
              <a:t>2016</a:t>
            </a:r>
            <a:r>
              <a:rPr lang="ja-JP" altLang="ja-JP" sz="700" dirty="0"/>
              <a:t>）　</a:t>
            </a:r>
          </a:p>
        </p:txBody>
      </p:sp>
    </p:spTree>
    <p:extLst>
      <p:ext uri="{BB962C8B-B14F-4D97-AF65-F5344CB8AC3E}">
        <p14:creationId xmlns:p14="http://schemas.microsoft.com/office/powerpoint/2010/main" val="35905561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1338" y="140699"/>
            <a:ext cx="8229600" cy="1143000"/>
          </a:xfrm>
        </p:spPr>
        <p:txBody>
          <a:bodyPr>
            <a:normAutofit/>
          </a:bodyPr>
          <a:lstStyle/>
          <a:p>
            <a:r>
              <a:rPr lang="ja-JP" altLang="en-US" sz="3600" dirty="0"/>
              <a:t>キャリア・アンカーの８つのタイプ</a:t>
            </a:r>
            <a:endParaRPr kumimoji="1" lang="ja-JP" altLang="en-US" sz="3600" dirty="0"/>
          </a:p>
        </p:txBody>
      </p:sp>
      <p:sp>
        <p:nvSpPr>
          <p:cNvPr id="5" name="コンテンツ プレースホルダー 4"/>
          <p:cNvSpPr>
            <a:spLocks noGrp="1"/>
          </p:cNvSpPr>
          <p:nvPr>
            <p:ph idx="1"/>
          </p:nvPr>
        </p:nvSpPr>
        <p:spPr>
          <a:xfrm>
            <a:off x="312202" y="1210560"/>
            <a:ext cx="4115782" cy="4929412"/>
          </a:xfrm>
          <a:prstGeom prst="roundRect">
            <a:avLst>
              <a:gd name="adj" fmla="val 9225"/>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ormAutofit/>
          </a:bodyPr>
          <a:lstStyle/>
          <a:p>
            <a:endParaRPr lang="en-US" altLang="ja-JP" sz="1100" dirty="0">
              <a:solidFill>
                <a:schemeClr val="tx1"/>
              </a:solidFill>
              <a:latin typeface="+mn-ea"/>
            </a:endParaRPr>
          </a:p>
          <a:p>
            <a:endParaRPr kumimoji="1" lang="en-US" altLang="ja-JP" sz="1100" dirty="0">
              <a:solidFill>
                <a:schemeClr val="tx1"/>
              </a:solidFill>
              <a:latin typeface="+mn-ea"/>
            </a:endParaRPr>
          </a:p>
          <a:p>
            <a:pPr marL="0" indent="0">
              <a:buNone/>
            </a:pPr>
            <a:endParaRPr lang="en-US" altLang="ja-JP" sz="1600" dirty="0">
              <a:solidFill>
                <a:schemeClr val="tx1"/>
              </a:solidFill>
              <a:latin typeface="+mn-ea"/>
            </a:endParaRPr>
          </a:p>
          <a:p>
            <a:pPr marL="0" indent="0">
              <a:buNone/>
            </a:pPr>
            <a:r>
              <a:rPr lang="en-US" altLang="ja-JP" sz="1600" b="1" dirty="0">
                <a:solidFill>
                  <a:schemeClr val="tx1"/>
                </a:solidFill>
                <a:latin typeface="+mn-ea"/>
              </a:rPr>
              <a:t>【</a:t>
            </a:r>
            <a:r>
              <a:rPr lang="ja-JP" altLang="en-US" sz="1600" b="1" dirty="0">
                <a:solidFill>
                  <a:schemeClr val="tx1"/>
                </a:solidFill>
                <a:latin typeface="+mn-ea"/>
              </a:rPr>
              <a:t>仕事で最も大切にしたいこと</a:t>
            </a:r>
            <a:r>
              <a:rPr lang="en-US" altLang="ja-JP" sz="1600" b="1" dirty="0">
                <a:solidFill>
                  <a:schemeClr val="tx1"/>
                </a:solidFill>
                <a:latin typeface="+mn-ea"/>
              </a:rPr>
              <a:t>】</a:t>
            </a:r>
          </a:p>
          <a:p>
            <a:pPr marL="171450" indent="-171450">
              <a:buFont typeface="Arial" panose="020B0604020202020204" pitchFamily="34" charset="0"/>
              <a:buChar char="•"/>
            </a:pPr>
            <a:r>
              <a:rPr lang="ja-JP" altLang="en-US" sz="1600" dirty="0">
                <a:solidFill>
                  <a:schemeClr val="tx1"/>
                </a:solidFill>
                <a:latin typeface="+mn-ea"/>
              </a:rPr>
              <a:t>解決不可能と思われるような問題を解決すること、手ごわい</a:t>
            </a:r>
            <a:r>
              <a:rPr kumimoji="1" lang="ja-JP" altLang="en-US" sz="1600" dirty="0">
                <a:solidFill>
                  <a:schemeClr val="tx1"/>
                </a:solidFill>
                <a:latin typeface="+mn-ea"/>
              </a:rPr>
              <a:t>競争相手に打ち勝つこと、難しい障害を克服すること</a:t>
            </a:r>
            <a:endParaRPr kumimoji="1" lang="en-US" altLang="ja-JP" sz="1600" dirty="0">
              <a:solidFill>
                <a:schemeClr val="tx1"/>
              </a:solidFill>
              <a:latin typeface="+mn-ea"/>
            </a:endParaRPr>
          </a:p>
          <a:p>
            <a:endParaRPr lang="en-US" altLang="ja-JP" sz="1600" dirty="0">
              <a:solidFill>
                <a:schemeClr val="tx1"/>
              </a:solidFill>
              <a:latin typeface="+mn-ea"/>
            </a:endParaRPr>
          </a:p>
          <a:p>
            <a:pPr marL="0" indent="0">
              <a:buNone/>
            </a:pPr>
            <a:r>
              <a:rPr kumimoji="1" lang="en-US" altLang="ja-JP" sz="1600" b="1" dirty="0">
                <a:solidFill>
                  <a:schemeClr val="tx1"/>
                </a:solidFill>
                <a:latin typeface="+mn-ea"/>
              </a:rPr>
              <a:t>【</a:t>
            </a:r>
            <a:r>
              <a:rPr kumimoji="1" lang="ja-JP" altLang="en-US" sz="1600" b="1" dirty="0">
                <a:solidFill>
                  <a:schemeClr val="tx1"/>
                </a:solidFill>
                <a:latin typeface="+mn-ea"/>
              </a:rPr>
              <a:t>好まれる仕事</a:t>
            </a:r>
            <a:r>
              <a:rPr kumimoji="1" lang="en-US" altLang="ja-JP" sz="1600" b="1" dirty="0">
                <a:solidFill>
                  <a:schemeClr val="tx1"/>
                </a:solidFill>
                <a:latin typeface="+mn-ea"/>
              </a:rPr>
              <a:t>】</a:t>
            </a:r>
          </a:p>
          <a:p>
            <a:pPr marL="171450" indent="-171450">
              <a:buFont typeface="Arial" panose="020B0604020202020204" pitchFamily="34" charset="0"/>
              <a:buChar char="•"/>
            </a:pPr>
            <a:r>
              <a:rPr lang="ja-JP" altLang="en-US" sz="1600" dirty="0">
                <a:solidFill>
                  <a:schemeClr val="tx1"/>
                </a:solidFill>
                <a:latin typeface="+mn-ea"/>
              </a:rPr>
              <a:t>いつまでも困難な問題の解決に向けて挑戦し続けられる仕事（容易に解決できることや、競争の機会がないと士気が下がる）</a:t>
            </a:r>
            <a:endParaRPr lang="en-US" altLang="ja-JP" sz="1600" dirty="0">
              <a:solidFill>
                <a:schemeClr val="tx1"/>
              </a:solidFill>
              <a:latin typeface="+mn-ea"/>
            </a:endParaRPr>
          </a:p>
          <a:p>
            <a:pPr marL="171450" indent="-171450">
              <a:buFont typeface="Arial" panose="020B0604020202020204" pitchFamily="34" charset="0"/>
              <a:buChar char="•"/>
            </a:pPr>
            <a:r>
              <a:rPr kumimoji="1" lang="ja-JP" altLang="en-US" sz="1600" dirty="0">
                <a:solidFill>
                  <a:schemeClr val="tx1"/>
                </a:solidFill>
                <a:latin typeface="+mn-ea"/>
              </a:rPr>
              <a:t>真新しさや変化、難しさが感じられる仕事</a:t>
            </a:r>
            <a:endParaRPr kumimoji="1" lang="en-US" altLang="ja-JP" sz="1600" dirty="0">
              <a:solidFill>
                <a:schemeClr val="tx1"/>
              </a:solidFill>
              <a:latin typeface="+mn-ea"/>
            </a:endParaRPr>
          </a:p>
          <a:p>
            <a:pPr marL="171450" indent="-171450">
              <a:buFont typeface="Arial" panose="020B0604020202020204" pitchFamily="34" charset="0"/>
              <a:buChar char="•"/>
            </a:pPr>
            <a:endParaRPr lang="en-US" altLang="ja-JP" sz="1600" dirty="0">
              <a:solidFill>
                <a:schemeClr val="tx1"/>
              </a:solidFill>
              <a:latin typeface="+mn-ea"/>
            </a:endParaRPr>
          </a:p>
          <a:p>
            <a:pPr marL="0" indent="0">
              <a:buNone/>
            </a:pPr>
            <a:r>
              <a:rPr kumimoji="1" lang="en-US" altLang="ja-JP" sz="1600" b="1" dirty="0">
                <a:solidFill>
                  <a:schemeClr val="tx1"/>
                </a:solidFill>
                <a:latin typeface="+mn-ea"/>
              </a:rPr>
              <a:t>【</a:t>
            </a:r>
            <a:r>
              <a:rPr kumimoji="1" lang="ja-JP" altLang="en-US" sz="1600" b="1" dirty="0">
                <a:solidFill>
                  <a:schemeClr val="tx1"/>
                </a:solidFill>
                <a:latin typeface="+mn-ea"/>
              </a:rPr>
              <a:t>満足、幸せを感じるのは</a:t>
            </a:r>
            <a:r>
              <a:rPr kumimoji="1" lang="en-US" altLang="ja-JP" sz="1600" b="1" dirty="0">
                <a:solidFill>
                  <a:schemeClr val="tx1"/>
                </a:solidFill>
                <a:latin typeface="+mn-ea"/>
              </a:rPr>
              <a:t>】</a:t>
            </a:r>
          </a:p>
          <a:p>
            <a:pPr marL="171450" indent="-171450">
              <a:buFont typeface="Arial" panose="020B0604020202020204" pitchFamily="34" charset="0"/>
              <a:buChar char="•"/>
            </a:pPr>
            <a:r>
              <a:rPr kumimoji="1" lang="ja-JP" altLang="en-US" sz="1600" dirty="0">
                <a:solidFill>
                  <a:schemeClr val="tx1"/>
                </a:solidFill>
                <a:latin typeface="+mn-ea"/>
              </a:rPr>
              <a:t>仕事で絶えず自己を試す機会があること</a:t>
            </a:r>
            <a:endParaRPr kumimoji="1" lang="en-US" altLang="ja-JP" sz="1600" dirty="0">
              <a:solidFill>
                <a:schemeClr val="tx1"/>
              </a:solidFill>
              <a:latin typeface="+mn-ea"/>
            </a:endParaRPr>
          </a:p>
          <a:p>
            <a:endParaRPr kumimoji="1" lang="en-US" altLang="ja-JP" sz="1500" dirty="0">
              <a:solidFill>
                <a:schemeClr val="tx1"/>
              </a:solidFill>
              <a:latin typeface="+mn-ea"/>
            </a:endParaRPr>
          </a:p>
          <a:p>
            <a:pPr marL="171450" indent="-171450">
              <a:buFont typeface="Arial" panose="020B0604020202020204" pitchFamily="34" charset="0"/>
              <a:buChar char="•"/>
            </a:pPr>
            <a:endParaRPr kumimoji="1" lang="en-US" altLang="ja-JP" sz="1500" dirty="0">
              <a:solidFill>
                <a:schemeClr val="tx1"/>
              </a:solidFill>
              <a:latin typeface="+mn-ea"/>
            </a:endParaRPr>
          </a:p>
        </p:txBody>
      </p:sp>
      <p:sp>
        <p:nvSpPr>
          <p:cNvPr id="6" name="角丸四角形 5"/>
          <p:cNvSpPr/>
          <p:nvPr/>
        </p:nvSpPr>
        <p:spPr>
          <a:xfrm>
            <a:off x="4644008" y="1196752"/>
            <a:ext cx="4196066" cy="4957029"/>
          </a:xfrm>
          <a:prstGeom prst="roundRect">
            <a:avLst>
              <a:gd name="adj" fmla="val 9225"/>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kumimoji="1" lang="en-US" altLang="ja-JP" sz="1100" dirty="0">
              <a:solidFill>
                <a:schemeClr val="tx1"/>
              </a:solidFill>
              <a:latin typeface="+mn-ea"/>
            </a:endParaRPr>
          </a:p>
          <a:p>
            <a:endParaRPr lang="en-US" altLang="ja-JP" sz="1100" dirty="0">
              <a:solidFill>
                <a:schemeClr val="tx1"/>
              </a:solidFill>
              <a:latin typeface="+mn-ea"/>
            </a:endParaRPr>
          </a:p>
          <a:p>
            <a:endParaRPr lang="en-US" altLang="ja-JP" sz="1600" dirty="0">
              <a:solidFill>
                <a:schemeClr val="tx1"/>
              </a:solidFill>
              <a:latin typeface="+mn-ea"/>
            </a:endParaRPr>
          </a:p>
          <a:p>
            <a:r>
              <a:rPr lang="en-US" altLang="ja-JP" sz="1600" b="1" dirty="0">
                <a:solidFill>
                  <a:schemeClr val="tx1"/>
                </a:solidFill>
                <a:latin typeface="+mn-ea"/>
              </a:rPr>
              <a:t>【</a:t>
            </a:r>
            <a:r>
              <a:rPr lang="ja-JP" altLang="en-US" sz="1600" b="1" dirty="0">
                <a:solidFill>
                  <a:schemeClr val="tx1"/>
                </a:solidFill>
                <a:latin typeface="+mn-ea"/>
              </a:rPr>
              <a:t>仕事で最も大切にしたいこと</a:t>
            </a:r>
            <a:r>
              <a:rPr lang="en-US" altLang="ja-JP" sz="1600" b="1" dirty="0">
                <a:solidFill>
                  <a:schemeClr val="tx1"/>
                </a:solidFill>
                <a:latin typeface="+mn-ea"/>
              </a:rPr>
              <a:t>】</a:t>
            </a:r>
          </a:p>
          <a:p>
            <a:pPr marL="171450" indent="-171450">
              <a:buFont typeface="Arial" panose="020B0604020202020204" pitchFamily="34" charset="0"/>
              <a:buChar char="•"/>
            </a:pPr>
            <a:r>
              <a:rPr lang="ja-JP" altLang="en-US" sz="1600" dirty="0">
                <a:solidFill>
                  <a:schemeClr val="tx1"/>
                </a:solidFill>
                <a:latin typeface="+mn-ea"/>
              </a:rPr>
              <a:t>自分個人としての欲求や家族</a:t>
            </a:r>
            <a:endParaRPr lang="en-US" altLang="ja-JP" sz="1600" dirty="0">
              <a:solidFill>
                <a:schemeClr val="tx1"/>
              </a:solidFill>
              <a:latin typeface="+mn-ea"/>
            </a:endParaRPr>
          </a:p>
          <a:p>
            <a:r>
              <a:rPr lang="ja-JP" altLang="en-US" sz="1600" dirty="0">
                <a:solidFill>
                  <a:schemeClr val="tx1"/>
                </a:solidFill>
                <a:latin typeface="+mn-ea"/>
              </a:rPr>
              <a:t>　の要望、自分のキャリアの要求</a:t>
            </a:r>
            <a:endParaRPr lang="en-US" altLang="ja-JP" sz="1600" dirty="0">
              <a:solidFill>
                <a:schemeClr val="tx1"/>
              </a:solidFill>
              <a:latin typeface="+mn-ea"/>
            </a:endParaRPr>
          </a:p>
          <a:p>
            <a:r>
              <a:rPr lang="ja-JP" altLang="en-US" sz="1600" dirty="0">
                <a:solidFill>
                  <a:schemeClr val="tx1"/>
                </a:solidFill>
                <a:latin typeface="+mn-ea"/>
              </a:rPr>
              <a:t>　のバランスをうまくとり、それらを</a:t>
            </a:r>
            <a:endParaRPr lang="en-US" altLang="ja-JP" sz="1600" dirty="0">
              <a:solidFill>
                <a:schemeClr val="tx1"/>
              </a:solidFill>
              <a:latin typeface="+mn-ea"/>
            </a:endParaRPr>
          </a:p>
          <a:p>
            <a:r>
              <a:rPr lang="ja-JP" altLang="en-US" sz="1600" dirty="0">
                <a:solidFill>
                  <a:schemeClr val="tx1"/>
                </a:solidFill>
                <a:latin typeface="+mn-ea"/>
              </a:rPr>
              <a:t>　柔軟に統合させること</a:t>
            </a:r>
            <a:endParaRPr lang="en-US" altLang="ja-JP" sz="1600" dirty="0">
              <a:solidFill>
                <a:schemeClr val="tx1"/>
              </a:solidFill>
              <a:latin typeface="+mn-ea"/>
            </a:endParaRPr>
          </a:p>
          <a:p>
            <a:endParaRPr lang="en-US" altLang="ja-JP" sz="1600" dirty="0">
              <a:solidFill>
                <a:schemeClr val="tx1"/>
              </a:solidFill>
              <a:latin typeface="+mn-ea"/>
            </a:endParaRPr>
          </a:p>
          <a:p>
            <a:r>
              <a:rPr kumimoji="1" lang="en-US" altLang="ja-JP" sz="1600" b="1" dirty="0">
                <a:solidFill>
                  <a:schemeClr val="tx1"/>
                </a:solidFill>
                <a:latin typeface="+mn-ea"/>
              </a:rPr>
              <a:t>【</a:t>
            </a:r>
            <a:r>
              <a:rPr kumimoji="1" lang="ja-JP" altLang="en-US" sz="1600" b="1" dirty="0">
                <a:solidFill>
                  <a:schemeClr val="tx1"/>
                </a:solidFill>
                <a:latin typeface="+mn-ea"/>
              </a:rPr>
              <a:t>好まれる仕事</a:t>
            </a:r>
            <a:r>
              <a:rPr kumimoji="1" lang="en-US" altLang="ja-JP" sz="1600" b="1" dirty="0">
                <a:solidFill>
                  <a:schemeClr val="tx1"/>
                </a:solidFill>
                <a:latin typeface="+mn-ea"/>
              </a:rPr>
              <a:t>】</a:t>
            </a:r>
          </a:p>
          <a:p>
            <a:pPr marL="171450" indent="-171450">
              <a:buFont typeface="Arial" panose="020B0604020202020204" pitchFamily="34" charset="0"/>
              <a:buChar char="•"/>
            </a:pPr>
            <a:r>
              <a:rPr lang="ja-JP" altLang="en-US" sz="1600" dirty="0">
                <a:solidFill>
                  <a:schemeClr val="tx1"/>
                </a:solidFill>
                <a:latin typeface="+mn-ea"/>
              </a:rPr>
              <a:t>自分の関心や家族の問題への対応を妨げないような仕事</a:t>
            </a:r>
            <a:endParaRPr lang="en-US" altLang="ja-JP" sz="1600" dirty="0">
              <a:solidFill>
                <a:schemeClr val="tx1"/>
              </a:solidFill>
              <a:latin typeface="+mn-ea"/>
            </a:endParaRPr>
          </a:p>
          <a:p>
            <a:pPr marL="171450" indent="-171450">
              <a:buFont typeface="Arial" panose="020B0604020202020204" pitchFamily="34" charset="0"/>
              <a:buChar char="•"/>
            </a:pPr>
            <a:r>
              <a:rPr lang="ja-JP" altLang="en-US" sz="1600" dirty="0">
                <a:solidFill>
                  <a:schemeClr val="tx1"/>
                </a:solidFill>
                <a:latin typeface="+mn-ea"/>
              </a:rPr>
              <a:t>自分の時間の都合に合わせた働き方ができる仕事</a:t>
            </a:r>
            <a:endParaRPr kumimoji="1" lang="en-US" altLang="ja-JP" sz="1600" dirty="0">
              <a:solidFill>
                <a:schemeClr val="tx1"/>
              </a:solidFill>
              <a:latin typeface="+mn-ea"/>
            </a:endParaRPr>
          </a:p>
          <a:p>
            <a:pPr marL="171450" indent="-171450">
              <a:buFont typeface="Arial" panose="020B0604020202020204" pitchFamily="34" charset="0"/>
              <a:buChar char="•"/>
            </a:pPr>
            <a:endParaRPr kumimoji="1" lang="en-US" altLang="ja-JP" sz="1600" dirty="0">
              <a:solidFill>
                <a:schemeClr val="tx1"/>
              </a:solidFill>
              <a:latin typeface="+mn-ea"/>
            </a:endParaRPr>
          </a:p>
          <a:p>
            <a:r>
              <a:rPr lang="en-US" altLang="ja-JP" sz="1600" b="1" dirty="0">
                <a:solidFill>
                  <a:schemeClr val="tx1"/>
                </a:solidFill>
                <a:latin typeface="+mn-ea"/>
              </a:rPr>
              <a:t>【</a:t>
            </a:r>
            <a:r>
              <a:rPr lang="ja-JP" altLang="en-US" sz="1600" b="1" dirty="0">
                <a:solidFill>
                  <a:schemeClr val="tx1"/>
                </a:solidFill>
                <a:latin typeface="+mn-ea"/>
              </a:rPr>
              <a:t>満足、幸せを感じるのは</a:t>
            </a:r>
            <a:r>
              <a:rPr lang="en-US" altLang="ja-JP" sz="1600" b="1" dirty="0">
                <a:solidFill>
                  <a:schemeClr val="tx1"/>
                </a:solidFill>
                <a:latin typeface="+mn-ea"/>
              </a:rPr>
              <a:t>】</a:t>
            </a:r>
          </a:p>
          <a:p>
            <a:pPr marL="171450" indent="-171450">
              <a:buFont typeface="Arial" panose="020B0604020202020204" pitchFamily="34" charset="0"/>
              <a:buChar char="•"/>
            </a:pPr>
            <a:r>
              <a:rPr kumimoji="1" lang="ja-JP" altLang="en-US" sz="1600" dirty="0">
                <a:solidFill>
                  <a:schemeClr val="tx1"/>
                </a:solidFill>
                <a:latin typeface="+mn-ea"/>
              </a:rPr>
              <a:t>個人のニーズ、家族のニーズ、</a:t>
            </a:r>
            <a:r>
              <a:rPr lang="ja-JP" altLang="en-US" sz="1600" dirty="0">
                <a:solidFill>
                  <a:schemeClr val="tx1"/>
                </a:solidFill>
                <a:latin typeface="+mn-ea"/>
              </a:rPr>
              <a:t>キャリアのニーズがうまく統合した生活様式全体の調和がとれること</a:t>
            </a:r>
            <a:endParaRPr lang="en-US" altLang="ja-JP" sz="1600" dirty="0">
              <a:solidFill>
                <a:schemeClr val="tx1"/>
              </a:solidFill>
              <a:latin typeface="+mn-ea"/>
            </a:endParaRPr>
          </a:p>
        </p:txBody>
      </p:sp>
      <p:sp>
        <p:nvSpPr>
          <p:cNvPr id="7" name="テキスト ボックス 6"/>
          <p:cNvSpPr txBox="1"/>
          <p:nvPr/>
        </p:nvSpPr>
        <p:spPr>
          <a:xfrm>
            <a:off x="457198" y="1442270"/>
            <a:ext cx="3672408" cy="400110"/>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ja-JP" altLang="en-US" sz="2000" b="1" u="sng" dirty="0">
                <a:solidFill>
                  <a:srgbClr val="EEECE1">
                    <a:lumMod val="10000"/>
                  </a:srgbClr>
                </a:solidFill>
                <a:latin typeface="HGPｺﾞｼｯｸE" panose="020B0900000000000000" pitchFamily="50" charset="-128"/>
                <a:ea typeface="HGPｺﾞｼｯｸE" panose="020B0900000000000000" pitchFamily="50" charset="-128"/>
              </a:rPr>
              <a:t>Ｇ　挑戦　（純粋な挑戦）</a:t>
            </a:r>
            <a:r>
              <a:rPr lang="ja-JP" altLang="en-US" sz="2000" b="1" dirty="0">
                <a:solidFill>
                  <a:srgbClr val="EEECE1">
                    <a:lumMod val="10000"/>
                  </a:srgbClr>
                </a:solidFill>
                <a:latin typeface="HGPｺﾞｼｯｸE" panose="020B0900000000000000" pitchFamily="50" charset="-128"/>
                <a:ea typeface="HGPｺﾞｼｯｸE" panose="020B0900000000000000" pitchFamily="50" charset="-128"/>
              </a:rPr>
              <a:t>　</a:t>
            </a:r>
            <a:endParaRPr kumimoji="1" lang="en-US" altLang="ja-JP" sz="2000" b="1" i="0" u="none" strike="noStrike" kern="1200" cap="none" spc="0" normalizeH="0" baseline="0" noProof="0" dirty="0">
              <a:ln>
                <a:noFill/>
              </a:ln>
              <a:solidFill>
                <a:srgbClr val="EEECE1">
                  <a:lumMod val="10000"/>
                </a:srgbClr>
              </a:solidFill>
              <a:effectLst/>
              <a:uLnTx/>
              <a:uFillTx/>
              <a:latin typeface="HGPｺﾞｼｯｸE" panose="020B0900000000000000" pitchFamily="50" charset="-128"/>
              <a:ea typeface="HGPｺﾞｼｯｸE" panose="020B0900000000000000" pitchFamily="50" charset="-128"/>
            </a:endParaRPr>
          </a:p>
        </p:txBody>
      </p:sp>
      <p:sp>
        <p:nvSpPr>
          <p:cNvPr id="8" name="テキスト ボックス 7"/>
          <p:cNvSpPr txBox="1"/>
          <p:nvPr/>
        </p:nvSpPr>
        <p:spPr>
          <a:xfrm>
            <a:off x="4721678" y="1422780"/>
            <a:ext cx="3887452" cy="400110"/>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ja-JP" altLang="en-US" sz="2000" b="1" u="sng" dirty="0">
                <a:solidFill>
                  <a:srgbClr val="EEECE1">
                    <a:lumMod val="10000"/>
                  </a:srgbClr>
                </a:solidFill>
                <a:latin typeface="HGPｺﾞｼｯｸE" panose="020B0900000000000000" pitchFamily="50" charset="-128"/>
                <a:ea typeface="HGPｺﾞｼｯｸE" panose="020B0900000000000000" pitchFamily="50" charset="-128"/>
              </a:rPr>
              <a:t>Ｈ　生活　（ライフスタイルの調和）</a:t>
            </a:r>
            <a:r>
              <a:rPr lang="ja-JP" altLang="en-US" b="1" dirty="0">
                <a:solidFill>
                  <a:srgbClr val="EEECE1">
                    <a:lumMod val="10000"/>
                  </a:srgbClr>
                </a:solidFill>
                <a:latin typeface="HGPｺﾞｼｯｸE" panose="020B0900000000000000" pitchFamily="50" charset="-128"/>
                <a:ea typeface="HGPｺﾞｼｯｸE" panose="020B0900000000000000" pitchFamily="50" charset="-128"/>
              </a:rPr>
              <a:t>　　</a:t>
            </a:r>
            <a:endParaRPr kumimoji="1" lang="en-US" altLang="ja-JP" b="1" i="0" u="none" strike="noStrike" kern="1200" cap="none" spc="0" normalizeH="0" baseline="0" noProof="0" dirty="0">
              <a:ln>
                <a:noFill/>
              </a:ln>
              <a:solidFill>
                <a:srgbClr val="EEECE1">
                  <a:lumMod val="10000"/>
                </a:srgbClr>
              </a:solidFill>
              <a:effectLst/>
              <a:uLnTx/>
              <a:uFillTx/>
              <a:latin typeface="HGPｺﾞｼｯｸE" panose="020B0900000000000000" pitchFamily="50" charset="-128"/>
              <a:ea typeface="HGPｺﾞｼｯｸE" panose="020B0900000000000000" pitchFamily="50" charset="-128"/>
            </a:endParaRPr>
          </a:p>
        </p:txBody>
      </p:sp>
      <p:pic>
        <p:nvPicPr>
          <p:cNvPr id="9" name="図 8"/>
          <p:cNvPicPr>
            <a:picLocks noChangeAspect="1"/>
          </p:cNvPicPr>
          <p:nvPr/>
        </p:nvPicPr>
        <p:blipFill rotWithShape="1">
          <a:blip r:embed="rId3"/>
          <a:srcRect l="5824" r="15037" b="22580"/>
          <a:stretch/>
        </p:blipFill>
        <p:spPr>
          <a:xfrm>
            <a:off x="3420134" y="1181383"/>
            <a:ext cx="902513" cy="882904"/>
          </a:xfrm>
          <a:prstGeom prst="rect">
            <a:avLst/>
          </a:prstGeom>
        </p:spPr>
      </p:pic>
      <p:pic>
        <p:nvPicPr>
          <p:cNvPr id="11" name="図 10"/>
          <p:cNvPicPr>
            <a:picLocks noChangeAspect="1"/>
          </p:cNvPicPr>
          <p:nvPr/>
        </p:nvPicPr>
        <p:blipFill>
          <a:blip r:embed="rId4"/>
          <a:stretch>
            <a:fillRect/>
          </a:stretch>
        </p:blipFill>
        <p:spPr>
          <a:xfrm>
            <a:off x="7612483" y="1737219"/>
            <a:ext cx="1305261" cy="1274532"/>
          </a:xfrm>
          <a:prstGeom prst="rect">
            <a:avLst/>
          </a:prstGeom>
        </p:spPr>
      </p:pic>
      <p:sp>
        <p:nvSpPr>
          <p:cNvPr id="4" name="スライド番号プレースホルダー 3"/>
          <p:cNvSpPr>
            <a:spLocks noGrp="1"/>
          </p:cNvSpPr>
          <p:nvPr>
            <p:ph type="sldNum" sz="quarter" idx="12"/>
          </p:nvPr>
        </p:nvSpPr>
        <p:spPr/>
        <p:txBody>
          <a:bodyPr/>
          <a:lstStyle/>
          <a:p>
            <a:fld id="{5F3AF5F3-3038-4FA1-9FF9-54FBF43F628C}" type="slidenum">
              <a:rPr kumimoji="1" lang="ja-JP" altLang="en-US" smtClean="0"/>
              <a:t>16</a:t>
            </a:fld>
            <a:endParaRPr kumimoji="1" lang="ja-JP" altLang="en-US" dirty="0"/>
          </a:p>
        </p:txBody>
      </p:sp>
      <p:sp>
        <p:nvSpPr>
          <p:cNvPr id="12" name="Text Box 16"/>
          <p:cNvSpPr txBox="1">
            <a:spLocks noChangeArrowheads="1"/>
          </p:cNvSpPr>
          <p:nvPr/>
        </p:nvSpPr>
        <p:spPr bwMode="auto">
          <a:xfrm>
            <a:off x="1169068" y="6166945"/>
            <a:ext cx="767925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algn="ctr"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algn="ctr"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algn="ctr"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algn="ctr" eaLnBrk="0" fontAlgn="base" hangingPunct="0">
              <a:spcBef>
                <a:spcPct val="0"/>
              </a:spcBef>
              <a:spcAft>
                <a:spcPct val="0"/>
              </a:spcAft>
              <a:defRPr kumimoji="1">
                <a:solidFill>
                  <a:schemeClr val="tx1"/>
                </a:solidFill>
                <a:latin typeface="Arial" charset="0"/>
                <a:ea typeface="ＭＳ Ｐゴシック" charset="-128"/>
              </a:defRPr>
            </a:lvl9pPr>
          </a:lstStyle>
          <a:p>
            <a:r>
              <a:rPr lang="ja-JP" altLang="en-US" sz="700" dirty="0">
                <a:latin typeface="+mn-ea"/>
                <a:ea typeface="+mn-ea"/>
              </a:rPr>
              <a:t>参考文献：</a:t>
            </a:r>
            <a:r>
              <a:rPr lang="ja-JP" altLang="ja-JP" sz="700" dirty="0"/>
              <a:t>畔柳修：</a:t>
            </a:r>
            <a:r>
              <a:rPr lang="ja-JP" altLang="en-US" sz="700" dirty="0"/>
              <a:t>「</a:t>
            </a:r>
            <a:r>
              <a:rPr lang="ja-JP" altLang="ja-JP" sz="700" dirty="0"/>
              <a:t>キャリアデザイン研修 実践ワークブック</a:t>
            </a:r>
            <a:r>
              <a:rPr lang="ja-JP" altLang="en-US" sz="700" dirty="0"/>
              <a:t>」</a:t>
            </a:r>
            <a:r>
              <a:rPr lang="ja-JP" altLang="ja-JP" sz="700" dirty="0"/>
              <a:t>金子書房（</a:t>
            </a:r>
            <a:r>
              <a:rPr lang="en-US" altLang="ja-JP" sz="700" dirty="0"/>
              <a:t>2013</a:t>
            </a:r>
            <a:r>
              <a:rPr lang="ja-JP" altLang="ja-JP" sz="700" dirty="0"/>
              <a:t>）</a:t>
            </a:r>
            <a:r>
              <a:rPr lang="ja-JP" altLang="en-US" sz="700" dirty="0"/>
              <a:t>、</a:t>
            </a:r>
            <a:r>
              <a:rPr lang="ja-JP" altLang="ja-JP" sz="700" dirty="0"/>
              <a:t>古田克利：</a:t>
            </a:r>
            <a:r>
              <a:rPr lang="ja-JP" altLang="en-US" sz="700" dirty="0"/>
              <a:t>「</a:t>
            </a:r>
            <a:r>
              <a:rPr lang="ja-JP" altLang="ja-JP" sz="700" dirty="0"/>
              <a:t>キャリアデザイン入門</a:t>
            </a:r>
            <a:r>
              <a:rPr lang="ja-JP" altLang="en-US" sz="700" dirty="0"/>
              <a:t>」</a:t>
            </a:r>
            <a:r>
              <a:rPr lang="ja-JP" altLang="ja-JP" sz="700" dirty="0"/>
              <a:t>ナカニシヤ出版（</a:t>
            </a:r>
            <a:r>
              <a:rPr lang="en-US" altLang="ja-JP" sz="700" dirty="0"/>
              <a:t>2019</a:t>
            </a:r>
            <a:r>
              <a:rPr lang="ja-JP" altLang="ja-JP" sz="700" dirty="0"/>
              <a:t>）</a:t>
            </a:r>
            <a:endParaRPr lang="en-US" altLang="ja-JP" sz="700" dirty="0"/>
          </a:p>
          <a:p>
            <a:r>
              <a:rPr lang="ja-JP" altLang="en-US" sz="700" dirty="0"/>
              <a:t>　　　　　　　</a:t>
            </a:r>
            <a:r>
              <a:rPr lang="ja-JP" altLang="ja-JP" sz="700" dirty="0"/>
              <a:t>エドガー</a:t>
            </a:r>
            <a:r>
              <a:rPr lang="en-US" altLang="ja-JP" sz="700" dirty="0"/>
              <a:t>H.</a:t>
            </a:r>
            <a:r>
              <a:rPr lang="ja-JP" altLang="ja-JP" sz="700" dirty="0"/>
              <a:t>シャイン他：</a:t>
            </a:r>
            <a:r>
              <a:rPr lang="ja-JP" altLang="en-US" sz="700" dirty="0"/>
              <a:t>「</a:t>
            </a:r>
            <a:r>
              <a:rPr lang="ja-JP" altLang="ja-JP" sz="700" dirty="0"/>
              <a:t>キャリア・マネジメント　パーティシパント・ワークブック</a:t>
            </a:r>
            <a:r>
              <a:rPr lang="ja-JP" altLang="en-US" sz="700" dirty="0"/>
              <a:t>」</a:t>
            </a:r>
            <a:r>
              <a:rPr lang="ja-JP" altLang="ja-JP" sz="700" dirty="0"/>
              <a:t>白桃書房（</a:t>
            </a:r>
            <a:r>
              <a:rPr lang="en-US" altLang="ja-JP" sz="700" dirty="0"/>
              <a:t>2015</a:t>
            </a:r>
            <a:r>
              <a:rPr lang="ja-JP" altLang="ja-JP" sz="700" dirty="0"/>
              <a:t>）</a:t>
            </a:r>
            <a:r>
              <a:rPr lang="ja-JP" altLang="en-US" sz="700" dirty="0"/>
              <a:t>、</a:t>
            </a:r>
            <a:r>
              <a:rPr lang="ja-JP" altLang="ja-JP" sz="700" dirty="0"/>
              <a:t>石橋里美：</a:t>
            </a:r>
            <a:r>
              <a:rPr lang="ja-JP" altLang="en-US" sz="700" dirty="0"/>
              <a:t>「</a:t>
            </a:r>
            <a:r>
              <a:rPr lang="ja-JP" altLang="ja-JP" sz="700" dirty="0"/>
              <a:t>キャリア開発の産業・組織心理学　ワークブック〔第２版〕</a:t>
            </a:r>
            <a:r>
              <a:rPr lang="ja-JP" altLang="en-US" sz="700" dirty="0"/>
              <a:t>」</a:t>
            </a:r>
            <a:r>
              <a:rPr lang="ja-JP" altLang="ja-JP" sz="700" dirty="0"/>
              <a:t>ナカニシヤ出版（</a:t>
            </a:r>
            <a:r>
              <a:rPr lang="en-US" altLang="ja-JP" sz="700" dirty="0"/>
              <a:t>2016</a:t>
            </a:r>
            <a:r>
              <a:rPr lang="ja-JP" altLang="ja-JP" sz="700" dirty="0"/>
              <a:t>）　</a:t>
            </a:r>
          </a:p>
        </p:txBody>
      </p:sp>
    </p:spTree>
    <p:extLst>
      <p:ext uri="{BB962C8B-B14F-4D97-AF65-F5344CB8AC3E}">
        <p14:creationId xmlns:p14="http://schemas.microsoft.com/office/powerpoint/2010/main" val="34713557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71657"/>
            <a:ext cx="8229600" cy="1143000"/>
          </a:xfrm>
        </p:spPr>
        <p:txBody>
          <a:bodyPr>
            <a:normAutofit/>
          </a:bodyPr>
          <a:lstStyle/>
          <a:p>
            <a:r>
              <a:rPr lang="ja-JP" altLang="en-US" sz="3600" dirty="0"/>
              <a:t>キャリア・アンカーを知るメリット</a:t>
            </a:r>
            <a:endParaRPr kumimoji="1" lang="ja-JP" altLang="en-US" sz="3600" dirty="0">
              <a:solidFill>
                <a:srgbClr val="FF0000"/>
              </a:solidFill>
            </a:endParaRPr>
          </a:p>
        </p:txBody>
      </p:sp>
      <p:sp>
        <p:nvSpPr>
          <p:cNvPr id="7" name="正方形/長方形 6"/>
          <p:cNvSpPr/>
          <p:nvPr/>
        </p:nvSpPr>
        <p:spPr>
          <a:xfrm>
            <a:off x="457200" y="1220472"/>
            <a:ext cx="8229600" cy="5088847"/>
          </a:xfrm>
          <a:prstGeom prst="rect">
            <a:avLst/>
          </a:prstGeom>
          <a:solidFill>
            <a:schemeClr val="accent5">
              <a:lumMod val="20000"/>
              <a:lumOff val="80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marL="457200" indent="-457200">
              <a:spcAft>
                <a:spcPts val="1200"/>
              </a:spcAft>
              <a:buFont typeface="Wingdings" panose="05000000000000000000" pitchFamily="2" charset="2"/>
              <a:buChar char="l"/>
            </a:pPr>
            <a:r>
              <a:rPr lang="ja-JP" altLang="en-US" sz="3200" dirty="0">
                <a:solidFill>
                  <a:schemeClr val="tx1"/>
                </a:solidFill>
              </a:rPr>
              <a:t>キャリア・アンカーを正しく認識できていれば、自分が本当に価値を置いているものをふまえて、キャリアの選択や決断、意思決定ができるようになります。</a:t>
            </a:r>
            <a:endParaRPr lang="en-US" altLang="ja-JP" sz="3200" dirty="0">
              <a:solidFill>
                <a:schemeClr val="tx1"/>
              </a:solidFill>
              <a:latin typeface="+mj-ea"/>
            </a:endParaRPr>
          </a:p>
          <a:p>
            <a:pPr marL="457200" indent="-457200">
              <a:spcAft>
                <a:spcPts val="1200"/>
              </a:spcAft>
              <a:buFont typeface="Wingdings" panose="05000000000000000000" pitchFamily="2" charset="2"/>
              <a:buChar char="l"/>
            </a:pPr>
            <a:r>
              <a:rPr lang="ja-JP" altLang="en-US" sz="3200" dirty="0">
                <a:solidFill>
                  <a:schemeClr val="tx1"/>
                </a:solidFill>
                <a:latin typeface="+mj-ea"/>
              </a:rPr>
              <a:t>ストレスや葛藤の原因が、自分にとってあまり重要ではないキャリア・アンカー（仕事上の価値観）を求められていることにあるかもしれません。キャリア・アンカーを認識することは、ストレス対処や体調管理の観点でも重要です。</a:t>
            </a:r>
            <a:endParaRPr lang="en-US" altLang="ja-JP" sz="3200" dirty="0">
              <a:solidFill>
                <a:schemeClr val="tx1"/>
              </a:solidFill>
              <a:latin typeface="+mj-ea"/>
            </a:endParaRPr>
          </a:p>
        </p:txBody>
      </p:sp>
      <p:sp>
        <p:nvSpPr>
          <p:cNvPr id="4" name="スライド番号プレースホルダー 3"/>
          <p:cNvSpPr>
            <a:spLocks noGrp="1"/>
          </p:cNvSpPr>
          <p:nvPr>
            <p:ph type="sldNum" sz="quarter" idx="12"/>
          </p:nvPr>
        </p:nvSpPr>
        <p:spPr/>
        <p:txBody>
          <a:bodyPr/>
          <a:lstStyle/>
          <a:p>
            <a:fld id="{5F3AF5F3-3038-4FA1-9FF9-54FBF43F628C}" type="slidenum">
              <a:rPr kumimoji="1" lang="ja-JP" altLang="en-US" smtClean="0"/>
              <a:t>17</a:t>
            </a:fld>
            <a:endParaRPr kumimoji="1" lang="ja-JP" altLang="en-US" dirty="0"/>
          </a:p>
        </p:txBody>
      </p:sp>
    </p:spTree>
    <p:extLst>
      <p:ext uri="{BB962C8B-B14F-4D97-AF65-F5344CB8AC3E}">
        <p14:creationId xmlns:p14="http://schemas.microsoft.com/office/powerpoint/2010/main" val="38767813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idx="1"/>
          </p:nvPr>
        </p:nvSpPr>
        <p:spPr>
          <a:xfrm>
            <a:off x="312880" y="1916833"/>
            <a:ext cx="8373920" cy="4176464"/>
          </a:xfrm>
        </p:spPr>
        <p:txBody>
          <a:bodyPr>
            <a:noAutofit/>
          </a:bodyPr>
          <a:lstStyle/>
          <a:p>
            <a:pPr eaLnBrk="1" hangingPunct="1">
              <a:spcBef>
                <a:spcPts val="0"/>
              </a:spcBef>
              <a:spcAft>
                <a:spcPts val="1800"/>
              </a:spcAft>
              <a:buFontTx/>
              <a:buNone/>
              <a:defRPr/>
            </a:pPr>
            <a:r>
              <a:rPr lang="ja-JP" altLang="en-US" sz="2800" dirty="0">
                <a:latin typeface="+mn-ea"/>
              </a:rPr>
              <a:t>１．集計得点の高いキャリア・アンカーの１位～３位と　　一番低い８位を、ワークシート⑧「キャリア・アンカー振り返りシート」に転記しましょう。</a:t>
            </a:r>
            <a:endParaRPr lang="en-US" altLang="ja-JP" sz="2800" dirty="0">
              <a:latin typeface="+mn-ea"/>
            </a:endParaRPr>
          </a:p>
          <a:p>
            <a:pPr>
              <a:spcBef>
                <a:spcPts val="0"/>
              </a:spcBef>
              <a:spcAft>
                <a:spcPts val="1800"/>
              </a:spcAft>
              <a:buNone/>
              <a:defRPr/>
            </a:pPr>
            <a:r>
              <a:rPr lang="ja-JP" altLang="en-US" sz="2800" dirty="0">
                <a:latin typeface="+mn-ea"/>
              </a:rPr>
              <a:t>２． 気づいたことを記入しましょう。</a:t>
            </a:r>
            <a:endParaRPr lang="en-US" altLang="ja-JP" sz="2800" dirty="0">
              <a:latin typeface="+mn-ea"/>
            </a:endParaRPr>
          </a:p>
          <a:p>
            <a:pPr>
              <a:spcBef>
                <a:spcPts val="0"/>
              </a:spcBef>
              <a:spcAft>
                <a:spcPts val="600"/>
              </a:spcAft>
              <a:buNone/>
              <a:defRPr/>
            </a:pPr>
            <a:r>
              <a:rPr lang="ja-JP" altLang="ja-JP" sz="2800" dirty="0"/>
              <a:t>３．自分のキャリア・アンカーと実際の仕事との間で生じ</a:t>
            </a:r>
            <a:r>
              <a:rPr lang="en-US" altLang="ja-JP" sz="2800" dirty="0"/>
              <a:t>  </a:t>
            </a:r>
          </a:p>
          <a:p>
            <a:pPr>
              <a:spcBef>
                <a:spcPts val="0"/>
              </a:spcBef>
              <a:spcAft>
                <a:spcPts val="600"/>
              </a:spcAft>
              <a:buNone/>
              <a:defRPr/>
            </a:pPr>
            <a:r>
              <a:rPr lang="en-US" altLang="ja-JP" sz="2800" dirty="0"/>
              <a:t>      </a:t>
            </a:r>
            <a:r>
              <a:rPr lang="ja-JP" altLang="ja-JP" sz="2800" dirty="0"/>
              <a:t>ていたギャップや悩み、ストレスはありま</a:t>
            </a:r>
            <a:r>
              <a:rPr lang="ja-JP" altLang="en-US" sz="2800" dirty="0"/>
              <a:t>したか？</a:t>
            </a:r>
            <a:endParaRPr lang="en-US" altLang="ja-JP" sz="2800" dirty="0"/>
          </a:p>
          <a:p>
            <a:pPr>
              <a:spcBef>
                <a:spcPts val="0"/>
              </a:spcBef>
              <a:spcAft>
                <a:spcPts val="600"/>
              </a:spcAft>
              <a:buNone/>
              <a:defRPr/>
            </a:pPr>
            <a:r>
              <a:rPr lang="ja-JP" altLang="en-US" sz="2800" dirty="0"/>
              <a:t>　　</a:t>
            </a:r>
            <a:r>
              <a:rPr lang="ja-JP" altLang="ja-JP" sz="2800" dirty="0"/>
              <a:t>どのような対処が考えられますか？ </a:t>
            </a:r>
          </a:p>
          <a:p>
            <a:pPr eaLnBrk="1" hangingPunct="1">
              <a:spcBef>
                <a:spcPts val="0"/>
              </a:spcBef>
              <a:spcAft>
                <a:spcPts val="1200"/>
              </a:spcAft>
              <a:buFontTx/>
              <a:buNone/>
              <a:defRPr/>
            </a:pPr>
            <a:endParaRPr lang="en-US" altLang="ja-JP" sz="2800" dirty="0">
              <a:latin typeface="+mn-ea"/>
            </a:endParaRPr>
          </a:p>
        </p:txBody>
      </p:sp>
      <p:sp>
        <p:nvSpPr>
          <p:cNvPr id="4" name="テキスト ボックス 3"/>
          <p:cNvSpPr txBox="1"/>
          <p:nvPr/>
        </p:nvSpPr>
        <p:spPr>
          <a:xfrm>
            <a:off x="87728" y="677829"/>
            <a:ext cx="8830344" cy="923330"/>
          </a:xfrm>
          <a:prstGeom prst="rect">
            <a:avLst/>
          </a:prstGeom>
          <a:noFill/>
        </p:spPr>
        <p:txBody>
          <a:bodyPr wrap="square" rtlCol="0">
            <a:spAutoFit/>
          </a:bodyPr>
          <a:lstStyle/>
          <a:p>
            <a:pPr algn="ctr">
              <a:lnSpc>
                <a:spcPct val="90000"/>
              </a:lnSpc>
              <a:defRPr/>
            </a:pPr>
            <a:r>
              <a:rPr lang="en-US" altLang="ja-JP" sz="3600" dirty="0"/>
              <a:t>【</a:t>
            </a:r>
            <a:r>
              <a:rPr lang="ja-JP" altLang="en-US" sz="3600" dirty="0"/>
              <a:t>演習</a:t>
            </a:r>
            <a:r>
              <a:rPr lang="en-US" altLang="ja-JP" sz="3600" dirty="0"/>
              <a:t>】</a:t>
            </a:r>
            <a:r>
              <a:rPr lang="ja-JP" altLang="en-US" sz="3600" dirty="0"/>
              <a:t>自分のキャリア・アンカーを確認しよう</a:t>
            </a:r>
            <a:endParaRPr lang="en-US" altLang="ja-JP" sz="2400" dirty="0"/>
          </a:p>
          <a:p>
            <a:pPr algn="ctr">
              <a:lnSpc>
                <a:spcPct val="90000"/>
              </a:lnSpc>
              <a:defRPr/>
            </a:pPr>
            <a:r>
              <a:rPr lang="ja-JP" altLang="en-US" sz="2400" dirty="0"/>
              <a:t>（ワークシート⑧）</a:t>
            </a:r>
            <a:endParaRPr lang="en-US" altLang="ja-JP" sz="3600" dirty="0"/>
          </a:p>
        </p:txBody>
      </p:sp>
      <p:sp>
        <p:nvSpPr>
          <p:cNvPr id="2" name="スライド番号プレースホルダー 1"/>
          <p:cNvSpPr>
            <a:spLocks noGrp="1"/>
          </p:cNvSpPr>
          <p:nvPr>
            <p:ph type="sldNum" sz="quarter" idx="12"/>
          </p:nvPr>
        </p:nvSpPr>
        <p:spPr/>
        <p:txBody>
          <a:bodyPr/>
          <a:lstStyle/>
          <a:p>
            <a:fld id="{5F3AF5F3-3038-4FA1-9FF9-54FBF43F628C}" type="slidenum">
              <a:rPr kumimoji="1" lang="ja-JP" altLang="en-US" smtClean="0"/>
              <a:t>18</a:t>
            </a:fld>
            <a:endParaRPr kumimoji="1" lang="ja-JP" altLang="en-US" dirty="0"/>
          </a:p>
        </p:txBody>
      </p:sp>
    </p:spTree>
    <p:extLst>
      <p:ext uri="{BB962C8B-B14F-4D97-AF65-F5344CB8AC3E}">
        <p14:creationId xmlns:p14="http://schemas.microsoft.com/office/powerpoint/2010/main" val="33763735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p:txBody>
          <a:bodyPr>
            <a:normAutofit/>
          </a:bodyPr>
          <a:lstStyle/>
          <a:p>
            <a:pPr>
              <a:spcAft>
                <a:spcPts val="1200"/>
              </a:spcAft>
              <a:buFont typeface="Wingdings" panose="05000000000000000000" pitchFamily="2" charset="2"/>
              <a:buChar char="l"/>
            </a:pPr>
            <a:r>
              <a:rPr lang="ja-JP" altLang="en-US" sz="2800" dirty="0">
                <a:latin typeface="+mn-ea"/>
              </a:rPr>
              <a:t>　</a:t>
            </a:r>
            <a:r>
              <a:rPr lang="ja-JP" altLang="en-US" dirty="0">
                <a:latin typeface="+mn-ea"/>
              </a:rPr>
              <a:t>発表しましょう。</a:t>
            </a:r>
            <a:endParaRPr lang="en-US" altLang="ja-JP" dirty="0">
              <a:latin typeface="+mn-ea"/>
            </a:endParaRPr>
          </a:p>
          <a:p>
            <a:pPr marL="0" indent="-252000">
              <a:spcAft>
                <a:spcPts val="600"/>
              </a:spcAft>
            </a:pPr>
            <a:r>
              <a:rPr lang="ja-JP" altLang="en-US" sz="2800" dirty="0">
                <a:latin typeface="+mn-ea"/>
              </a:rPr>
              <a:t>１～３位と８位のキャリア・アンカーは何でしたか？</a:t>
            </a:r>
            <a:endParaRPr lang="en-US" altLang="ja-JP" sz="2800" dirty="0">
              <a:latin typeface="+mn-ea"/>
            </a:endParaRPr>
          </a:p>
          <a:p>
            <a:pPr marL="0" indent="-252000">
              <a:spcAft>
                <a:spcPts val="600"/>
              </a:spcAft>
            </a:pPr>
            <a:r>
              <a:rPr lang="ja-JP" altLang="en-US" sz="2800" dirty="0">
                <a:latin typeface="+mn-ea"/>
              </a:rPr>
              <a:t>自分のキャリア・アンカーについて気づいたことはあ　</a:t>
            </a:r>
            <a:endParaRPr lang="en-US" altLang="ja-JP" sz="2800" dirty="0">
              <a:latin typeface="+mn-ea"/>
            </a:endParaRPr>
          </a:p>
          <a:p>
            <a:pPr marL="0" indent="0">
              <a:spcAft>
                <a:spcPts val="600"/>
              </a:spcAft>
              <a:buNone/>
            </a:pPr>
            <a:r>
              <a:rPr lang="ja-JP" altLang="en-US" sz="2800" dirty="0">
                <a:latin typeface="+mn-ea"/>
              </a:rPr>
              <a:t>　</a:t>
            </a:r>
            <a:r>
              <a:rPr lang="ja-JP" altLang="en-US" sz="2800" dirty="0" err="1">
                <a:latin typeface="+mn-ea"/>
              </a:rPr>
              <a:t>りま</a:t>
            </a:r>
            <a:r>
              <a:rPr lang="ja-JP" altLang="en-US" sz="2800" dirty="0">
                <a:latin typeface="+mn-ea"/>
              </a:rPr>
              <a:t>したか？</a:t>
            </a:r>
            <a:endParaRPr lang="en-US" altLang="ja-JP" sz="2800" dirty="0">
              <a:latin typeface="+mn-ea"/>
            </a:endParaRPr>
          </a:p>
          <a:p>
            <a:pPr marL="0" indent="-252000">
              <a:spcBef>
                <a:spcPts val="0"/>
              </a:spcBef>
              <a:spcAft>
                <a:spcPts val="600"/>
              </a:spcAft>
              <a:defRPr/>
            </a:pPr>
            <a:r>
              <a:rPr lang="ja-JP" altLang="en-US" sz="2800" dirty="0">
                <a:latin typeface="+mn-ea"/>
              </a:rPr>
              <a:t>キャリア・アンカーと仕事の間で生じるギャップ、悩み、</a:t>
            </a:r>
            <a:endParaRPr lang="en-US" altLang="ja-JP" sz="2800" dirty="0">
              <a:latin typeface="+mn-ea"/>
            </a:endParaRPr>
          </a:p>
          <a:p>
            <a:pPr marL="0" indent="0">
              <a:spcBef>
                <a:spcPts val="0"/>
              </a:spcBef>
              <a:spcAft>
                <a:spcPts val="600"/>
              </a:spcAft>
              <a:buNone/>
              <a:defRPr/>
            </a:pPr>
            <a:r>
              <a:rPr lang="ja-JP" altLang="en-US" sz="2800" dirty="0">
                <a:latin typeface="+mn-ea"/>
              </a:rPr>
              <a:t>　ストレスはありましたか？</a:t>
            </a:r>
            <a:endParaRPr lang="en-US" altLang="ja-JP" sz="2800" dirty="0">
              <a:latin typeface="+mn-ea"/>
            </a:endParaRPr>
          </a:p>
          <a:p>
            <a:pPr marL="0" indent="-252000">
              <a:spcBef>
                <a:spcPts val="0"/>
              </a:spcBef>
              <a:spcAft>
                <a:spcPts val="600"/>
              </a:spcAft>
              <a:defRPr/>
            </a:pPr>
            <a:r>
              <a:rPr lang="ja-JP" altLang="en-US" sz="2800" dirty="0">
                <a:latin typeface="+mn-ea"/>
              </a:rPr>
              <a:t>考えられる対処法は？</a:t>
            </a:r>
            <a:endParaRPr lang="en-US" altLang="ja-JP" sz="2800" dirty="0">
              <a:latin typeface="+mn-ea"/>
            </a:endParaRPr>
          </a:p>
          <a:p>
            <a:endParaRPr kumimoji="1" lang="ja-JP" altLang="en-US" sz="2800" dirty="0"/>
          </a:p>
        </p:txBody>
      </p:sp>
      <p:sp>
        <p:nvSpPr>
          <p:cNvPr id="6" name="タイトル 1"/>
          <p:cNvSpPr txBox="1">
            <a:spLocks noGrp="1"/>
          </p:cNvSpPr>
          <p:nvPr>
            <p:ph type="title"/>
          </p:nvPr>
        </p:nvSpPr>
        <p:spPr>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3600" dirty="0"/>
              <a:t>グループディスカッション</a:t>
            </a:r>
          </a:p>
        </p:txBody>
      </p:sp>
      <p:pic>
        <p:nvPicPr>
          <p:cNvPr id="7" name="コンテンツ プレースホルダー 3"/>
          <p:cNvPicPr>
            <a:picLocks noChangeAspect="1"/>
          </p:cNvPicPr>
          <p:nvPr/>
        </p:nvPicPr>
        <p:blipFill>
          <a:blip r:embed="rId3"/>
          <a:stretch>
            <a:fillRect/>
          </a:stretch>
        </p:blipFill>
        <p:spPr>
          <a:xfrm flipH="1">
            <a:off x="6372200" y="4694088"/>
            <a:ext cx="1823444" cy="1844824"/>
          </a:xfrm>
          <a:prstGeom prst="rect">
            <a:avLst/>
          </a:prstGeom>
        </p:spPr>
      </p:pic>
      <p:sp>
        <p:nvSpPr>
          <p:cNvPr id="2" name="スライド番号プレースホルダー 1"/>
          <p:cNvSpPr>
            <a:spLocks noGrp="1"/>
          </p:cNvSpPr>
          <p:nvPr>
            <p:ph type="sldNum" sz="quarter" idx="12"/>
          </p:nvPr>
        </p:nvSpPr>
        <p:spPr/>
        <p:txBody>
          <a:bodyPr/>
          <a:lstStyle/>
          <a:p>
            <a:fld id="{5F3AF5F3-3038-4FA1-9FF9-54FBF43F628C}" type="slidenum">
              <a:rPr kumimoji="1" lang="ja-JP" altLang="en-US" smtClean="0"/>
              <a:t>19</a:t>
            </a:fld>
            <a:endParaRPr kumimoji="1" lang="ja-JP" altLang="en-US" dirty="0"/>
          </a:p>
        </p:txBody>
      </p:sp>
    </p:spTree>
    <p:extLst>
      <p:ext uri="{BB962C8B-B14F-4D97-AF65-F5344CB8AC3E}">
        <p14:creationId xmlns:p14="http://schemas.microsoft.com/office/powerpoint/2010/main" val="37425872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dirty="0"/>
              <a:t>本日の内容</a:t>
            </a:r>
          </a:p>
        </p:txBody>
      </p:sp>
      <p:sp>
        <p:nvSpPr>
          <p:cNvPr id="16387" name="Rectangle 3"/>
          <p:cNvSpPr>
            <a:spLocks noGrp="1" noChangeArrowheads="1"/>
          </p:cNvSpPr>
          <p:nvPr>
            <p:ph idx="1"/>
          </p:nvPr>
        </p:nvSpPr>
        <p:spPr>
          <a:xfrm>
            <a:off x="430394" y="1695947"/>
            <a:ext cx="8229600" cy="3893294"/>
          </a:xfrm>
        </p:spPr>
        <p:txBody>
          <a:bodyPr>
            <a:normAutofit/>
          </a:bodyPr>
          <a:lstStyle/>
          <a:p>
            <a:pPr marL="0" indent="0" eaLnBrk="1" hangingPunct="1">
              <a:buClr>
                <a:schemeClr val="accent5">
                  <a:lumMod val="75000"/>
                </a:schemeClr>
              </a:buClr>
              <a:buNone/>
            </a:pPr>
            <a:endParaRPr lang="en-US" altLang="ja-JP" sz="3600" dirty="0"/>
          </a:p>
          <a:p>
            <a:pPr marL="0" indent="0" eaLnBrk="1" hangingPunct="1">
              <a:buNone/>
            </a:pPr>
            <a:r>
              <a:rPr lang="ja-JP" altLang="en-US" dirty="0"/>
              <a:t>１．キャリアに対する自分の価値観を確認する</a:t>
            </a:r>
            <a:endParaRPr lang="en-US" altLang="ja-JP" dirty="0"/>
          </a:p>
          <a:p>
            <a:pPr marL="514350" indent="-514350" eaLnBrk="1" hangingPunct="1">
              <a:buFont typeface="+mj-ea"/>
              <a:buAutoNum type="circleNumDbPlain"/>
            </a:pPr>
            <a:endParaRPr lang="en-US" altLang="ja-JP" sz="900" dirty="0"/>
          </a:p>
          <a:p>
            <a:pPr marL="0" indent="0" eaLnBrk="1" hangingPunct="1">
              <a:buNone/>
            </a:pPr>
            <a:r>
              <a:rPr lang="ja-JP" altLang="en-US" dirty="0"/>
              <a:t>２．いろいろな価値観があることを知る</a:t>
            </a:r>
            <a:endParaRPr lang="en-US" altLang="ja-JP" dirty="0"/>
          </a:p>
          <a:p>
            <a:pPr marL="514350" indent="-514350" eaLnBrk="1" hangingPunct="1">
              <a:buFont typeface="+mj-ea"/>
              <a:buAutoNum type="circleNumDbPlain"/>
            </a:pPr>
            <a:endParaRPr lang="en-US" altLang="ja-JP" sz="900" dirty="0"/>
          </a:p>
          <a:p>
            <a:pPr marL="0" indent="0">
              <a:buNone/>
            </a:pPr>
            <a:r>
              <a:rPr lang="ja-JP" altLang="en-US" dirty="0"/>
              <a:t>３．自分の価値観やキャリア・アンカーに基</a:t>
            </a:r>
            <a:r>
              <a:rPr lang="ja-JP" altLang="en-US" dirty="0" err="1"/>
              <a:t>づい</a:t>
            </a:r>
            <a:endParaRPr lang="en-US" altLang="ja-JP" dirty="0"/>
          </a:p>
          <a:p>
            <a:pPr marL="0" indent="0">
              <a:buNone/>
            </a:pPr>
            <a:r>
              <a:rPr lang="ja-JP" altLang="en-US" dirty="0"/>
              <a:t>　　</a:t>
            </a:r>
            <a:r>
              <a:rPr lang="ja-JP" altLang="en-US" dirty="0" err="1"/>
              <a:t>て</a:t>
            </a:r>
            <a:r>
              <a:rPr lang="ja-JP" altLang="en-US" dirty="0"/>
              <a:t>今後の働き方を考える</a:t>
            </a:r>
            <a:endParaRPr lang="en-US" altLang="ja-JP" dirty="0"/>
          </a:p>
          <a:p>
            <a:pPr marL="0" indent="0" eaLnBrk="1" hangingPunct="1">
              <a:buNone/>
            </a:pPr>
            <a:endParaRPr lang="en-US" altLang="ja-JP" dirty="0"/>
          </a:p>
        </p:txBody>
      </p:sp>
      <p:sp>
        <p:nvSpPr>
          <p:cNvPr id="4" name="角丸四角形 3"/>
          <p:cNvSpPr/>
          <p:nvPr/>
        </p:nvSpPr>
        <p:spPr>
          <a:xfrm>
            <a:off x="260718" y="1656805"/>
            <a:ext cx="8568952" cy="393243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スライド番号プレースホルダー 1"/>
          <p:cNvSpPr>
            <a:spLocks noGrp="1"/>
          </p:cNvSpPr>
          <p:nvPr>
            <p:ph type="sldNum" sz="quarter" idx="12"/>
          </p:nvPr>
        </p:nvSpPr>
        <p:spPr/>
        <p:txBody>
          <a:bodyPr/>
          <a:lstStyle/>
          <a:p>
            <a:fld id="{5F3AF5F3-3038-4FA1-9FF9-54FBF43F628C}" type="slidenum">
              <a:rPr kumimoji="1" lang="ja-JP" altLang="en-US" smtClean="0"/>
              <a:t>2</a:t>
            </a:fld>
            <a:endParaRPr kumimoji="1" lang="ja-JP" altLang="en-US" dirty="0"/>
          </a:p>
        </p:txBody>
      </p:sp>
    </p:spTree>
    <p:extLst>
      <p:ext uri="{BB962C8B-B14F-4D97-AF65-F5344CB8AC3E}">
        <p14:creationId xmlns:p14="http://schemas.microsoft.com/office/powerpoint/2010/main" val="12247082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29065" y="561991"/>
            <a:ext cx="8229600" cy="706090"/>
          </a:xfrm>
        </p:spPr>
        <p:txBody>
          <a:bodyPr>
            <a:normAutofit/>
          </a:bodyPr>
          <a:lstStyle/>
          <a:p>
            <a:r>
              <a:rPr kumimoji="1" lang="ja-JP" altLang="en-US" sz="4000" dirty="0"/>
              <a:t>まとめ</a:t>
            </a:r>
          </a:p>
        </p:txBody>
      </p:sp>
      <p:sp>
        <p:nvSpPr>
          <p:cNvPr id="3" name="コンテンツ プレースホルダー 2"/>
          <p:cNvSpPr>
            <a:spLocks noGrp="1"/>
          </p:cNvSpPr>
          <p:nvPr>
            <p:ph idx="1"/>
          </p:nvPr>
        </p:nvSpPr>
        <p:spPr>
          <a:xfrm>
            <a:off x="441641" y="1272875"/>
            <a:ext cx="8049918" cy="5262979"/>
          </a:xfrm>
        </p:spPr>
        <p:txBody>
          <a:bodyPr wrap="square">
            <a:spAutoFit/>
          </a:bodyPr>
          <a:lstStyle/>
          <a:p>
            <a:pPr>
              <a:spcBef>
                <a:spcPts val="0"/>
              </a:spcBef>
              <a:buFont typeface="Wingdings" panose="05000000000000000000" pitchFamily="2" charset="2"/>
              <a:buChar char="l"/>
            </a:pPr>
            <a:r>
              <a:rPr lang="ja-JP" altLang="en-US" sz="2800" dirty="0"/>
              <a:t>納得感のある職業人生を送るために、休職という転機にある今、職業人生の拠り所となる価値観やキャリア・アンカーを確認しておくことが大切</a:t>
            </a:r>
            <a:endParaRPr lang="en-US" altLang="ja-JP" sz="2800" dirty="0"/>
          </a:p>
          <a:p>
            <a:pPr marL="0" indent="-457200">
              <a:spcBef>
                <a:spcPts val="0"/>
              </a:spcBef>
              <a:buFont typeface="Wingdings" panose="05000000000000000000" pitchFamily="2" charset="2"/>
              <a:buChar char="l"/>
            </a:pPr>
            <a:endParaRPr lang="en-US" altLang="ja-JP" sz="2800" dirty="0"/>
          </a:p>
          <a:p>
            <a:pPr>
              <a:spcBef>
                <a:spcPts val="0"/>
              </a:spcBef>
              <a:buFont typeface="Wingdings" panose="05000000000000000000" pitchFamily="2" charset="2"/>
              <a:buChar char="l"/>
            </a:pPr>
            <a:r>
              <a:rPr kumimoji="1" lang="ja-JP" altLang="en-US" sz="2800" dirty="0"/>
              <a:t>組織の中で働くうえで、上司や同僚も</a:t>
            </a:r>
            <a:r>
              <a:rPr lang="ja-JP" altLang="en-US" sz="2800" dirty="0"/>
              <a:t>いろいろ</a:t>
            </a:r>
            <a:r>
              <a:rPr kumimoji="1" lang="ja-JP" altLang="en-US" sz="2800" dirty="0"/>
              <a:t>な価値観を持っていること</a:t>
            </a:r>
            <a:r>
              <a:rPr lang="ja-JP" altLang="en-US" sz="2800" dirty="0"/>
              <a:t>を理解しておくと、相手との関係構築や価値観の違いから生じるストレスへの対処がしやすくなる</a:t>
            </a:r>
            <a:endParaRPr lang="en-US" altLang="ja-JP" sz="2800" dirty="0"/>
          </a:p>
          <a:p>
            <a:pPr>
              <a:spcBef>
                <a:spcPts val="0"/>
              </a:spcBef>
              <a:buFont typeface="Wingdings" panose="05000000000000000000" pitchFamily="2" charset="2"/>
              <a:buChar char="l"/>
            </a:pPr>
            <a:endParaRPr lang="en-US" altLang="ja-JP" sz="2800" dirty="0"/>
          </a:p>
          <a:p>
            <a:pPr>
              <a:spcBef>
                <a:spcPts val="0"/>
              </a:spcBef>
              <a:buFont typeface="Wingdings" panose="05000000000000000000" pitchFamily="2" charset="2"/>
              <a:buChar char="l"/>
            </a:pPr>
            <a:r>
              <a:rPr lang="ja-JP" altLang="en-US" sz="2800" dirty="0"/>
              <a:t>職業生活上で自分の価値観を満たすことが難しい場合は、それ以外の生活も含めたキャリア全体に目を向けて満たすという方法もある</a:t>
            </a:r>
            <a:endParaRPr kumimoji="1" lang="ja-JP" altLang="en-US" sz="2800" dirty="0">
              <a:solidFill>
                <a:srgbClr val="FF0000"/>
              </a:solidFill>
            </a:endParaRPr>
          </a:p>
        </p:txBody>
      </p:sp>
      <p:pic>
        <p:nvPicPr>
          <p:cNvPr id="7" name="図 6"/>
          <p:cNvPicPr>
            <a:picLocks noChangeAspect="1"/>
          </p:cNvPicPr>
          <p:nvPr/>
        </p:nvPicPr>
        <p:blipFill>
          <a:blip r:embed="rId3"/>
          <a:stretch>
            <a:fillRect/>
          </a:stretch>
        </p:blipFill>
        <p:spPr>
          <a:xfrm>
            <a:off x="7452320" y="44624"/>
            <a:ext cx="1523960" cy="1523960"/>
          </a:xfrm>
          <a:prstGeom prst="rect">
            <a:avLst/>
          </a:prstGeom>
        </p:spPr>
      </p:pic>
      <p:sp>
        <p:nvSpPr>
          <p:cNvPr id="4" name="スライド番号プレースホルダー 3"/>
          <p:cNvSpPr>
            <a:spLocks noGrp="1"/>
          </p:cNvSpPr>
          <p:nvPr>
            <p:ph type="sldNum" sz="quarter" idx="12"/>
          </p:nvPr>
        </p:nvSpPr>
        <p:spPr/>
        <p:txBody>
          <a:bodyPr/>
          <a:lstStyle/>
          <a:p>
            <a:fld id="{5F3AF5F3-3038-4FA1-9FF9-54FBF43F628C}" type="slidenum">
              <a:rPr kumimoji="1" lang="ja-JP" altLang="en-US" smtClean="0"/>
              <a:t>20</a:t>
            </a:fld>
            <a:endParaRPr kumimoji="1" lang="ja-JP" altLang="en-US" dirty="0"/>
          </a:p>
        </p:txBody>
      </p:sp>
    </p:spTree>
    <p:extLst>
      <p:ext uri="{BB962C8B-B14F-4D97-AF65-F5344CB8AC3E}">
        <p14:creationId xmlns:p14="http://schemas.microsoft.com/office/powerpoint/2010/main" val="1644159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20827" y="2204864"/>
            <a:ext cx="9144000" cy="1955982"/>
          </a:xfrm>
        </p:spPr>
        <p:txBody>
          <a:bodyPr>
            <a:noAutofit/>
          </a:bodyPr>
          <a:lstStyle/>
          <a:p>
            <a:pPr algn="l" eaLnBrk="1" hangingPunct="1"/>
            <a:r>
              <a:rPr lang="ja-JP" altLang="en-US" sz="4000" b="1" dirty="0"/>
              <a:t>　　　１．キャリアに対する</a:t>
            </a:r>
            <a:r>
              <a:rPr lang="en-US" altLang="ja-JP" sz="4000" b="1" dirty="0"/>
              <a:t/>
            </a:r>
            <a:br>
              <a:rPr lang="en-US" altLang="ja-JP" sz="4000" b="1" dirty="0"/>
            </a:br>
            <a:r>
              <a:rPr lang="ja-JP" altLang="en-US" sz="4000" b="1" dirty="0"/>
              <a:t>　　　　 自分の価値観を確認する</a:t>
            </a:r>
          </a:p>
        </p:txBody>
      </p:sp>
      <p:pic>
        <p:nvPicPr>
          <p:cNvPr id="5" name="Picture 3"/>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7452320" y="4304710"/>
            <a:ext cx="864096" cy="1356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スライド番号プレースホルダー 1"/>
          <p:cNvSpPr>
            <a:spLocks noGrp="1"/>
          </p:cNvSpPr>
          <p:nvPr>
            <p:ph type="sldNum" sz="quarter" idx="12"/>
          </p:nvPr>
        </p:nvSpPr>
        <p:spPr/>
        <p:txBody>
          <a:bodyPr/>
          <a:lstStyle/>
          <a:p>
            <a:fld id="{5F3AF5F3-3038-4FA1-9FF9-54FBF43F628C}" type="slidenum">
              <a:rPr kumimoji="1" lang="ja-JP" altLang="en-US" smtClean="0"/>
              <a:t>3</a:t>
            </a:fld>
            <a:endParaRPr kumimoji="1" lang="ja-JP" altLang="en-US" dirty="0"/>
          </a:p>
        </p:txBody>
      </p:sp>
    </p:spTree>
    <p:extLst>
      <p:ext uri="{BB962C8B-B14F-4D97-AF65-F5344CB8AC3E}">
        <p14:creationId xmlns:p14="http://schemas.microsoft.com/office/powerpoint/2010/main" val="30645588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4624"/>
            <a:ext cx="8229600" cy="1143000"/>
          </a:xfrm>
        </p:spPr>
        <p:txBody>
          <a:bodyPr>
            <a:normAutofit/>
          </a:bodyPr>
          <a:lstStyle/>
          <a:p>
            <a:r>
              <a:rPr kumimoji="1" lang="ja-JP" altLang="en-US" sz="3600" dirty="0"/>
              <a:t>自分を理解するための３つの要素</a:t>
            </a:r>
          </a:p>
        </p:txBody>
      </p:sp>
      <p:sp>
        <p:nvSpPr>
          <p:cNvPr id="5" name="角丸四角形 4"/>
          <p:cNvSpPr/>
          <p:nvPr/>
        </p:nvSpPr>
        <p:spPr>
          <a:xfrm>
            <a:off x="454372" y="1052736"/>
            <a:ext cx="8366100" cy="1435298"/>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キャリアについて考えるうえでは、自分についてよく知ることが大切です。</a:t>
            </a:r>
            <a:endParaRPr kumimoji="1" lang="en-US" altLang="ja-JP"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３つの観点　①興味・関心、②強み、③価値観について振り返り、自分のことを理解していきましょう。</a:t>
            </a:r>
          </a:p>
        </p:txBody>
      </p:sp>
      <p:grpSp>
        <p:nvGrpSpPr>
          <p:cNvPr id="16" name="グループ化 15"/>
          <p:cNvGrpSpPr/>
          <p:nvPr/>
        </p:nvGrpSpPr>
        <p:grpSpPr>
          <a:xfrm>
            <a:off x="2233810" y="2816123"/>
            <a:ext cx="4771471" cy="3718043"/>
            <a:chOff x="2206240" y="2795715"/>
            <a:chExt cx="4423430" cy="3585614"/>
          </a:xfrm>
        </p:grpSpPr>
        <p:grpSp>
          <p:nvGrpSpPr>
            <p:cNvPr id="10" name="グループ化 9"/>
            <p:cNvGrpSpPr/>
            <p:nvPr/>
          </p:nvGrpSpPr>
          <p:grpSpPr>
            <a:xfrm>
              <a:off x="2960891" y="2795715"/>
              <a:ext cx="2886807" cy="2195429"/>
              <a:chOff x="3200833" y="3015175"/>
              <a:chExt cx="2886807" cy="2195429"/>
            </a:xfrm>
            <a:solidFill>
              <a:schemeClr val="accent5">
                <a:lumMod val="40000"/>
                <a:lumOff val="60000"/>
                <a:alpha val="50196"/>
              </a:schemeClr>
            </a:solidFill>
          </p:grpSpPr>
          <p:sp>
            <p:nvSpPr>
              <p:cNvPr id="6" name="楕円 5"/>
              <p:cNvSpPr/>
              <p:nvPr/>
            </p:nvSpPr>
            <p:spPr>
              <a:xfrm>
                <a:off x="3516065" y="3015175"/>
                <a:ext cx="2256344" cy="21954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9" name="テキスト ボックス 8"/>
              <p:cNvSpPr txBox="1"/>
              <p:nvPr/>
            </p:nvSpPr>
            <p:spPr>
              <a:xfrm>
                <a:off x="3200833" y="3746982"/>
                <a:ext cx="2886807" cy="563946"/>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①興味・関心</a:t>
                </a:r>
                <a:endParaRPr kumimoji="1" lang="en-US" altLang="ja-JP" sz="3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grpSp>
        <p:grpSp>
          <p:nvGrpSpPr>
            <p:cNvPr id="14" name="グループ化 13"/>
            <p:cNvGrpSpPr/>
            <p:nvPr/>
          </p:nvGrpSpPr>
          <p:grpSpPr>
            <a:xfrm>
              <a:off x="4379585" y="4206610"/>
              <a:ext cx="2250085" cy="2174718"/>
              <a:chOff x="5885174" y="3693426"/>
              <a:chExt cx="2250085" cy="2174718"/>
            </a:xfrm>
            <a:solidFill>
              <a:srgbClr val="33CC33">
                <a:alpha val="50196"/>
              </a:srgbClr>
            </a:solidFill>
          </p:grpSpPr>
          <p:sp>
            <p:nvSpPr>
              <p:cNvPr id="8" name="楕円 7"/>
              <p:cNvSpPr/>
              <p:nvPr/>
            </p:nvSpPr>
            <p:spPr>
              <a:xfrm>
                <a:off x="5885174" y="3693426"/>
                <a:ext cx="2189715" cy="217471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3" name="テキスト ボックス 12"/>
              <p:cNvSpPr txBox="1"/>
              <p:nvPr/>
            </p:nvSpPr>
            <p:spPr>
              <a:xfrm>
                <a:off x="5892159" y="4336295"/>
                <a:ext cx="2243100" cy="563947"/>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③価値観</a:t>
                </a:r>
                <a:endParaRPr kumimoji="1" lang="en-US" altLang="ja-JP" sz="3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grpSp>
        <p:grpSp>
          <p:nvGrpSpPr>
            <p:cNvPr id="12" name="グループ化 11"/>
            <p:cNvGrpSpPr/>
            <p:nvPr/>
          </p:nvGrpSpPr>
          <p:grpSpPr>
            <a:xfrm>
              <a:off x="2206240" y="4206611"/>
              <a:ext cx="2507704" cy="2174718"/>
              <a:chOff x="1735466" y="3438038"/>
              <a:chExt cx="2507704" cy="2174718"/>
            </a:xfrm>
            <a:solidFill>
              <a:schemeClr val="accent6">
                <a:lumMod val="60000"/>
                <a:lumOff val="40000"/>
                <a:alpha val="50196"/>
              </a:schemeClr>
            </a:solidFill>
          </p:grpSpPr>
          <p:sp>
            <p:nvSpPr>
              <p:cNvPr id="7" name="楕円 6"/>
              <p:cNvSpPr/>
              <p:nvPr/>
            </p:nvSpPr>
            <p:spPr>
              <a:xfrm>
                <a:off x="2022751" y="3438038"/>
                <a:ext cx="2189210" cy="217471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1" name="テキスト ボックス 10"/>
              <p:cNvSpPr txBox="1"/>
              <p:nvPr/>
            </p:nvSpPr>
            <p:spPr>
              <a:xfrm>
                <a:off x="1735466" y="4096481"/>
                <a:ext cx="2507704" cy="563947"/>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②強み</a:t>
                </a:r>
                <a:endParaRPr kumimoji="1" lang="en-US" altLang="ja-JP" sz="3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grpSp>
        <p:pic>
          <p:nvPicPr>
            <p:cNvPr id="15" name="図 14"/>
            <p:cNvPicPr>
              <a:picLocks noChangeAspect="1"/>
            </p:cNvPicPr>
            <p:nvPr/>
          </p:nvPicPr>
          <p:blipFill>
            <a:blip r:embed="rId3"/>
            <a:stretch>
              <a:fillRect/>
            </a:stretch>
          </p:blipFill>
          <p:spPr>
            <a:xfrm>
              <a:off x="4312956" y="4572493"/>
              <a:ext cx="436914" cy="450881"/>
            </a:xfrm>
            <a:prstGeom prst="rect">
              <a:avLst/>
            </a:prstGeom>
          </p:spPr>
        </p:pic>
      </p:grpSp>
      <p:sp>
        <p:nvSpPr>
          <p:cNvPr id="17" name="スライド番号プレースホルダー 1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3AF5F3-3038-4FA1-9FF9-54FBF43F628C}"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1" lang="ja-JP" altLang="en-US" sz="1200" b="0" i="0" u="none" strike="noStrike" kern="1200" cap="none" spc="0" normalizeH="0" baseline="0" noProof="0" dirty="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3" name="テキスト ボックス 2"/>
          <p:cNvSpPr txBox="1"/>
          <p:nvPr/>
        </p:nvSpPr>
        <p:spPr>
          <a:xfrm>
            <a:off x="4267119" y="4107636"/>
            <a:ext cx="949622" cy="276999"/>
          </a:xfrm>
          <a:prstGeom prst="rect">
            <a:avLst/>
          </a:prstGeom>
          <a:noFill/>
        </p:spPr>
        <p:txBody>
          <a:bodyPr wrap="square" lIns="0" tIns="0" rIns="0" bIns="0"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（欲求）</a:t>
            </a:r>
          </a:p>
        </p:txBody>
      </p:sp>
      <p:sp>
        <p:nvSpPr>
          <p:cNvPr id="18" name="テキスト ボックス 17"/>
          <p:cNvSpPr txBox="1"/>
          <p:nvPr/>
        </p:nvSpPr>
        <p:spPr>
          <a:xfrm>
            <a:off x="2831518" y="5493806"/>
            <a:ext cx="2698745" cy="276999"/>
          </a:xfrm>
          <a:prstGeom prst="rect">
            <a:avLst/>
          </a:prstGeom>
          <a:noFill/>
        </p:spPr>
        <p:txBody>
          <a:bodyPr wrap="square" lIns="0" tIns="0" rIns="0" bIns="0"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（能力・できること）</a:t>
            </a:r>
          </a:p>
        </p:txBody>
      </p:sp>
      <p:sp>
        <p:nvSpPr>
          <p:cNvPr id="19" name="テキスト ボックス 18"/>
          <p:cNvSpPr txBox="1"/>
          <p:nvPr/>
        </p:nvSpPr>
        <p:spPr>
          <a:xfrm>
            <a:off x="4946358" y="5485671"/>
            <a:ext cx="2175293" cy="276999"/>
          </a:xfrm>
          <a:prstGeom prst="rect">
            <a:avLst/>
          </a:prstGeom>
          <a:noFill/>
        </p:spPr>
        <p:txBody>
          <a:bodyPr wrap="square" lIns="0" tIns="0" rIns="0" bIns="0"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（大切にしたいこと）</a:t>
            </a:r>
          </a:p>
        </p:txBody>
      </p:sp>
    </p:spTree>
    <p:extLst>
      <p:ext uri="{BB962C8B-B14F-4D97-AF65-F5344CB8AC3E}">
        <p14:creationId xmlns:p14="http://schemas.microsoft.com/office/powerpoint/2010/main" val="27582459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図 17"/>
          <p:cNvPicPr>
            <a:picLocks noChangeAspect="1"/>
          </p:cNvPicPr>
          <p:nvPr/>
        </p:nvPicPr>
        <p:blipFill>
          <a:blip r:embed="rId3"/>
          <a:stretch>
            <a:fillRect/>
          </a:stretch>
        </p:blipFill>
        <p:spPr>
          <a:xfrm flipH="1">
            <a:off x="5436096" y="970770"/>
            <a:ext cx="2806813" cy="2674254"/>
          </a:xfrm>
          <a:prstGeom prst="rect">
            <a:avLst/>
          </a:prstGeom>
        </p:spPr>
      </p:pic>
      <p:pic>
        <p:nvPicPr>
          <p:cNvPr id="14" name="図 13"/>
          <p:cNvPicPr>
            <a:picLocks noChangeAspect="1"/>
          </p:cNvPicPr>
          <p:nvPr/>
        </p:nvPicPr>
        <p:blipFill>
          <a:blip r:embed="rId4"/>
          <a:stretch>
            <a:fillRect/>
          </a:stretch>
        </p:blipFill>
        <p:spPr>
          <a:xfrm flipH="1">
            <a:off x="4692117" y="-320106"/>
            <a:ext cx="4416387" cy="4541194"/>
          </a:xfrm>
          <a:prstGeom prst="rect">
            <a:avLst/>
          </a:prstGeom>
        </p:spPr>
      </p:pic>
      <p:sp>
        <p:nvSpPr>
          <p:cNvPr id="28" name="角丸四角形 27"/>
          <p:cNvSpPr/>
          <p:nvPr/>
        </p:nvSpPr>
        <p:spPr>
          <a:xfrm>
            <a:off x="4543636" y="844135"/>
            <a:ext cx="4348844" cy="4745606"/>
          </a:xfrm>
          <a:prstGeom prst="roundRect">
            <a:avLst>
              <a:gd name="adj" fmla="val 11687"/>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角丸四角形 6"/>
          <p:cNvSpPr/>
          <p:nvPr/>
        </p:nvSpPr>
        <p:spPr>
          <a:xfrm>
            <a:off x="251520" y="844135"/>
            <a:ext cx="4284476" cy="4745606"/>
          </a:xfrm>
          <a:prstGeom prst="roundRect">
            <a:avLst>
              <a:gd name="adj" fmla="val 11687"/>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6" name="図 15"/>
          <p:cNvPicPr>
            <a:picLocks noChangeAspect="1"/>
          </p:cNvPicPr>
          <p:nvPr/>
        </p:nvPicPr>
        <p:blipFill>
          <a:blip r:embed="rId3"/>
          <a:stretch>
            <a:fillRect/>
          </a:stretch>
        </p:blipFill>
        <p:spPr>
          <a:xfrm>
            <a:off x="972052" y="980728"/>
            <a:ext cx="2667359" cy="2667359"/>
          </a:xfrm>
          <a:prstGeom prst="rect">
            <a:avLst/>
          </a:prstGeom>
        </p:spPr>
      </p:pic>
      <p:pic>
        <p:nvPicPr>
          <p:cNvPr id="17" name="図 16"/>
          <p:cNvPicPr>
            <a:picLocks noChangeAspect="1"/>
          </p:cNvPicPr>
          <p:nvPr/>
        </p:nvPicPr>
        <p:blipFill>
          <a:blip r:embed="rId5"/>
          <a:stretch>
            <a:fillRect/>
          </a:stretch>
        </p:blipFill>
        <p:spPr>
          <a:xfrm>
            <a:off x="-70736" y="-315416"/>
            <a:ext cx="4542521" cy="4542521"/>
          </a:xfrm>
          <a:prstGeom prst="rect">
            <a:avLst/>
          </a:prstGeom>
        </p:spPr>
      </p:pic>
      <p:sp>
        <p:nvSpPr>
          <p:cNvPr id="24578" name="タイトル 1"/>
          <p:cNvSpPr>
            <a:spLocks noGrp="1"/>
          </p:cNvSpPr>
          <p:nvPr>
            <p:ph type="title"/>
          </p:nvPr>
        </p:nvSpPr>
        <p:spPr>
          <a:xfrm>
            <a:off x="0" y="32866"/>
            <a:ext cx="9144000" cy="731838"/>
          </a:xfrm>
        </p:spPr>
        <p:txBody>
          <a:bodyPr>
            <a:normAutofit/>
          </a:bodyPr>
          <a:lstStyle/>
          <a:p>
            <a:r>
              <a:rPr lang="ja-JP" altLang="en-US" sz="3600" dirty="0"/>
              <a:t>価値観とは何か</a:t>
            </a:r>
          </a:p>
        </p:txBody>
      </p:sp>
      <p:sp>
        <p:nvSpPr>
          <p:cNvPr id="11" name="Text Box 12"/>
          <p:cNvSpPr txBox="1">
            <a:spLocks noChangeArrowheads="1"/>
          </p:cNvSpPr>
          <p:nvPr/>
        </p:nvSpPr>
        <p:spPr bwMode="auto">
          <a:xfrm>
            <a:off x="4325301" y="6567203"/>
            <a:ext cx="3960440"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algn="ctr"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algn="ctr"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algn="ctr"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algn="ctr"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ja-JP" altLang="en-US" sz="900" dirty="0">
                <a:latin typeface="+mn-ea"/>
                <a:ea typeface="+mn-ea"/>
              </a:rPr>
              <a:t>参考文献：</a:t>
            </a:r>
            <a:r>
              <a:rPr lang="ja-JP" altLang="ja-JP" sz="900" dirty="0">
                <a:latin typeface="+mn-ea"/>
                <a:ea typeface="+mn-ea"/>
              </a:rPr>
              <a:t>畔柳修：</a:t>
            </a:r>
            <a:r>
              <a:rPr lang="ja-JP" altLang="en-US" sz="900" dirty="0">
                <a:latin typeface="+mn-ea"/>
                <a:ea typeface="+mn-ea"/>
              </a:rPr>
              <a:t>「</a:t>
            </a:r>
            <a:r>
              <a:rPr lang="ja-JP" altLang="ja-JP" sz="900" dirty="0">
                <a:latin typeface="+mn-ea"/>
                <a:ea typeface="+mn-ea"/>
              </a:rPr>
              <a:t>キャリアデザイン研修 実践ワークブック</a:t>
            </a:r>
            <a:r>
              <a:rPr lang="ja-JP" altLang="en-US" sz="900" dirty="0">
                <a:latin typeface="+mn-ea"/>
                <a:ea typeface="+mn-ea"/>
              </a:rPr>
              <a:t>」</a:t>
            </a:r>
            <a:r>
              <a:rPr lang="ja-JP" altLang="ja-JP" sz="900" dirty="0">
                <a:latin typeface="+mn-ea"/>
                <a:ea typeface="+mn-ea"/>
              </a:rPr>
              <a:t>金子書房（</a:t>
            </a:r>
            <a:r>
              <a:rPr lang="en-US" altLang="ja-JP" sz="900" dirty="0">
                <a:latin typeface="+mn-ea"/>
                <a:ea typeface="+mn-ea"/>
              </a:rPr>
              <a:t>2013</a:t>
            </a:r>
            <a:r>
              <a:rPr lang="ja-JP" altLang="ja-JP" sz="900" dirty="0">
                <a:latin typeface="+mn-ea"/>
                <a:ea typeface="+mn-ea"/>
              </a:rPr>
              <a:t>）</a:t>
            </a:r>
            <a:r>
              <a:rPr lang="ja-JP" altLang="en-US" sz="900" dirty="0">
                <a:latin typeface="+mn-ea"/>
                <a:ea typeface="+mn-ea"/>
              </a:rPr>
              <a:t>　</a:t>
            </a:r>
          </a:p>
        </p:txBody>
      </p:sp>
      <p:pic>
        <p:nvPicPr>
          <p:cNvPr id="21" name="図 20"/>
          <p:cNvPicPr>
            <a:picLocks noChangeAspect="1"/>
          </p:cNvPicPr>
          <p:nvPr/>
        </p:nvPicPr>
        <p:blipFill>
          <a:blip r:embed="rId6"/>
          <a:stretch>
            <a:fillRect/>
          </a:stretch>
        </p:blipFill>
        <p:spPr>
          <a:xfrm>
            <a:off x="1314736" y="3216938"/>
            <a:ext cx="2079156" cy="2079156"/>
          </a:xfrm>
          <a:prstGeom prst="rect">
            <a:avLst/>
          </a:prstGeom>
        </p:spPr>
      </p:pic>
      <p:pic>
        <p:nvPicPr>
          <p:cNvPr id="22" name="図 21"/>
          <p:cNvPicPr>
            <a:picLocks noChangeAspect="1"/>
          </p:cNvPicPr>
          <p:nvPr/>
        </p:nvPicPr>
        <p:blipFill>
          <a:blip r:embed="rId7"/>
          <a:stretch>
            <a:fillRect/>
          </a:stretch>
        </p:blipFill>
        <p:spPr>
          <a:xfrm>
            <a:off x="5708069" y="3159569"/>
            <a:ext cx="2079156" cy="2079156"/>
          </a:xfrm>
          <a:prstGeom prst="rect">
            <a:avLst/>
          </a:prstGeom>
        </p:spPr>
      </p:pic>
      <p:sp>
        <p:nvSpPr>
          <p:cNvPr id="5" name="下矢印 4"/>
          <p:cNvSpPr/>
          <p:nvPr/>
        </p:nvSpPr>
        <p:spPr>
          <a:xfrm>
            <a:off x="2125710" y="3068960"/>
            <a:ext cx="360040" cy="519139"/>
          </a:xfrm>
          <a:prstGeom prst="downArrow">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下矢印 18"/>
          <p:cNvSpPr/>
          <p:nvPr/>
        </p:nvSpPr>
        <p:spPr>
          <a:xfrm>
            <a:off x="6561758" y="3056940"/>
            <a:ext cx="360040" cy="519139"/>
          </a:xfrm>
          <a:prstGeom prst="downArrow">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楕円 5"/>
          <p:cNvSpPr/>
          <p:nvPr/>
        </p:nvSpPr>
        <p:spPr>
          <a:xfrm>
            <a:off x="3851920" y="692696"/>
            <a:ext cx="1368152" cy="864096"/>
          </a:xfrm>
          <a:prstGeom prst="ellipse">
            <a:avLst/>
          </a:prstGeom>
          <a:solidFill>
            <a:schemeClr val="tx2">
              <a:lumMod val="60000"/>
              <a:lumOff val="4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a:t>異動</a:t>
            </a:r>
          </a:p>
        </p:txBody>
      </p:sp>
      <p:sp>
        <p:nvSpPr>
          <p:cNvPr id="20" name="テキスト ボックス 19"/>
          <p:cNvSpPr txBox="1"/>
          <p:nvPr/>
        </p:nvSpPr>
        <p:spPr>
          <a:xfrm>
            <a:off x="440575" y="4964155"/>
            <a:ext cx="3730310" cy="707886"/>
          </a:xfrm>
          <a:prstGeom prst="rect">
            <a:avLst/>
          </a:prstGeom>
          <a:noFill/>
        </p:spPr>
        <p:txBody>
          <a:bodyPr wrap="square" rtlCol="0">
            <a:spAutoFit/>
          </a:bodyPr>
          <a:lstStyle/>
          <a:p>
            <a:pPr algn="ctr"/>
            <a:r>
              <a:rPr lang="ja-JP" altLang="en-US" sz="2000" b="1" dirty="0">
                <a:solidFill>
                  <a:schemeClr val="tx2"/>
                </a:solidFill>
              </a:rPr>
              <a:t>価値観：「変化」、「新たなこと」、「出会い」</a:t>
            </a:r>
            <a:endParaRPr lang="en-US" altLang="ja-JP" sz="2000" b="1" dirty="0">
              <a:solidFill>
                <a:schemeClr val="tx2"/>
              </a:solidFill>
            </a:endParaRPr>
          </a:p>
        </p:txBody>
      </p:sp>
      <p:sp>
        <p:nvSpPr>
          <p:cNvPr id="25" name="テキスト ボックス 24"/>
          <p:cNvSpPr txBox="1"/>
          <p:nvPr/>
        </p:nvSpPr>
        <p:spPr>
          <a:xfrm>
            <a:off x="5393263" y="4991472"/>
            <a:ext cx="2892478" cy="400110"/>
          </a:xfrm>
          <a:prstGeom prst="rect">
            <a:avLst/>
          </a:prstGeom>
          <a:noFill/>
        </p:spPr>
        <p:txBody>
          <a:bodyPr wrap="square" rtlCol="0">
            <a:spAutoFit/>
          </a:bodyPr>
          <a:lstStyle/>
          <a:p>
            <a:pPr algn="ctr"/>
            <a:r>
              <a:rPr lang="ja-JP" altLang="en-US" sz="2000" b="1" dirty="0">
                <a:solidFill>
                  <a:srgbClr val="00B050"/>
                </a:solidFill>
              </a:rPr>
              <a:t>価値観：「安定」、「絆」</a:t>
            </a:r>
            <a:endParaRPr lang="en-US" altLang="ja-JP" sz="2000" b="1" dirty="0">
              <a:solidFill>
                <a:srgbClr val="00B050"/>
              </a:solidFill>
            </a:endParaRPr>
          </a:p>
        </p:txBody>
      </p:sp>
      <p:sp>
        <p:nvSpPr>
          <p:cNvPr id="26" name="角丸四角形吹き出し 25"/>
          <p:cNvSpPr/>
          <p:nvPr/>
        </p:nvSpPr>
        <p:spPr>
          <a:xfrm flipH="1">
            <a:off x="740021" y="3823103"/>
            <a:ext cx="954994" cy="1050099"/>
          </a:xfrm>
          <a:prstGeom prst="wedgeRoundRectCallout">
            <a:avLst>
              <a:gd name="adj1" fmla="val -77222"/>
              <a:gd name="adj2" fmla="val 21650"/>
              <a:gd name="adj3" fmla="val 16667"/>
            </a:avLst>
          </a:prstGeom>
          <a:solidFill>
            <a:schemeClr val="accent6">
              <a:lumMod val="40000"/>
              <a:lumOff val="60000"/>
            </a:schemeClr>
          </a:solidFill>
          <a:ln w="952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tx1"/>
                </a:solidFill>
              </a:rPr>
              <a:t>モチベーションが上がる</a:t>
            </a:r>
            <a:endParaRPr lang="en-US" altLang="ja-JP" sz="1400" b="1" dirty="0">
              <a:solidFill>
                <a:schemeClr val="tx1"/>
              </a:solidFill>
            </a:endParaRPr>
          </a:p>
        </p:txBody>
      </p:sp>
      <p:sp>
        <p:nvSpPr>
          <p:cNvPr id="27" name="角丸四角形吹き出し 26"/>
          <p:cNvSpPr/>
          <p:nvPr/>
        </p:nvSpPr>
        <p:spPr>
          <a:xfrm>
            <a:off x="7382091" y="3818734"/>
            <a:ext cx="954994" cy="1050099"/>
          </a:xfrm>
          <a:prstGeom prst="wedgeRoundRectCallout">
            <a:avLst>
              <a:gd name="adj1" fmla="val -77222"/>
              <a:gd name="adj2" fmla="val 21650"/>
              <a:gd name="adj3" fmla="val 16667"/>
            </a:avLst>
          </a:prstGeom>
          <a:solidFill>
            <a:srgbClr val="A5E9A5"/>
          </a:solidFill>
          <a:ln w="952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tx1"/>
                </a:solidFill>
              </a:rPr>
              <a:t>モチベーションが下がる</a:t>
            </a:r>
            <a:endParaRPr lang="en-US" altLang="ja-JP" sz="1400" b="1" dirty="0">
              <a:solidFill>
                <a:schemeClr val="tx1"/>
              </a:solidFill>
            </a:endParaRPr>
          </a:p>
        </p:txBody>
      </p:sp>
      <p:sp>
        <p:nvSpPr>
          <p:cNvPr id="29" name="コンテンツ プレースホルダー 2"/>
          <p:cNvSpPr>
            <a:spLocks noGrp="1"/>
          </p:cNvSpPr>
          <p:nvPr>
            <p:ph idx="1"/>
          </p:nvPr>
        </p:nvSpPr>
        <p:spPr>
          <a:xfrm>
            <a:off x="0" y="5736206"/>
            <a:ext cx="9144000" cy="830997"/>
          </a:xfrm>
        </p:spPr>
        <p:txBody>
          <a:bodyPr wrap="square" anchor="ctr">
            <a:spAutoFit/>
          </a:bodyPr>
          <a:lstStyle/>
          <a:p>
            <a:pPr marL="0" indent="0" algn="ctr">
              <a:buClr>
                <a:schemeClr val="accent5">
                  <a:lumMod val="75000"/>
                </a:schemeClr>
              </a:buClr>
              <a:buNone/>
              <a:defRPr/>
            </a:pPr>
            <a:r>
              <a:rPr lang="ja-JP" altLang="en-US" sz="1800" b="1" dirty="0">
                <a:latin typeface="+mj-ea"/>
                <a:ea typeface="+mj-ea"/>
              </a:rPr>
              <a:t>価値観はキャリアに対する</a:t>
            </a:r>
            <a:r>
              <a:rPr lang="ja-JP" altLang="en-US" sz="2400" b="1" dirty="0">
                <a:solidFill>
                  <a:srgbClr val="FF0000"/>
                </a:solidFill>
                <a:latin typeface="+mj-ea"/>
                <a:ea typeface="+mj-ea"/>
              </a:rPr>
              <a:t>満足感、充実感</a:t>
            </a:r>
            <a:r>
              <a:rPr lang="ja-JP" altLang="en-US" sz="1800" b="1" dirty="0">
                <a:latin typeface="+mj-ea"/>
                <a:ea typeface="+mj-ea"/>
              </a:rPr>
              <a:t>に影響する</a:t>
            </a:r>
            <a:endParaRPr lang="en-US" altLang="ja-JP" sz="1800" b="1" dirty="0">
              <a:latin typeface="+mj-ea"/>
              <a:ea typeface="+mj-ea"/>
            </a:endParaRPr>
          </a:p>
          <a:p>
            <a:pPr marL="0" indent="0" algn="ctr">
              <a:buClr>
                <a:schemeClr val="accent5">
                  <a:lumMod val="75000"/>
                </a:schemeClr>
              </a:buClr>
              <a:buNone/>
              <a:defRPr/>
            </a:pPr>
            <a:r>
              <a:rPr lang="ja-JP" altLang="en-US" sz="2000" b="1" dirty="0">
                <a:latin typeface="+mj-ea"/>
                <a:ea typeface="+mj-ea"/>
              </a:rPr>
              <a:t>　自分が大切にしたいと考えている価値観を確認しておくことが大切</a:t>
            </a:r>
            <a:endParaRPr lang="en-US" altLang="ja-JP" sz="2000" b="1" dirty="0">
              <a:latin typeface="+mj-ea"/>
              <a:ea typeface="+mj-ea"/>
            </a:endParaRPr>
          </a:p>
        </p:txBody>
      </p:sp>
      <p:sp>
        <p:nvSpPr>
          <p:cNvPr id="23" name="テキスト ボックス 22"/>
          <p:cNvSpPr txBox="1"/>
          <p:nvPr/>
        </p:nvSpPr>
        <p:spPr>
          <a:xfrm>
            <a:off x="1853623" y="659469"/>
            <a:ext cx="1080270" cy="369332"/>
          </a:xfrm>
          <a:prstGeom prst="rect">
            <a:avLst/>
          </a:prstGeom>
          <a:solidFill>
            <a:schemeClr val="accent6">
              <a:lumMod val="60000"/>
              <a:lumOff val="4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b="1" dirty="0">
                <a:solidFill>
                  <a:srgbClr val="EEECE1">
                    <a:lumMod val="10000"/>
                  </a:srgbClr>
                </a:solidFill>
                <a:latin typeface="Calibri"/>
                <a:ea typeface="ＭＳ Ｐゴシック" panose="020B0600070205080204" pitchFamily="50" charset="-128"/>
              </a:rPr>
              <a:t>Ａさん</a:t>
            </a:r>
            <a:endParaRPr kumimoji="1" lang="en-US" altLang="ja-JP" b="1" i="0" u="none" strike="noStrike" kern="1200" cap="none" spc="0" normalizeH="0" baseline="0" noProof="0" dirty="0">
              <a:ln>
                <a:noFill/>
              </a:ln>
              <a:solidFill>
                <a:srgbClr val="EEECE1">
                  <a:lumMod val="10000"/>
                </a:srgbClr>
              </a:solidFill>
              <a:effectLst/>
              <a:uLnTx/>
              <a:uFillTx/>
              <a:latin typeface="Calibri"/>
              <a:ea typeface="ＭＳ Ｐゴシック" panose="020B0600070205080204" pitchFamily="50" charset="-128"/>
              <a:cs typeface="+mn-cs"/>
            </a:endParaRPr>
          </a:p>
        </p:txBody>
      </p:sp>
      <p:sp>
        <p:nvSpPr>
          <p:cNvPr id="24" name="テキスト ボックス 23"/>
          <p:cNvSpPr txBox="1"/>
          <p:nvPr/>
        </p:nvSpPr>
        <p:spPr>
          <a:xfrm>
            <a:off x="6271753" y="632880"/>
            <a:ext cx="1127529" cy="369332"/>
          </a:xfrm>
          <a:prstGeom prst="rect">
            <a:avLst/>
          </a:prstGeom>
          <a:solidFill>
            <a:srgbClr val="8AE28A"/>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b="1" dirty="0">
                <a:solidFill>
                  <a:srgbClr val="EEECE1">
                    <a:lumMod val="10000"/>
                  </a:srgbClr>
                </a:solidFill>
                <a:latin typeface="Calibri"/>
                <a:ea typeface="ＭＳ Ｐゴシック" panose="020B0600070205080204" pitchFamily="50" charset="-128"/>
              </a:rPr>
              <a:t>Ｂさん</a:t>
            </a:r>
            <a:endParaRPr kumimoji="1" lang="en-US" altLang="ja-JP" b="1" i="0" u="none" strike="noStrike" kern="1200" cap="none" spc="0" normalizeH="0" baseline="0" noProof="0" dirty="0">
              <a:ln>
                <a:noFill/>
              </a:ln>
              <a:solidFill>
                <a:srgbClr val="EEECE1">
                  <a:lumMod val="10000"/>
                </a:srgbClr>
              </a:solidFill>
              <a:effectLst/>
              <a:uLnTx/>
              <a:uFillTx/>
              <a:latin typeface="Calibri"/>
              <a:ea typeface="ＭＳ Ｐゴシック" panose="020B0600070205080204" pitchFamily="50" charset="-128"/>
              <a:cs typeface="+mn-cs"/>
            </a:endParaRPr>
          </a:p>
        </p:txBody>
      </p:sp>
      <p:sp>
        <p:nvSpPr>
          <p:cNvPr id="3" name="左右矢印吹き出し 2"/>
          <p:cNvSpPr/>
          <p:nvPr/>
        </p:nvSpPr>
        <p:spPr>
          <a:xfrm>
            <a:off x="3378674" y="3903045"/>
            <a:ext cx="2381963" cy="706941"/>
          </a:xfrm>
          <a:prstGeom prst="leftRightArrowCallout">
            <a:avLst>
              <a:gd name="adj1" fmla="val 40530"/>
              <a:gd name="adj2" fmla="val 35267"/>
              <a:gd name="adj3" fmla="val 37021"/>
              <a:gd name="adj4" fmla="val 54083"/>
            </a:avLst>
          </a:prstGeom>
          <a:solidFill>
            <a:schemeClr val="bg1">
              <a:lumMod val="95000"/>
            </a:schemeClr>
          </a:solidFill>
          <a:ln cap="rnd">
            <a:solidFill>
              <a:schemeClr val="bg1">
                <a:lumMod val="5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tx1"/>
                </a:solidFill>
              </a:rPr>
              <a:t>人によって</a:t>
            </a:r>
            <a:endParaRPr kumimoji="1" lang="en-US" altLang="ja-JP" sz="1600" b="1" dirty="0">
              <a:solidFill>
                <a:schemeClr val="tx1"/>
              </a:solidFill>
            </a:endParaRPr>
          </a:p>
          <a:p>
            <a:pPr algn="ctr"/>
            <a:r>
              <a:rPr kumimoji="1" lang="ja-JP" altLang="en-US" sz="1600" b="1" dirty="0">
                <a:solidFill>
                  <a:schemeClr val="tx1"/>
                </a:solidFill>
              </a:rPr>
              <a:t>異なる</a:t>
            </a:r>
          </a:p>
        </p:txBody>
      </p:sp>
      <p:sp>
        <p:nvSpPr>
          <p:cNvPr id="2" name="スライド番号プレースホルダー 1"/>
          <p:cNvSpPr>
            <a:spLocks noGrp="1"/>
          </p:cNvSpPr>
          <p:nvPr>
            <p:ph type="sldNum" sz="quarter" idx="12"/>
          </p:nvPr>
        </p:nvSpPr>
        <p:spPr/>
        <p:txBody>
          <a:bodyPr/>
          <a:lstStyle/>
          <a:p>
            <a:fld id="{5F3AF5F3-3038-4FA1-9FF9-54FBF43F628C}" type="slidenum">
              <a:rPr kumimoji="1" lang="ja-JP" altLang="en-US" smtClean="0"/>
              <a:t>5</a:t>
            </a:fld>
            <a:endParaRPr kumimoji="1" lang="ja-JP" altLang="en-US" dirty="0"/>
          </a:p>
        </p:txBody>
      </p:sp>
    </p:spTree>
    <p:extLst>
      <p:ext uri="{BB962C8B-B14F-4D97-AF65-F5344CB8AC3E}">
        <p14:creationId xmlns:p14="http://schemas.microsoft.com/office/powerpoint/2010/main" val="8084912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idx="1"/>
          </p:nvPr>
        </p:nvSpPr>
        <p:spPr>
          <a:xfrm>
            <a:off x="323528" y="404664"/>
            <a:ext cx="8628185" cy="5544616"/>
          </a:xfrm>
        </p:spPr>
        <p:txBody>
          <a:bodyPr>
            <a:normAutofit/>
          </a:bodyPr>
          <a:lstStyle/>
          <a:p>
            <a:pPr eaLnBrk="1" hangingPunct="1">
              <a:lnSpc>
                <a:spcPct val="90000"/>
              </a:lnSpc>
              <a:buFontTx/>
              <a:buNone/>
              <a:defRPr/>
            </a:pPr>
            <a:endParaRPr lang="en-US" altLang="ja-JP" sz="3400" b="1" dirty="0"/>
          </a:p>
          <a:p>
            <a:pPr algn="ctr" eaLnBrk="1" hangingPunct="1">
              <a:lnSpc>
                <a:spcPct val="90000"/>
              </a:lnSpc>
              <a:buFontTx/>
              <a:buNone/>
              <a:defRPr/>
            </a:pPr>
            <a:r>
              <a:rPr lang="en-US" altLang="ja-JP" sz="3900" dirty="0"/>
              <a:t>【</a:t>
            </a:r>
            <a:r>
              <a:rPr lang="ja-JP" altLang="en-US" sz="3900" dirty="0"/>
              <a:t>演習</a:t>
            </a:r>
            <a:r>
              <a:rPr lang="en-US" altLang="ja-JP" sz="3900" dirty="0"/>
              <a:t>】</a:t>
            </a:r>
            <a:r>
              <a:rPr lang="ja-JP" altLang="en-US" sz="3600" dirty="0"/>
              <a:t>自分の価値観を確認しよう</a:t>
            </a:r>
            <a:r>
              <a:rPr lang="ja-JP" altLang="en-US" sz="3400" dirty="0"/>
              <a:t>　</a:t>
            </a:r>
          </a:p>
          <a:p>
            <a:pPr eaLnBrk="1" hangingPunct="1">
              <a:lnSpc>
                <a:spcPct val="90000"/>
              </a:lnSpc>
              <a:buFontTx/>
              <a:buNone/>
              <a:defRPr/>
            </a:pPr>
            <a:r>
              <a:rPr lang="ja-JP" altLang="en-US" sz="3600" dirty="0"/>
              <a:t>　</a:t>
            </a:r>
            <a:r>
              <a:rPr lang="ja-JP" altLang="en-US" sz="3500" dirty="0"/>
              <a:t>　</a:t>
            </a:r>
            <a:endParaRPr lang="en-US" altLang="ja-JP" sz="3500" dirty="0"/>
          </a:p>
          <a:p>
            <a:pPr marL="0" indent="0" eaLnBrk="1" hangingPunct="1">
              <a:lnSpc>
                <a:spcPct val="90000"/>
              </a:lnSpc>
              <a:buNone/>
              <a:defRPr/>
            </a:pPr>
            <a:r>
              <a:rPr lang="ja-JP" altLang="en-US" sz="3500" dirty="0"/>
              <a:t>１</a:t>
            </a:r>
            <a:r>
              <a:rPr lang="ja-JP" altLang="en-US" sz="3000" dirty="0"/>
              <a:t>．ワークシート⑤「価値観リスト」のなかから自分</a:t>
            </a:r>
            <a:endParaRPr lang="en-US" altLang="ja-JP" sz="3000" dirty="0"/>
          </a:p>
          <a:p>
            <a:pPr marL="0" indent="0" eaLnBrk="1" hangingPunct="1">
              <a:lnSpc>
                <a:spcPct val="90000"/>
              </a:lnSpc>
              <a:buNone/>
              <a:defRPr/>
            </a:pPr>
            <a:r>
              <a:rPr lang="ja-JP" altLang="en-US" sz="3000" dirty="0"/>
              <a:t>　　が大切にしてきた価値観を５つ選びましょう。</a:t>
            </a:r>
            <a:endParaRPr lang="en-US" altLang="ja-JP" sz="3000" dirty="0"/>
          </a:p>
          <a:p>
            <a:pPr marL="0" indent="0" eaLnBrk="1" hangingPunct="1">
              <a:lnSpc>
                <a:spcPct val="90000"/>
              </a:lnSpc>
              <a:buNone/>
              <a:defRPr/>
            </a:pPr>
            <a:endParaRPr lang="en-US" altLang="ja-JP" sz="3000" dirty="0"/>
          </a:p>
          <a:p>
            <a:pPr marL="0" indent="0" eaLnBrk="1" hangingPunct="1">
              <a:lnSpc>
                <a:spcPct val="90000"/>
              </a:lnSpc>
              <a:buNone/>
              <a:defRPr/>
            </a:pPr>
            <a:r>
              <a:rPr lang="ja-JP" altLang="en-US" sz="3000" dirty="0"/>
              <a:t>２．ワークシート⑥「自分の価値観を確認しよう」の</a:t>
            </a:r>
            <a:endParaRPr lang="en-US" altLang="ja-JP" sz="3000" dirty="0"/>
          </a:p>
          <a:p>
            <a:pPr marL="0" indent="0" eaLnBrk="1" hangingPunct="1">
              <a:lnSpc>
                <a:spcPct val="90000"/>
              </a:lnSpc>
              <a:buNone/>
              <a:defRPr/>
            </a:pPr>
            <a:r>
              <a:rPr lang="ja-JP" altLang="en-US" sz="3000" dirty="0"/>
              <a:t>　　１～３の部分を記入しましょう。</a:t>
            </a:r>
            <a:endParaRPr lang="en-US" altLang="ja-JP" sz="3000" dirty="0"/>
          </a:p>
          <a:p>
            <a:pPr marL="0" indent="0" eaLnBrk="1" hangingPunct="1">
              <a:lnSpc>
                <a:spcPct val="90000"/>
              </a:lnSpc>
              <a:buNone/>
              <a:defRPr/>
            </a:pPr>
            <a:endParaRPr lang="en-US" altLang="ja-JP" sz="3500" dirty="0"/>
          </a:p>
          <a:p>
            <a:pPr marL="0" indent="0" eaLnBrk="1" hangingPunct="1">
              <a:lnSpc>
                <a:spcPct val="90000"/>
              </a:lnSpc>
              <a:buNone/>
              <a:defRPr/>
            </a:pPr>
            <a:r>
              <a:rPr lang="ja-JP" altLang="en-US" sz="3000" dirty="0"/>
              <a:t>＊「選んだ理由」「影響」は</a:t>
            </a:r>
            <a:r>
              <a:rPr lang="ja-JP" altLang="en-US" sz="3000" u="sng" dirty="0"/>
              <a:t>１位のみ記入</a:t>
            </a:r>
            <a:r>
              <a:rPr lang="ja-JP" altLang="en-US" sz="3000" dirty="0"/>
              <a:t>します。</a:t>
            </a:r>
            <a:endParaRPr lang="en-US" altLang="ja-JP" sz="3000" dirty="0"/>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4288" y="4831110"/>
            <a:ext cx="1616645" cy="16166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スライド番号プレースホルダー 1"/>
          <p:cNvSpPr>
            <a:spLocks noGrp="1"/>
          </p:cNvSpPr>
          <p:nvPr>
            <p:ph type="sldNum" sz="quarter" idx="12"/>
          </p:nvPr>
        </p:nvSpPr>
        <p:spPr/>
        <p:txBody>
          <a:bodyPr/>
          <a:lstStyle/>
          <a:p>
            <a:fld id="{5F3AF5F3-3038-4FA1-9FF9-54FBF43F628C}" type="slidenum">
              <a:rPr kumimoji="1" lang="ja-JP" altLang="en-US" smtClean="0"/>
              <a:t>6</a:t>
            </a:fld>
            <a:endParaRPr kumimoji="1" lang="ja-JP" altLang="en-US" dirty="0"/>
          </a:p>
        </p:txBody>
      </p:sp>
    </p:spTree>
    <p:extLst>
      <p:ext uri="{BB962C8B-B14F-4D97-AF65-F5344CB8AC3E}">
        <p14:creationId xmlns:p14="http://schemas.microsoft.com/office/powerpoint/2010/main" val="14294097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0" y="2924951"/>
            <a:ext cx="9144000" cy="731839"/>
          </a:xfrm>
        </p:spPr>
        <p:txBody>
          <a:bodyPr>
            <a:noAutofit/>
          </a:bodyPr>
          <a:lstStyle/>
          <a:p>
            <a:pPr eaLnBrk="1" hangingPunct="1"/>
            <a:r>
              <a:rPr lang="ja-JP" altLang="en-US" sz="4000" b="1" dirty="0"/>
              <a:t>２．いろいろな価値観があることを知る</a:t>
            </a:r>
          </a:p>
        </p:txBody>
      </p:sp>
      <p:pic>
        <p:nvPicPr>
          <p:cNvPr id="5" name="Picture 3"/>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7452320" y="4304710"/>
            <a:ext cx="864096" cy="1356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スライド番号プレースホルダー 1"/>
          <p:cNvSpPr>
            <a:spLocks noGrp="1"/>
          </p:cNvSpPr>
          <p:nvPr>
            <p:ph type="sldNum" sz="quarter" idx="12"/>
          </p:nvPr>
        </p:nvSpPr>
        <p:spPr/>
        <p:txBody>
          <a:bodyPr/>
          <a:lstStyle/>
          <a:p>
            <a:fld id="{5F3AF5F3-3038-4FA1-9FF9-54FBF43F628C}" type="slidenum">
              <a:rPr kumimoji="1" lang="ja-JP" altLang="en-US" smtClean="0"/>
              <a:t>7</a:t>
            </a:fld>
            <a:endParaRPr kumimoji="1" lang="ja-JP" altLang="en-US" dirty="0"/>
          </a:p>
        </p:txBody>
      </p:sp>
    </p:spTree>
    <p:extLst>
      <p:ext uri="{BB962C8B-B14F-4D97-AF65-F5344CB8AC3E}">
        <p14:creationId xmlns:p14="http://schemas.microsoft.com/office/powerpoint/2010/main" val="34571941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3"/>
          <p:cNvSpPr>
            <a:spLocks noGrp="1" noChangeArrowheads="1"/>
          </p:cNvSpPr>
          <p:nvPr>
            <p:ph idx="1"/>
          </p:nvPr>
        </p:nvSpPr>
        <p:spPr>
          <a:xfrm>
            <a:off x="251520" y="1615857"/>
            <a:ext cx="8606007" cy="5059580"/>
          </a:xfrm>
          <a:ln>
            <a:noFill/>
          </a:ln>
        </p:spPr>
        <p:txBody>
          <a:bodyPr>
            <a:normAutofit/>
          </a:bodyPr>
          <a:lstStyle/>
          <a:p>
            <a:pPr eaLnBrk="1" hangingPunct="1">
              <a:lnSpc>
                <a:spcPct val="90000"/>
              </a:lnSpc>
              <a:spcBef>
                <a:spcPts val="0"/>
              </a:spcBef>
              <a:spcAft>
                <a:spcPts val="600"/>
              </a:spcAft>
              <a:buFont typeface="Wingdings" panose="05000000000000000000" pitchFamily="2" charset="2"/>
              <a:buChar char="l"/>
            </a:pPr>
            <a:r>
              <a:rPr lang="ja-JP" altLang="en-US" sz="2800" b="1" dirty="0"/>
              <a:t>発表しましょう。</a:t>
            </a:r>
            <a:endParaRPr lang="en-US" altLang="ja-JP" sz="2800" b="1" dirty="0"/>
          </a:p>
          <a:p>
            <a:pPr lvl="1">
              <a:lnSpc>
                <a:spcPct val="90000"/>
              </a:lnSpc>
              <a:buFont typeface="Arial" panose="020B0604020202020204" pitchFamily="34" charset="0"/>
              <a:buChar char="•"/>
            </a:pPr>
            <a:r>
              <a:rPr lang="ja-JP" altLang="en-US" sz="2400" dirty="0"/>
              <a:t>選んだ５つの価値観は何でしたか？</a:t>
            </a:r>
            <a:endParaRPr lang="en-US" altLang="ja-JP" sz="2400" dirty="0"/>
          </a:p>
          <a:p>
            <a:pPr lvl="1">
              <a:lnSpc>
                <a:spcPct val="90000"/>
              </a:lnSpc>
              <a:spcBef>
                <a:spcPts val="0"/>
              </a:spcBef>
              <a:spcAft>
                <a:spcPts val="600"/>
              </a:spcAft>
              <a:buFont typeface="Arial" panose="020B0604020202020204" pitchFamily="34" charset="0"/>
              <a:buChar char="•"/>
            </a:pPr>
            <a:r>
              <a:rPr lang="ja-JP" altLang="en-US" sz="2400" dirty="0"/>
              <a:t>１位の価値観を選んだ理由と、その価値観が自分に与えている影響は何ですか？</a:t>
            </a:r>
            <a:endParaRPr lang="en-US" altLang="ja-JP" sz="2400" dirty="0"/>
          </a:p>
          <a:p>
            <a:pPr lvl="1">
              <a:lnSpc>
                <a:spcPct val="90000"/>
              </a:lnSpc>
              <a:spcBef>
                <a:spcPts val="0"/>
              </a:spcBef>
              <a:spcAft>
                <a:spcPts val="1800"/>
              </a:spcAft>
              <a:buFont typeface="Arial" panose="020B0604020202020204" pitchFamily="34" charset="0"/>
              <a:buChar char="•"/>
            </a:pPr>
            <a:r>
              <a:rPr lang="ja-JP" altLang="en-US" sz="2400" dirty="0"/>
              <a:t>自分の価値観について、気がついたことは何ですか？</a:t>
            </a:r>
            <a:endParaRPr lang="en-US" altLang="ja-JP" sz="2800" dirty="0"/>
          </a:p>
          <a:p>
            <a:pPr>
              <a:spcBef>
                <a:spcPts val="0"/>
              </a:spcBef>
              <a:spcAft>
                <a:spcPts val="1800"/>
              </a:spcAft>
              <a:buFont typeface="Wingdings" panose="05000000000000000000" pitchFamily="2" charset="2"/>
              <a:buChar char="l"/>
            </a:pPr>
            <a:r>
              <a:rPr lang="ja-JP" altLang="en-US" sz="2800" b="1" dirty="0"/>
              <a:t>他のメンバーの価値観を聞いて、気がついたことや感じたことを話し合いましょう。</a:t>
            </a:r>
            <a:endParaRPr lang="en-US" altLang="ja-JP" sz="2800" b="1" dirty="0"/>
          </a:p>
        </p:txBody>
      </p:sp>
      <p:sp>
        <p:nvSpPr>
          <p:cNvPr id="7" name="タイトル 1"/>
          <p:cNvSpPr txBox="1">
            <a:spLocks/>
          </p:cNvSpPr>
          <p:nvPr/>
        </p:nvSpPr>
        <p:spPr>
          <a:xfrm>
            <a:off x="-108520" y="426174"/>
            <a:ext cx="9144000" cy="73183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3600" dirty="0"/>
              <a:t>グループディスカッション</a:t>
            </a:r>
          </a:p>
        </p:txBody>
      </p:sp>
      <p:pic>
        <p:nvPicPr>
          <p:cNvPr id="9" name="コンテンツ プレースホルダー 3"/>
          <p:cNvPicPr>
            <a:picLocks noChangeAspect="1"/>
          </p:cNvPicPr>
          <p:nvPr/>
        </p:nvPicPr>
        <p:blipFill>
          <a:blip r:embed="rId3"/>
          <a:stretch>
            <a:fillRect/>
          </a:stretch>
        </p:blipFill>
        <p:spPr>
          <a:xfrm flipH="1">
            <a:off x="6746746" y="5013176"/>
            <a:ext cx="1823444" cy="1844824"/>
          </a:xfrm>
          <a:prstGeom prst="rect">
            <a:avLst/>
          </a:prstGeom>
        </p:spPr>
      </p:pic>
      <p:sp>
        <p:nvSpPr>
          <p:cNvPr id="2" name="スライド番号プレースホルダー 1"/>
          <p:cNvSpPr>
            <a:spLocks noGrp="1"/>
          </p:cNvSpPr>
          <p:nvPr>
            <p:ph type="sldNum" sz="quarter" idx="12"/>
          </p:nvPr>
        </p:nvSpPr>
        <p:spPr/>
        <p:txBody>
          <a:bodyPr/>
          <a:lstStyle/>
          <a:p>
            <a:fld id="{5F3AF5F3-3038-4FA1-9FF9-54FBF43F628C}" type="slidenum">
              <a:rPr kumimoji="1" lang="ja-JP" altLang="en-US" smtClean="0"/>
              <a:t>8</a:t>
            </a:fld>
            <a:endParaRPr kumimoji="1" lang="ja-JP" altLang="en-US" dirty="0"/>
          </a:p>
        </p:txBody>
      </p:sp>
    </p:spTree>
    <p:extLst>
      <p:ext uri="{BB962C8B-B14F-4D97-AF65-F5344CB8AC3E}">
        <p14:creationId xmlns:p14="http://schemas.microsoft.com/office/powerpoint/2010/main" val="26879853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0" y="2924951"/>
            <a:ext cx="9144000" cy="731839"/>
          </a:xfrm>
        </p:spPr>
        <p:txBody>
          <a:bodyPr>
            <a:noAutofit/>
          </a:bodyPr>
          <a:lstStyle/>
          <a:p>
            <a:r>
              <a:rPr lang="ja-JP" altLang="en-US" sz="4000" b="1" dirty="0"/>
              <a:t>３．自分の価値観やキャリア・アンカー</a:t>
            </a:r>
            <a:r>
              <a:rPr lang="en-US" altLang="ja-JP" sz="4000" b="1" dirty="0"/>
              <a:t/>
            </a:r>
            <a:br>
              <a:rPr lang="en-US" altLang="ja-JP" sz="4000" b="1" dirty="0"/>
            </a:br>
            <a:r>
              <a:rPr lang="ja-JP" altLang="en-US" sz="4000" b="1" dirty="0"/>
              <a:t>に基づいて今後の働き方を考える</a:t>
            </a:r>
            <a:r>
              <a:rPr lang="en-US" altLang="ja-JP" sz="4000" b="1" dirty="0"/>
              <a:t/>
            </a:r>
            <a:br>
              <a:rPr lang="en-US" altLang="ja-JP" sz="4000" b="1" dirty="0"/>
            </a:br>
            <a:endParaRPr lang="ja-JP" altLang="en-US" sz="4000" b="1" dirty="0"/>
          </a:p>
        </p:txBody>
      </p:sp>
      <p:pic>
        <p:nvPicPr>
          <p:cNvPr id="5" name="Picture 3"/>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7452320" y="4304710"/>
            <a:ext cx="864096" cy="1356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スライド番号プレースホルダー 1"/>
          <p:cNvSpPr>
            <a:spLocks noGrp="1"/>
          </p:cNvSpPr>
          <p:nvPr>
            <p:ph type="sldNum" sz="quarter" idx="12"/>
          </p:nvPr>
        </p:nvSpPr>
        <p:spPr/>
        <p:txBody>
          <a:bodyPr/>
          <a:lstStyle/>
          <a:p>
            <a:fld id="{5F3AF5F3-3038-4FA1-9FF9-54FBF43F628C}" type="slidenum">
              <a:rPr kumimoji="1" lang="ja-JP" altLang="en-US" smtClean="0"/>
              <a:t>9</a:t>
            </a:fld>
            <a:endParaRPr kumimoji="1" lang="ja-JP" altLang="en-US" dirty="0"/>
          </a:p>
        </p:txBody>
      </p:sp>
    </p:spTree>
    <p:extLst>
      <p:ext uri="{BB962C8B-B14F-4D97-AF65-F5344CB8AC3E}">
        <p14:creationId xmlns:p14="http://schemas.microsoft.com/office/powerpoint/2010/main" val="2163207266"/>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TotalTime>
  <Words>4730</Words>
  <Application>Microsoft Office PowerPoint</Application>
  <PresentationFormat>画面に合わせる (4:3)</PresentationFormat>
  <Paragraphs>385</Paragraphs>
  <Slides>20</Slides>
  <Notes>20</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20</vt:i4>
      </vt:variant>
    </vt:vector>
  </HeadingPairs>
  <TitlesOfParts>
    <vt:vector size="29" baseType="lpstr">
      <vt:lpstr>HGPｺﾞｼｯｸE</vt:lpstr>
      <vt:lpstr>ＭＳ Ｐゴシック</vt:lpstr>
      <vt:lpstr>ＭＳ Ｐ明朝</vt:lpstr>
      <vt:lpstr>ＭＳ 明朝</vt:lpstr>
      <vt:lpstr>Arial</vt:lpstr>
      <vt:lpstr>Calibri</vt:lpstr>
      <vt:lpstr>Times New Roman</vt:lpstr>
      <vt:lpstr>Wingdings</vt:lpstr>
      <vt:lpstr>Office ​​テーマ</vt:lpstr>
      <vt:lpstr>PowerPoint プレゼンテーション</vt:lpstr>
      <vt:lpstr>本日の内容</vt:lpstr>
      <vt:lpstr>　　　１．キャリアに対する 　　　　 自分の価値観を確認する</vt:lpstr>
      <vt:lpstr>自分を理解するための３つの要素</vt:lpstr>
      <vt:lpstr>価値観とは何か</vt:lpstr>
      <vt:lpstr>PowerPoint プレゼンテーション</vt:lpstr>
      <vt:lpstr>２．いろいろな価値観があることを知る</vt:lpstr>
      <vt:lpstr>PowerPoint プレゼンテーション</vt:lpstr>
      <vt:lpstr>３．自分の価値観やキャリア・アンカー に基づいて今後の働き方を考える </vt:lpstr>
      <vt:lpstr>キャリア・アンカーとは</vt:lpstr>
      <vt:lpstr>PowerPoint プレゼンテーション</vt:lpstr>
      <vt:lpstr>PowerPoint プレゼンテーション</vt:lpstr>
      <vt:lpstr>PowerPoint プレゼンテーション</vt:lpstr>
      <vt:lpstr>キャリア・アンカーの８つのタイプ</vt:lpstr>
      <vt:lpstr>PowerPoint プレゼンテーション</vt:lpstr>
      <vt:lpstr>キャリア・アンカーの８つのタイプ</vt:lpstr>
      <vt:lpstr>キャリア・アンカーを知るメリット</vt:lpstr>
      <vt:lpstr>PowerPoint プレゼンテーション</vt:lpstr>
      <vt:lpstr>グループディスカッション</vt:lpstr>
      <vt:lpstr>まとめ</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第3回「価値観を確認しよう」 </dc:title>
  <dc:creator>独立行政法人高齢・障害・求職者雇用支援機構</dc:creator>
  <cp:revision>8</cp:revision>
  <cp:lastPrinted>2023-02-02T10:03:01Z</cp:lastPrinted>
  <dcterms:created xsi:type="dcterms:W3CDTF">2017-10-19T23:41:07Z</dcterms:created>
  <dcterms:modified xsi:type="dcterms:W3CDTF">2023-02-02T10:15:05Z</dcterms:modified>
</cp:coreProperties>
</file>