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8" r:id="rId1"/>
    <p:sldMasterId id="2147483891" r:id="rId2"/>
  </p:sldMasterIdLst>
  <p:notesMasterIdLst>
    <p:notesMasterId r:id="rId22"/>
  </p:notesMasterIdLst>
  <p:handoutMasterIdLst>
    <p:handoutMasterId r:id="rId23"/>
  </p:handoutMasterIdLst>
  <p:sldIdLst>
    <p:sldId id="459" r:id="rId3"/>
    <p:sldId id="518" r:id="rId4"/>
    <p:sldId id="449" r:id="rId5"/>
    <p:sldId id="500" r:id="rId6"/>
    <p:sldId id="474" r:id="rId7"/>
    <p:sldId id="531" r:id="rId8"/>
    <p:sldId id="515" r:id="rId9"/>
    <p:sldId id="516" r:id="rId10"/>
    <p:sldId id="529" r:id="rId11"/>
    <p:sldId id="538" r:id="rId12"/>
    <p:sldId id="533" r:id="rId13"/>
    <p:sldId id="528" r:id="rId14"/>
    <p:sldId id="534" r:id="rId15"/>
    <p:sldId id="539" r:id="rId16"/>
    <p:sldId id="541" r:id="rId17"/>
    <p:sldId id="508" r:id="rId18"/>
    <p:sldId id="491" r:id="rId19"/>
    <p:sldId id="517" r:id="rId20"/>
    <p:sldId id="487" r:id="rId21"/>
  </p:sldIdLst>
  <p:sldSz cx="9144000" cy="6858000" type="screen4x3"/>
  <p:notesSz cx="6807200" cy="9939338"/>
  <p:defaultTextStyle>
    <a:defPPr>
      <a:defRPr lang="ja-JP"/>
    </a:defPPr>
    <a:lvl1pPr algn="l" rtl="0" fontAlgn="base">
      <a:spcBef>
        <a:spcPct val="0"/>
      </a:spcBef>
      <a:spcAft>
        <a:spcPct val="0"/>
      </a:spcAft>
      <a:defRPr kumimoji="1" sz="2400" kern="1200">
        <a:solidFill>
          <a:schemeClr val="tx1"/>
        </a:solidFill>
        <a:latin typeface="Times" charset="0"/>
        <a:ea typeface="Osaka" charset="-128"/>
        <a:cs typeface="+mn-cs"/>
      </a:defRPr>
    </a:lvl1pPr>
    <a:lvl2pPr marL="457200" algn="l" rtl="0" fontAlgn="base">
      <a:spcBef>
        <a:spcPct val="0"/>
      </a:spcBef>
      <a:spcAft>
        <a:spcPct val="0"/>
      </a:spcAft>
      <a:defRPr kumimoji="1" sz="2400" kern="1200">
        <a:solidFill>
          <a:schemeClr val="tx1"/>
        </a:solidFill>
        <a:latin typeface="Times" charset="0"/>
        <a:ea typeface="Osaka" charset="-128"/>
        <a:cs typeface="+mn-cs"/>
      </a:defRPr>
    </a:lvl2pPr>
    <a:lvl3pPr marL="914400" algn="l" rtl="0" fontAlgn="base">
      <a:spcBef>
        <a:spcPct val="0"/>
      </a:spcBef>
      <a:spcAft>
        <a:spcPct val="0"/>
      </a:spcAft>
      <a:defRPr kumimoji="1" sz="2400" kern="1200">
        <a:solidFill>
          <a:schemeClr val="tx1"/>
        </a:solidFill>
        <a:latin typeface="Times" charset="0"/>
        <a:ea typeface="Osaka" charset="-128"/>
        <a:cs typeface="+mn-cs"/>
      </a:defRPr>
    </a:lvl3pPr>
    <a:lvl4pPr marL="1371600" algn="l" rtl="0" fontAlgn="base">
      <a:spcBef>
        <a:spcPct val="0"/>
      </a:spcBef>
      <a:spcAft>
        <a:spcPct val="0"/>
      </a:spcAft>
      <a:defRPr kumimoji="1" sz="2400" kern="1200">
        <a:solidFill>
          <a:schemeClr val="tx1"/>
        </a:solidFill>
        <a:latin typeface="Times" charset="0"/>
        <a:ea typeface="Osaka" charset="-128"/>
        <a:cs typeface="+mn-cs"/>
      </a:defRPr>
    </a:lvl4pPr>
    <a:lvl5pPr marL="1828800" algn="l" rtl="0" fontAlgn="base">
      <a:spcBef>
        <a:spcPct val="0"/>
      </a:spcBef>
      <a:spcAft>
        <a:spcPct val="0"/>
      </a:spcAft>
      <a:defRPr kumimoji="1" sz="2400" kern="1200">
        <a:solidFill>
          <a:schemeClr val="tx1"/>
        </a:solidFill>
        <a:latin typeface="Times" charset="0"/>
        <a:ea typeface="Osaka" charset="-128"/>
        <a:cs typeface="+mn-cs"/>
      </a:defRPr>
    </a:lvl5pPr>
    <a:lvl6pPr marL="2286000" algn="l" defTabSz="914400" rtl="0" eaLnBrk="1" latinLnBrk="0" hangingPunct="1">
      <a:defRPr kumimoji="1" sz="2400" kern="1200">
        <a:solidFill>
          <a:schemeClr val="tx1"/>
        </a:solidFill>
        <a:latin typeface="Times" charset="0"/>
        <a:ea typeface="Osaka" charset="-128"/>
        <a:cs typeface="+mn-cs"/>
      </a:defRPr>
    </a:lvl6pPr>
    <a:lvl7pPr marL="2743200" algn="l" defTabSz="914400" rtl="0" eaLnBrk="1" latinLnBrk="0" hangingPunct="1">
      <a:defRPr kumimoji="1" sz="2400" kern="1200">
        <a:solidFill>
          <a:schemeClr val="tx1"/>
        </a:solidFill>
        <a:latin typeface="Times" charset="0"/>
        <a:ea typeface="Osaka" charset="-128"/>
        <a:cs typeface="+mn-cs"/>
      </a:defRPr>
    </a:lvl7pPr>
    <a:lvl8pPr marL="3200400" algn="l" defTabSz="914400" rtl="0" eaLnBrk="1" latinLnBrk="0" hangingPunct="1">
      <a:defRPr kumimoji="1" sz="2400" kern="1200">
        <a:solidFill>
          <a:schemeClr val="tx1"/>
        </a:solidFill>
        <a:latin typeface="Times" charset="0"/>
        <a:ea typeface="Osaka" charset="-128"/>
        <a:cs typeface="+mn-cs"/>
      </a:defRPr>
    </a:lvl8pPr>
    <a:lvl9pPr marL="3657600" algn="l" defTabSz="914400" rtl="0" eaLnBrk="1" latinLnBrk="0" hangingPunct="1">
      <a:defRPr kumimoji="1" sz="2400" kern="1200">
        <a:solidFill>
          <a:schemeClr val="tx1"/>
        </a:solidFill>
        <a:latin typeface="Times" charset="0"/>
        <a:ea typeface="Osaka" charset="-128"/>
        <a:cs typeface="+mn-cs"/>
      </a:defRPr>
    </a:lvl9pPr>
  </p:defaultTextStyle>
  <p:extLst>
    <p:ext uri="{521415D9-36F7-43E2-AB2F-B90AF26B5E84}">
      <p14:sectionLst xmlns:p14="http://schemas.microsoft.com/office/powerpoint/2010/main">
        <p14:section name="既定のセクション" id="{FEF736F3-6B90-4346-9529-26FB90CD963E}">
          <p14:sldIdLst>
            <p14:sldId id="459"/>
            <p14:sldId id="518"/>
            <p14:sldId id="449"/>
            <p14:sldId id="500"/>
            <p14:sldId id="474"/>
            <p14:sldId id="531"/>
            <p14:sldId id="515"/>
            <p14:sldId id="516"/>
            <p14:sldId id="529"/>
            <p14:sldId id="538"/>
            <p14:sldId id="533"/>
            <p14:sldId id="528"/>
            <p14:sldId id="534"/>
            <p14:sldId id="539"/>
            <p14:sldId id="541"/>
            <p14:sldId id="508"/>
            <p14:sldId id="491"/>
            <p14:sldId id="517"/>
            <p14:sldId id="487"/>
          </p14:sldIdLst>
        </p14:section>
        <p14:section name="タイトルなしのセクション" id="{A0238E16-2EE9-48B2-83BD-00A6EC0A70A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4"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99FCD"/>
    <a:srgbClr val="FF7C80"/>
    <a:srgbClr val="CAE8AA"/>
    <a:srgbClr val="FFCC99"/>
    <a:srgbClr val="FFCCCC"/>
    <a:srgbClr val="FF99CC"/>
    <a:srgbClr val="8B1D93"/>
    <a:srgbClr val="BFD5EF"/>
    <a:srgbClr val="D8FB9F"/>
    <a:srgbClr val="C8F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75" autoAdjust="0"/>
    <p:restoredTop sz="56997" autoAdjust="0"/>
  </p:normalViewPr>
  <p:slideViewPr>
    <p:cSldViewPr>
      <p:cViewPr varScale="1">
        <p:scale>
          <a:sx n="51" d="100"/>
          <a:sy n="51" d="100"/>
        </p:scale>
        <p:origin x="198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2" d="100"/>
          <a:sy n="62" d="100"/>
        </p:scale>
        <p:origin x="2946" y="9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solidFill>
                  <a:schemeClr val="tx1"/>
                </a:solidFill>
              </a:rPr>
              <a:t>雇用型テレワーカーの割合</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首都圏</c:v>
                </c:pt>
              </c:strCache>
            </c:strRef>
          </c:tx>
          <c:spPr>
            <a:ln w="28575" cap="rnd">
              <a:solidFill>
                <a:srgbClr val="FF7C80"/>
              </a:solidFill>
              <a:round/>
            </a:ln>
            <a:effectLst/>
          </c:spPr>
          <c:marker>
            <c:symbol val="circle"/>
            <c:size val="5"/>
            <c:spPr>
              <a:solidFill>
                <a:schemeClr val="accent1"/>
              </a:solidFill>
              <a:ln w="9525">
                <a:solidFill>
                  <a:srgbClr val="FF7C80"/>
                </a:solidFill>
              </a:ln>
              <a:effectLst/>
            </c:spPr>
          </c:marker>
          <c:dLbls>
            <c:dLbl>
              <c:idx val="0"/>
              <c:layout>
                <c:manualLayout>
                  <c:x val="-3.819400322405998E-17"/>
                  <c:y val="-7.18750000000000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8EE-47A0-AE74-CE643E148B4A}"/>
                </c:ext>
              </c:extLst>
            </c:dLbl>
            <c:dLbl>
              <c:idx val="1"/>
              <c:layout>
                <c:manualLayout>
                  <c:x val="-6.9257860237751392E-2"/>
                  <c:y val="-0.118470603445359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8EE-47A0-AE74-CE643E148B4A}"/>
                </c:ext>
              </c:extLst>
            </c:dLbl>
            <c:dLbl>
              <c:idx val="2"/>
              <c:layout>
                <c:manualLayout>
                  <c:x val="-1.6986376513720827E-2"/>
                  <c:y val="-7.8125108531524504E-2"/>
                </c:manualLayout>
              </c:layout>
              <c:showLegendKey val="0"/>
              <c:showVal val="1"/>
              <c:showCatName val="0"/>
              <c:showSerName val="0"/>
              <c:showPercent val="0"/>
              <c:showBubbleSize val="0"/>
              <c:extLst>
                <c:ext xmlns:c15="http://schemas.microsoft.com/office/drawing/2012/chart" uri="{CE6537A1-D6FC-4f65-9D91-7224C49458BB}">
                  <c15:layout>
                    <c:manualLayout>
                      <c:w val="5.6697998687664043E-2"/>
                      <c:h val="5.5031249999999997E-2"/>
                    </c:manualLayout>
                  </c15:layout>
                </c:ext>
                <c:ext xmlns:c16="http://schemas.microsoft.com/office/drawing/2014/chart" uri="{C3380CC4-5D6E-409C-BE32-E72D297353CC}">
                  <c16:uniqueId val="{00000008-C8EE-47A0-AE74-CE643E148B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H29</c:v>
                </c:pt>
                <c:pt idx="1">
                  <c:v>H30</c:v>
                </c:pt>
                <c:pt idx="2">
                  <c:v>R1</c:v>
                </c:pt>
                <c:pt idx="3">
                  <c:v>R2</c:v>
                </c:pt>
                <c:pt idx="4">
                  <c:v>R3</c:v>
                </c:pt>
              </c:strCache>
            </c:strRef>
          </c:cat>
          <c:val>
            <c:numRef>
              <c:f>Sheet1!$B$2:$B$6</c:f>
              <c:numCache>
                <c:formatCode>General</c:formatCode>
                <c:ptCount val="5"/>
                <c:pt idx="0">
                  <c:v>18.3</c:v>
                </c:pt>
                <c:pt idx="1">
                  <c:v>20.5</c:v>
                </c:pt>
                <c:pt idx="2">
                  <c:v>18.8</c:v>
                </c:pt>
                <c:pt idx="3">
                  <c:v>34.1</c:v>
                </c:pt>
                <c:pt idx="4">
                  <c:v>42.1</c:v>
                </c:pt>
              </c:numCache>
            </c:numRef>
          </c:val>
          <c:smooth val="0"/>
          <c:extLst>
            <c:ext xmlns:c16="http://schemas.microsoft.com/office/drawing/2014/chart" uri="{C3380CC4-5D6E-409C-BE32-E72D297353CC}">
              <c16:uniqueId val="{00000000-C8EE-47A0-AE74-CE643E148B4A}"/>
            </c:ext>
          </c:extLst>
        </c:ser>
        <c:ser>
          <c:idx val="1"/>
          <c:order val="1"/>
          <c:tx>
            <c:strRef>
              <c:f>Sheet1!$C$1</c:f>
              <c:strCache>
                <c:ptCount val="1"/>
                <c:pt idx="0">
                  <c:v>近畿圏</c:v>
                </c:pt>
              </c:strCache>
            </c:strRef>
          </c:tx>
          <c:spPr>
            <a:ln w="28575" cap="rnd">
              <a:solidFill>
                <a:schemeClr val="tx2">
                  <a:lumMod val="60000"/>
                  <a:lumOff val="40000"/>
                </a:schemeClr>
              </a:solidFill>
              <a:round/>
            </a:ln>
            <a:effectLst/>
          </c:spPr>
          <c:marker>
            <c:symbol val="circle"/>
            <c:size val="5"/>
            <c:spPr>
              <a:solidFill>
                <a:schemeClr val="accent2"/>
              </a:solidFill>
              <a:ln w="9525">
                <a:solidFill>
                  <a:schemeClr val="tx2">
                    <a:lumMod val="60000"/>
                    <a:lumOff val="40000"/>
                  </a:schemeClr>
                </a:solidFill>
              </a:ln>
              <a:effectLst/>
            </c:spPr>
          </c:marker>
          <c:dLbls>
            <c:dLbl>
              <c:idx val="0"/>
              <c:layout>
                <c:manualLayout>
                  <c:x val="-3.819400322405998E-17"/>
                  <c:y val="-3.1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C8EE-47A0-AE74-CE643E148B4A}"/>
                </c:ext>
              </c:extLst>
            </c:dLbl>
            <c:dLbl>
              <c:idx val="1"/>
              <c:layout>
                <c:manualLayout>
                  <c:x val="-3.1968670147767826E-4"/>
                  <c:y val="-1.95362345728390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8EE-47A0-AE74-CE643E148B4A}"/>
                </c:ext>
              </c:extLst>
            </c:dLbl>
            <c:dLbl>
              <c:idx val="2"/>
              <c:layout>
                <c:manualLayout>
                  <c:x val="-7.8858321297633593E-2"/>
                  <c:y val="-4.85513184101507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8EE-47A0-AE74-CE643E148B4A}"/>
                </c:ext>
              </c:extLst>
            </c:dLbl>
            <c:dLbl>
              <c:idx val="3"/>
              <c:layout>
                <c:manualLayout>
                  <c:x val="-1.2180313298522386E-2"/>
                  <c:y val="-7.49999607886105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8EE-47A0-AE74-CE643E148B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H29</c:v>
                </c:pt>
                <c:pt idx="1">
                  <c:v>H30</c:v>
                </c:pt>
                <c:pt idx="2">
                  <c:v>R1</c:v>
                </c:pt>
                <c:pt idx="3">
                  <c:v>R2</c:v>
                </c:pt>
                <c:pt idx="4">
                  <c:v>R3</c:v>
                </c:pt>
              </c:strCache>
            </c:strRef>
          </c:cat>
          <c:val>
            <c:numRef>
              <c:f>Sheet1!$C$2:$C$6</c:f>
              <c:numCache>
                <c:formatCode>General</c:formatCode>
                <c:ptCount val="5"/>
                <c:pt idx="0">
                  <c:v>15.2</c:v>
                </c:pt>
                <c:pt idx="1">
                  <c:v>17.399999999999999</c:v>
                </c:pt>
                <c:pt idx="2">
                  <c:v>15.5</c:v>
                </c:pt>
                <c:pt idx="3">
                  <c:v>23.3</c:v>
                </c:pt>
                <c:pt idx="4">
                  <c:v>27.3</c:v>
                </c:pt>
              </c:numCache>
            </c:numRef>
          </c:val>
          <c:smooth val="0"/>
          <c:extLst>
            <c:ext xmlns:c16="http://schemas.microsoft.com/office/drawing/2014/chart" uri="{C3380CC4-5D6E-409C-BE32-E72D297353CC}">
              <c16:uniqueId val="{00000001-C8EE-47A0-AE74-CE643E148B4A}"/>
            </c:ext>
          </c:extLst>
        </c:ser>
        <c:ser>
          <c:idx val="2"/>
          <c:order val="2"/>
          <c:tx>
            <c:strRef>
              <c:f>Sheet1!$D$1</c:f>
              <c:strCache>
                <c:ptCount val="1"/>
                <c:pt idx="0">
                  <c:v>中京圏</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layout>
                <c:manualLayout>
                  <c:x val="-0.11666662037551385"/>
                  <c:y val="4.83756513852039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8EE-47A0-AE74-CE643E148B4A}"/>
                </c:ext>
              </c:extLst>
            </c:dLbl>
            <c:dLbl>
              <c:idx val="1"/>
              <c:layout>
                <c:manualLayout>
                  <c:x val="1.9400622153094099E-2"/>
                  <c:y val="3.41475186248498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1B5-4447-A0B1-0A77BA9E6BF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H29</c:v>
                </c:pt>
                <c:pt idx="1">
                  <c:v>H30</c:v>
                </c:pt>
                <c:pt idx="2">
                  <c:v>R1</c:v>
                </c:pt>
                <c:pt idx="3">
                  <c:v>R2</c:v>
                </c:pt>
                <c:pt idx="4">
                  <c:v>R3</c:v>
                </c:pt>
              </c:strCache>
            </c:strRef>
          </c:cat>
          <c:val>
            <c:numRef>
              <c:f>Sheet1!$D$2:$D$6</c:f>
              <c:numCache>
                <c:formatCode>General</c:formatCode>
                <c:ptCount val="5"/>
                <c:pt idx="0">
                  <c:v>13.8</c:v>
                </c:pt>
                <c:pt idx="1">
                  <c:v>16.100000000000001</c:v>
                </c:pt>
                <c:pt idx="2">
                  <c:v>14.9</c:v>
                </c:pt>
                <c:pt idx="3">
                  <c:v>19.7</c:v>
                </c:pt>
                <c:pt idx="4">
                  <c:v>23.3</c:v>
                </c:pt>
              </c:numCache>
            </c:numRef>
          </c:val>
          <c:smooth val="0"/>
          <c:extLst>
            <c:ext xmlns:c16="http://schemas.microsoft.com/office/drawing/2014/chart" uri="{C3380CC4-5D6E-409C-BE32-E72D297353CC}">
              <c16:uniqueId val="{00000002-C8EE-47A0-AE74-CE643E148B4A}"/>
            </c:ext>
          </c:extLst>
        </c:ser>
        <c:ser>
          <c:idx val="3"/>
          <c:order val="3"/>
          <c:tx>
            <c:strRef>
              <c:f>Sheet1!$E$1</c:f>
              <c:strCache>
                <c:ptCount val="1"/>
                <c:pt idx="0">
                  <c:v>地方都市圏</c:v>
                </c:pt>
              </c:strCache>
            </c:strRef>
          </c:tx>
          <c:spPr>
            <a:ln w="28575" cap="rnd">
              <a:solidFill>
                <a:schemeClr val="accent6">
                  <a:lumMod val="75000"/>
                </a:schemeClr>
              </a:solidFill>
              <a:round/>
            </a:ln>
            <a:effectLst/>
          </c:spPr>
          <c:marker>
            <c:symbol val="circle"/>
            <c:size val="5"/>
            <c:spPr>
              <a:solidFill>
                <a:schemeClr val="accent4"/>
              </a:solidFill>
              <a:ln w="9525">
                <a:solidFill>
                  <a:schemeClr val="accent6">
                    <a:lumMod val="75000"/>
                  </a:schemeClr>
                </a:solidFill>
              </a:ln>
              <a:effectLst/>
            </c:spPr>
          </c:marker>
          <c:dLbls>
            <c:dLbl>
              <c:idx val="0"/>
              <c:layout>
                <c:manualLayout>
                  <c:x val="-5.2910787690256637E-3"/>
                  <c:y val="3.41475186248498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C8EE-47A0-AE74-CE643E148B4A}"/>
                </c:ext>
              </c:extLst>
            </c:dLbl>
            <c:dLbl>
              <c:idx val="1"/>
              <c:layout>
                <c:manualLayout>
                  <c:x val="-2.0833333333333333E-3"/>
                  <c:y val="4.37499999999999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C8EE-47A0-AE74-CE643E148B4A}"/>
                </c:ext>
              </c:extLst>
            </c:dLbl>
            <c:dLbl>
              <c:idx val="2"/>
              <c:layout>
                <c:manualLayout>
                  <c:x val="4.1666666666665903E-3"/>
                  <c:y val="5.3124999999999999E-2"/>
                </c:manualLayout>
              </c:layout>
              <c:tx>
                <c:rich>
                  <a:bodyPr/>
                  <a:lstStyle/>
                  <a:p>
                    <a:fld id="{EB88E1AC-2EEF-429A-B09A-14DC9892E5C7}" type="VALUE">
                      <a:rPr lang="en-US" altLang="ja-JP" smtClean="0"/>
                      <a:pPr/>
                      <a:t>[値]</a:t>
                    </a:fld>
                    <a:r>
                      <a:rPr lang="en-US" altLang="ja-JP" dirty="0"/>
                      <a:t>.0</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C8EE-47A0-AE74-CE643E148B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H29</c:v>
                </c:pt>
                <c:pt idx="1">
                  <c:v>H30</c:v>
                </c:pt>
                <c:pt idx="2">
                  <c:v>R1</c:v>
                </c:pt>
                <c:pt idx="3">
                  <c:v>R2</c:v>
                </c:pt>
                <c:pt idx="4">
                  <c:v>R3</c:v>
                </c:pt>
              </c:strCache>
            </c:strRef>
          </c:cat>
          <c:val>
            <c:numRef>
              <c:f>Sheet1!$E$2:$E$6</c:f>
              <c:numCache>
                <c:formatCode>General</c:formatCode>
                <c:ptCount val="5"/>
                <c:pt idx="0">
                  <c:v>12.6</c:v>
                </c:pt>
                <c:pt idx="1">
                  <c:v>13.9</c:v>
                </c:pt>
                <c:pt idx="2">
                  <c:v>12</c:v>
                </c:pt>
                <c:pt idx="3">
                  <c:v>16.2</c:v>
                </c:pt>
                <c:pt idx="4">
                  <c:v>17.7</c:v>
                </c:pt>
              </c:numCache>
            </c:numRef>
          </c:val>
          <c:smooth val="0"/>
          <c:extLst>
            <c:ext xmlns:c16="http://schemas.microsoft.com/office/drawing/2014/chart" uri="{C3380CC4-5D6E-409C-BE32-E72D297353CC}">
              <c16:uniqueId val="{00000003-C8EE-47A0-AE74-CE643E148B4A}"/>
            </c:ext>
          </c:extLst>
        </c:ser>
        <c:ser>
          <c:idx val="4"/>
          <c:order val="4"/>
          <c:tx>
            <c:strRef>
              <c:f>Sheet1!$F$1</c:f>
              <c:strCache>
                <c:ptCount val="1"/>
                <c:pt idx="0">
                  <c:v>全国</c:v>
                </c:pt>
              </c:strCache>
            </c:strRef>
          </c:tx>
          <c:spPr>
            <a:ln w="28575" cap="rnd">
              <a:solidFill>
                <a:schemeClr val="tx1"/>
              </a:solidFill>
              <a:round/>
            </a:ln>
            <a:effectLst/>
          </c:spPr>
          <c:marker>
            <c:symbol val="circle"/>
            <c:size val="5"/>
            <c:spPr>
              <a:solidFill>
                <a:schemeClr val="accent5"/>
              </a:solidFill>
              <a:ln w="9525">
                <a:solidFill>
                  <a:schemeClr val="tx1"/>
                </a:solidFill>
              </a:ln>
              <a:effectLst/>
            </c:spPr>
          </c:marker>
          <c:dLbls>
            <c:dLbl>
              <c:idx val="0"/>
              <c:layout>
                <c:manualLayout>
                  <c:x val="-0.11874999999999999"/>
                  <c:y val="-5.62500000000000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8EE-47A0-AE74-CE643E148B4A}"/>
                </c:ext>
              </c:extLst>
            </c:dLbl>
            <c:dLbl>
              <c:idx val="1"/>
              <c:layout>
                <c:manualLayout>
                  <c:x val="-1.6226947005888236E-2"/>
                  <c:y val="-0.1387014397750027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8EE-47A0-AE74-CE643E148B4A}"/>
                </c:ext>
              </c:extLst>
            </c:dLbl>
            <c:dLbl>
              <c:idx val="2"/>
              <c:layout>
                <c:manualLayout>
                  <c:x val="0.05"/>
                  <c:y val="-0.137500000000000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C8EE-47A0-AE74-CE643E148B4A}"/>
                </c:ext>
              </c:extLst>
            </c:dLbl>
            <c:dLbl>
              <c:idx val="3"/>
              <c:layout>
                <c:manualLayout>
                  <c:x val="4.759707254749472E-2"/>
                  <c:y val="-0.10724382246964982"/>
                </c:manualLayout>
              </c:layout>
              <c:tx>
                <c:rich>
                  <a:bodyPr/>
                  <a:lstStyle/>
                  <a:p>
                    <a:fld id="{69426298-0B43-471B-BC73-9F651060DE43}" type="VALUE">
                      <a:rPr lang="en-US" altLang="ja-JP" smtClean="0"/>
                      <a:pPr/>
                      <a:t>[値]</a:t>
                    </a:fld>
                    <a:r>
                      <a:rPr lang="en-US" altLang="ja-JP" dirty="0"/>
                      <a:t>.0</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C8EE-47A0-AE74-CE643E148B4A}"/>
                </c:ext>
              </c:extLst>
            </c:dLbl>
            <c:dLbl>
              <c:idx val="4"/>
              <c:layout>
                <c:manualLayout>
                  <c:x val="-1.587323630707712E-2"/>
                  <c:y val="-7.6831916905912165E-2"/>
                </c:manualLayout>
              </c:layout>
              <c:tx>
                <c:rich>
                  <a:bodyPr/>
                  <a:lstStyle/>
                  <a:p>
                    <a:fld id="{8DD27E36-F401-4B51-8CB2-A2A4E3ABEA34}" type="VALUE">
                      <a:rPr lang="en-US" altLang="ja-JP" smtClean="0"/>
                      <a:pPr/>
                      <a:t>[値]</a:t>
                    </a:fld>
                    <a:r>
                      <a:rPr lang="en-US" altLang="ja-JP" dirty="0"/>
                      <a:t>.0</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A1B5-4447-A0B1-0A77BA9E6BFC}"/>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2700" cap="flat" cmpd="sng" algn="ctr">
                      <a:solidFill>
                        <a:schemeClr val="tx1"/>
                      </a:solidFill>
                      <a:round/>
                    </a:ln>
                    <a:effectLst/>
                  </c:spPr>
                </c15:leaderLines>
              </c:ext>
            </c:extLst>
          </c:dLbls>
          <c:cat>
            <c:strRef>
              <c:f>Sheet1!$A$2:$A$6</c:f>
              <c:strCache>
                <c:ptCount val="5"/>
                <c:pt idx="0">
                  <c:v>H29</c:v>
                </c:pt>
                <c:pt idx="1">
                  <c:v>H30</c:v>
                </c:pt>
                <c:pt idx="2">
                  <c:v>R1</c:v>
                </c:pt>
                <c:pt idx="3">
                  <c:v>R2</c:v>
                </c:pt>
                <c:pt idx="4">
                  <c:v>R3</c:v>
                </c:pt>
              </c:strCache>
            </c:strRef>
          </c:cat>
          <c:val>
            <c:numRef>
              <c:f>Sheet1!$F$2:$F$6</c:f>
              <c:numCache>
                <c:formatCode>General</c:formatCode>
                <c:ptCount val="5"/>
                <c:pt idx="0">
                  <c:v>14.8</c:v>
                </c:pt>
                <c:pt idx="1">
                  <c:v>16.600000000000001</c:v>
                </c:pt>
                <c:pt idx="2">
                  <c:v>14.8</c:v>
                </c:pt>
                <c:pt idx="3">
                  <c:v>23</c:v>
                </c:pt>
                <c:pt idx="4">
                  <c:v>27</c:v>
                </c:pt>
              </c:numCache>
            </c:numRef>
          </c:val>
          <c:smooth val="0"/>
          <c:extLst>
            <c:ext xmlns:c16="http://schemas.microsoft.com/office/drawing/2014/chart" uri="{C3380CC4-5D6E-409C-BE32-E72D297353CC}">
              <c16:uniqueId val="{00000004-C8EE-47A0-AE74-CE643E148B4A}"/>
            </c:ext>
          </c:extLst>
        </c:ser>
        <c:dLbls>
          <c:showLegendKey val="0"/>
          <c:showVal val="0"/>
          <c:showCatName val="0"/>
          <c:showSerName val="0"/>
          <c:showPercent val="0"/>
          <c:showBubbleSize val="0"/>
        </c:dLbls>
        <c:marker val="1"/>
        <c:smooth val="0"/>
        <c:axId val="411953744"/>
        <c:axId val="411952568"/>
      </c:lineChart>
      <c:catAx>
        <c:axId val="411953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11952568"/>
        <c:crosses val="autoZero"/>
        <c:auto val="1"/>
        <c:lblAlgn val="ctr"/>
        <c:lblOffset val="100"/>
        <c:noMultiLvlLbl val="0"/>
      </c:catAx>
      <c:valAx>
        <c:axId val="4119525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11953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solidFill>
        <a:schemeClr val="bg1">
          <a:lumMod val="50000"/>
        </a:schemeClr>
      </a:solid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0.01569</cdr:x>
      <cdr:y>0.05278</cdr:y>
    </cdr:from>
    <cdr:to>
      <cdr:x>0.11019</cdr:x>
      <cdr:y>0.12366</cdr:y>
    </cdr:to>
    <cdr:sp macro="" textlink="">
      <cdr:nvSpPr>
        <cdr:cNvPr id="2" name="テキスト ボックス 1"/>
        <cdr:cNvSpPr txBox="1"/>
      </cdr:nvSpPr>
      <cdr:spPr>
        <a:xfrm xmlns:a="http://schemas.openxmlformats.org/drawingml/2006/main">
          <a:off x="95672" y="214517"/>
          <a:ext cx="576064"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dirty="0"/>
            <a:t>（％）</a:t>
          </a:r>
          <a:endParaRPr lang="en-US" altLang="ja-JP" sz="1100" dirty="0"/>
        </a:p>
      </cdr:txBody>
    </cdr:sp>
  </cdr:relSizeAnchor>
  <cdr:relSizeAnchor xmlns:cdr="http://schemas.openxmlformats.org/drawingml/2006/chartDrawing">
    <cdr:from>
      <cdr:x>0.7</cdr:x>
      <cdr:y>0.13138</cdr:y>
    </cdr:from>
    <cdr:to>
      <cdr:x>0.7</cdr:x>
      <cdr:y>0.84129</cdr:y>
    </cdr:to>
    <cdr:cxnSp macro="">
      <cdr:nvCxnSpPr>
        <cdr:cNvPr id="6" name="直線コネクタ 5">
          <a:extLst xmlns:a="http://schemas.openxmlformats.org/drawingml/2006/main">
            <a:ext uri="{FF2B5EF4-FFF2-40B4-BE49-F238E27FC236}">
              <a16:creationId xmlns:a16="http://schemas.microsoft.com/office/drawing/2014/main" id="{A21034B0-9D97-CBCB-90CD-75EADE73AD28}"/>
            </a:ext>
          </a:extLst>
        </cdr:cNvPr>
        <cdr:cNvCxnSpPr/>
      </cdr:nvCxnSpPr>
      <cdr:spPr>
        <a:xfrm xmlns:a="http://schemas.openxmlformats.org/drawingml/2006/main" flipV="1">
          <a:off x="5040560" y="586338"/>
          <a:ext cx="0" cy="3168352"/>
        </a:xfrm>
        <a:prstGeom xmlns:a="http://schemas.openxmlformats.org/drawingml/2006/main" prst="line">
          <a:avLst/>
        </a:prstGeom>
        <a:ln xmlns:a="http://schemas.openxmlformats.org/drawingml/2006/main" w="25400" cap="flat">
          <a:solidFill>
            <a:srgbClr val="0070C0"/>
          </a:solidFill>
          <a:prstDash val="sys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3" y="1"/>
            <a:ext cx="2951071" cy="497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2" tIns="46075" rIns="92152" bIns="46075" numCol="1" anchor="t"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dirty="0"/>
          </a:p>
        </p:txBody>
      </p:sp>
      <p:sp>
        <p:nvSpPr>
          <p:cNvPr id="43012" name="Rectangle 4"/>
          <p:cNvSpPr>
            <a:spLocks noGrp="1" noChangeArrowheads="1"/>
          </p:cNvSpPr>
          <p:nvPr>
            <p:ph type="ftr" sz="quarter" idx="2"/>
          </p:nvPr>
        </p:nvSpPr>
        <p:spPr bwMode="auto">
          <a:xfrm>
            <a:off x="3" y="9440375"/>
            <a:ext cx="2951071"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2" tIns="46075" rIns="92152" bIns="46075" numCol="1" anchor="b"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dirty="0"/>
          </a:p>
        </p:txBody>
      </p:sp>
    </p:spTree>
    <p:extLst>
      <p:ext uri="{BB962C8B-B14F-4D97-AF65-F5344CB8AC3E}">
        <p14:creationId xmlns:p14="http://schemas.microsoft.com/office/powerpoint/2010/main" val="2629610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3" y="1"/>
            <a:ext cx="2951071" cy="497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2" tIns="46075" rIns="92152" bIns="46075" numCol="1" anchor="t"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dirty="0"/>
          </a:p>
        </p:txBody>
      </p:sp>
      <p:sp>
        <p:nvSpPr>
          <p:cNvPr id="8195" name="Rectangle 3"/>
          <p:cNvSpPr>
            <a:spLocks noGrp="1" noChangeArrowheads="1"/>
          </p:cNvSpPr>
          <p:nvPr>
            <p:ph type="dt" idx="1"/>
          </p:nvPr>
        </p:nvSpPr>
        <p:spPr bwMode="auto">
          <a:xfrm>
            <a:off x="3856132" y="1"/>
            <a:ext cx="2949466" cy="497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2" tIns="46075" rIns="92152" bIns="46075" numCol="1" anchor="t" anchorCtr="0" compatLnSpc="1">
            <a:prstTxWarp prst="textNoShape">
              <a:avLst/>
            </a:prstTxWarp>
          </a:bodyPr>
          <a:lstStyle>
            <a:lvl1pPr algn="r">
              <a:defRPr sz="1200">
                <a:latin typeface="Times New Roman" pitchFamily="18" charset="0"/>
                <a:ea typeface="ＭＳ Ｐゴシック" pitchFamily="50" charset="-128"/>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917575" y="744538"/>
            <a:ext cx="4973638" cy="3730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2008" y="4722585"/>
            <a:ext cx="5444797" cy="4471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2" tIns="46075" rIns="92152" bIns="4607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3" y="9440375"/>
            <a:ext cx="2951071"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2" tIns="46075" rIns="92152" bIns="46075" numCol="1" anchor="b" anchorCtr="0" compatLnSpc="1">
            <a:prstTxWarp prst="textNoShape">
              <a:avLst/>
            </a:prstTxWarp>
          </a:bodyPr>
          <a:lstStyle>
            <a:lvl1pPr>
              <a:defRPr sz="1200">
                <a:latin typeface="Times New Roman" pitchFamily="18" charset="0"/>
                <a:ea typeface="ＭＳ Ｐゴシック" pitchFamily="50" charset="-128"/>
              </a:defRPr>
            </a:lvl1pPr>
          </a:lstStyle>
          <a:p>
            <a:pPr>
              <a:defRPr/>
            </a:pPr>
            <a:endParaRPr lang="en-US" altLang="ja-JP" dirty="0"/>
          </a:p>
        </p:txBody>
      </p:sp>
      <p:sp>
        <p:nvSpPr>
          <p:cNvPr id="8199" name="Rectangle 7"/>
          <p:cNvSpPr>
            <a:spLocks noGrp="1" noChangeArrowheads="1"/>
          </p:cNvSpPr>
          <p:nvPr>
            <p:ph type="sldNum" sz="quarter" idx="5"/>
          </p:nvPr>
        </p:nvSpPr>
        <p:spPr bwMode="auto">
          <a:xfrm>
            <a:off x="3856132" y="9440375"/>
            <a:ext cx="2949466" cy="497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2" tIns="46075" rIns="92152" bIns="46075" numCol="1" anchor="b" anchorCtr="0" compatLnSpc="1">
            <a:prstTxWarp prst="textNoShape">
              <a:avLst/>
            </a:prstTxWarp>
          </a:bodyPr>
          <a:lstStyle>
            <a:lvl1pPr algn="r">
              <a:defRPr sz="1200">
                <a:latin typeface="Times New Roman" pitchFamily="18" charset="0"/>
                <a:ea typeface="ＭＳ Ｐゴシック" pitchFamily="50" charset="-128"/>
              </a:defRPr>
            </a:lvl1pPr>
          </a:lstStyle>
          <a:p>
            <a:pPr>
              <a:defRPr/>
            </a:pPr>
            <a:fld id="{F46F001D-12A5-4220-96F5-EDBCCCABAA1A}" type="slidenum">
              <a:rPr lang="en-US" altLang="ja-JP"/>
              <a:pPr>
                <a:defRPr/>
              </a:pPr>
              <a:t>‹#›</a:t>
            </a:fld>
            <a:endParaRPr lang="en-US" altLang="ja-JP" dirty="0"/>
          </a:p>
        </p:txBody>
      </p:sp>
    </p:spTree>
    <p:extLst>
      <p:ext uri="{BB962C8B-B14F-4D97-AF65-F5344CB8AC3E}">
        <p14:creationId xmlns:p14="http://schemas.microsoft.com/office/powerpoint/2010/main" val="9247681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8E86EFA0-0ED1-4CA7-9F41-B0B2E70EFCB6}" type="slidenum">
              <a:rPr lang="ja-JP" altLang="en-US" smtClean="0">
                <a:solidFill>
                  <a:prstClr val="black"/>
                </a:solidFill>
              </a:rPr>
              <a:pPr/>
              <a:t>1</a:t>
            </a:fld>
            <a:endParaRPr lang="ja-JP" altLang="en-US">
              <a:solidFill>
                <a:prstClr val="black"/>
              </a:solidFill>
            </a:endParaRPr>
          </a:p>
        </p:txBody>
      </p:sp>
      <p:sp>
        <p:nvSpPr>
          <p:cNvPr id="5" name="ノート プレースホルダー 4"/>
          <p:cNvSpPr>
            <a:spLocks noGrp="1"/>
          </p:cNvSpPr>
          <p:nvPr>
            <p:ph type="body" sz="quarter" idx="11"/>
          </p:nvPr>
        </p:nvSpPr>
        <p:spPr/>
        <p:txBody>
          <a:bodyPr/>
          <a:lstStyle/>
          <a:p>
            <a:pPr marR="415290"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これから、テレワークのためのセルフマネジメント講習を始めます。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R="415290"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※自己紹介、テレワークの経験の有無等を聞く</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729818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10</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テレワーク時の仕事の取組み方・働き方については、次のような課題が挙げられています。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※内容読み上げ</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仕事</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の優先順位に悩む、仕事とプライベートのオン・オフが切り替えにくいといった課題が挙げられました。</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050" kern="0" spc="20" dirty="0">
                <a:effectLst/>
                <a:ea typeface="ＭＳ 明朝" panose="02020609040205080304" pitchFamily="17" charset="-128"/>
                <a:cs typeface="Times New Roman" panose="02020603050405020304" pitchFamily="18" charset="0"/>
              </a:rPr>
              <a:t>　</a:t>
            </a:r>
            <a:r>
              <a:rPr lang="ja-JP" altLang="ja-JP" sz="1050" kern="0" spc="20" dirty="0">
                <a:effectLst/>
                <a:ea typeface="ＭＳ 明朝" panose="02020609040205080304" pitchFamily="17" charset="-128"/>
                <a:cs typeface="Times New Roman" panose="02020603050405020304" pitchFamily="18" charset="0"/>
              </a:rPr>
              <a:t>テレワーク時の仕事の取組み方・働き方を見直し、対策を検討する必要がありそうですね。</a:t>
            </a:r>
            <a:endParaRPr kumimoji="1" lang="ja-JP" altLang="en-US" sz="1050" dirty="0"/>
          </a:p>
        </p:txBody>
      </p:sp>
    </p:spTree>
    <p:extLst>
      <p:ext uri="{BB962C8B-B14F-4D97-AF65-F5344CB8AC3E}">
        <p14:creationId xmlns:p14="http://schemas.microsoft.com/office/powerpoint/2010/main" val="1488004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11</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先ほどの、ＪＤＳＰ終了生のアンケート結果をふまえて、テレワーク時のセルフマネジメントのポイントを、ＪＤＳＰの４つのテーマの視点で考えてみましょう。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※ＪＤＳＰの４つのテーマ</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①生活習慣・体調管理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②ストレス対処</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③コミュニケーション（報連相）</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ja-JP" sz="1050" b="1" kern="0" spc="20" dirty="0">
                <a:effectLst/>
                <a:ea typeface="ＭＳ 明朝" panose="02020609040205080304" pitchFamily="17" charset="-128"/>
                <a:cs typeface="Times New Roman" panose="02020603050405020304" pitchFamily="18" charset="0"/>
              </a:rPr>
              <a:t>④仕事の取組み方・働き方</a:t>
            </a:r>
            <a:endParaRPr kumimoji="1" lang="ja-JP" altLang="en-US" sz="1050" dirty="0"/>
          </a:p>
        </p:txBody>
      </p:sp>
    </p:spTree>
    <p:extLst>
      <p:ext uri="{BB962C8B-B14F-4D97-AF65-F5344CB8AC3E}">
        <p14:creationId xmlns:p14="http://schemas.microsoft.com/office/powerpoint/2010/main" val="3576269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12</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テレワークにおける課題の対処方法について考えてみましょう。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※対処方法検討シートの配付</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まず</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、①生活習慣・体調管理について、対処方法を考えてみましょう。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検討課題は次のとおりです。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※内容読み上げ</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皆さん</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なら、これらの課題に対してどのように対処するでしょうか？「対処方法検討シート」に記入してみましょう。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記入</a:t>
            </a:r>
            <a:r>
              <a:rPr lang="ja-JP" altLang="en-US"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１</a:t>
            </a: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どの</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ような対処方法を考えたか発表してください。</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※発表</a:t>
            </a: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１人</a:t>
            </a:r>
            <a:r>
              <a:rPr lang="ja-JP" altLang="en-US"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１</a:t>
            </a: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分</a:t>
            </a: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（１～２名）</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558317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13</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続いて②ストレス対処について対処方法を考えましょう。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※内容読み上げ</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先ほど</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と同じように、課題に対する対処方法を「対処方法検討シート」に記入しましょう。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※記入</a:t>
            </a:r>
            <a:r>
              <a:rPr lang="ja-JP" altLang="en-US"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１</a:t>
            </a: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分</a:t>
            </a:r>
            <a:endParaRPr lang="ja-JP" altLang="ja-JP" sz="105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どの</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ような対処方法を考えたか発表してください。</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※発表１人１分（１～２名）</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923405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14</a:t>
            </a:fld>
            <a:endParaRPr lang="en-US" altLang="ja-JP" dirty="0"/>
          </a:p>
        </p:txBody>
      </p:sp>
      <p:sp>
        <p:nvSpPr>
          <p:cNvPr id="5" name="ノート プレースホルダー 4"/>
          <p:cNvSpPr>
            <a:spLocks noGrp="1"/>
          </p:cNvSpPr>
          <p:nvPr>
            <p:ph type="body" sz="quarter" idx="11"/>
          </p:nvPr>
        </p:nvSpPr>
        <p:spPr/>
        <p:txBody>
          <a:bodyPr/>
          <a:lstStyle/>
          <a:p>
            <a:pPr indent="13335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続いて③コミュニケーションについて対処方法を考えましょう。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ここでは特に、働く際に求められる報連相について考えましょう。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※内容読み上げ</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先ほど</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と同じように、課題に対する対処方法を「対処方法検討シート」に記入しましょう。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30000"/>
              </a:spcBef>
              <a:spcAft>
                <a:spcPts val="0"/>
              </a:spcAft>
              <a:buClrTx/>
              <a:buSzTx/>
              <a:buFontTx/>
              <a:buNone/>
              <a:tabLst>
                <a:tab pos="5453380" algn="l"/>
              </a:tabLst>
              <a:defRPr/>
            </a:pP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※記入１分</a:t>
            </a:r>
            <a:endParaRPr lang="ja-JP" altLang="ja-JP" sz="105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en-US" altLang="ja-JP" sz="1050" kern="0" spc="20" dirty="0">
                <a:effectLst/>
                <a:latin typeface="ＭＳ 明朝" panose="02020609040205080304" pitchFamily="17" charset="-128"/>
                <a:ea typeface="ＭＳ ゴシック" panose="020B0609070205080204" pitchFamily="49" charset="-128"/>
                <a:cs typeface="Times New Roman" panose="02020603050405020304" pitchFamily="18" charset="0"/>
              </a:rPr>
              <a:t> </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どの</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ような対処方法を考えたか発表してください。</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※発表１人１分（１～２名）</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952221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15</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続いて、④仕事の取組み方・働き方について考えましょう。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※内容読み上げ</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先ほど</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と同じように、課題に対する対処方法を「対処方法検討シート」に記入しましょう。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※記入１分</a:t>
            </a:r>
            <a:endParaRPr lang="ja-JP" altLang="ja-JP" sz="105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どの</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ような対処方法を考えたか、発表してください。</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※発表１人１分（１～２名）</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652592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16</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ちょっと一息いれましょう。</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日本テレワーク協会では、このようなテレワーク川柳を掲載しています。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※休憩５～</a:t>
            </a:r>
            <a:r>
              <a:rPr lang="en-US"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10</a:t>
            </a:r>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分</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92128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17</a:t>
            </a:fld>
            <a:endParaRPr lang="en-US" altLang="ja-JP" dirty="0"/>
          </a:p>
        </p:txBody>
      </p:sp>
      <p:sp>
        <p:nvSpPr>
          <p:cNvPr id="5" name="ノート プレースホルダー 4"/>
          <p:cNvSpPr>
            <a:spLocks noGrp="1"/>
          </p:cNvSpPr>
          <p:nvPr>
            <p:ph type="body" sz="quarter" idx="11"/>
          </p:nvPr>
        </p:nvSpPr>
        <p:spPr>
          <a:xfrm>
            <a:off x="428834" y="4537621"/>
            <a:ext cx="6071110" cy="5184576"/>
          </a:xfrm>
        </p:spPr>
        <p:txBody>
          <a:bodyPr/>
          <a:lstStyle/>
          <a:p>
            <a:pPr algn="l" fontAlgn="base" hangingPunct="0">
              <a:spcAft>
                <a:spcPts val="0"/>
              </a:spcAft>
              <a:tabLst>
                <a:tab pos="5453380" algn="l"/>
              </a:tabLst>
            </a:pPr>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※資料②「テレワークのための対処方法リスト」を配付</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ここからはテレワークにおけるセルフマネジメントのための対処方法について意見交換を行いましょう。</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「テレワークのための対処方法リスト」には、４つのテーマ（①生活習慣・体調管理、②ストレス対処、③コミュニケーション、④仕事の取組み方・働き方）に沿って、対処方法が記載されています。</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まず、「生活習慣・体調管理」のなかから、テレワーク時に自分が取り組みたいと思ったことや大切だと感じることにチェックを入れてみましょう。その他、自分の経験から大切だと感じたことや工夫していることを「自由記述」欄に記入しましょう。</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※記入３分</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明朝" panose="02020609040205080304" pitchFamily="17" charset="-128"/>
                <a:ea typeface="ＭＳ 明朝" panose="02020609040205080304" pitchFamily="17" charset="-128"/>
                <a:cs typeface="Times New Roman" panose="02020603050405020304" pitchFamily="18" charset="0"/>
              </a:rPr>
              <a:t>では</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、１人ずつ発表してください。</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※発表１人２分（全員）</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明朝" panose="02020609040205080304" pitchFamily="17" charset="-128"/>
                <a:ea typeface="ＭＳ 明朝" panose="02020609040205080304" pitchFamily="17" charset="-128"/>
                <a:cs typeface="Times New Roman" panose="02020603050405020304" pitchFamily="18" charset="0"/>
              </a:rPr>
              <a:t>他</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のメンバーの発表内容に対する質問や感想はありますか？</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※意見交換８分</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fontAlgn="base" hangingPunct="0">
              <a:spcAft>
                <a:spcPts val="0"/>
              </a:spcAft>
              <a:tabLst>
                <a:tab pos="5453380" algn="l"/>
              </a:tabLst>
            </a:pPr>
            <a:endParaRPr lang="en-US" altLang="ja-JP" sz="1050" b="1" kern="0" spc="2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algn="l" fontAlgn="base" hangingPunct="0">
              <a:spcAft>
                <a:spcPts val="0"/>
              </a:spcAft>
              <a:tabLst>
                <a:tab pos="5453380" algn="l"/>
              </a:tabLst>
            </a:pPr>
            <a:r>
              <a:rPr lang="ja-JP" altLang="ja-JP" sz="1050" b="1" kern="0" spc="2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「テレワークのための対処方法リスト」の②ストレス対処、③コミュニケーション（報連相）、④仕事の取組み方・働き方についても、同様の流れで発表と意見交換を実施します。</a:t>
            </a:r>
            <a:r>
              <a:rPr lang="ja-JP" altLang="ja-JP" sz="1050" dirty="0">
                <a:effectLst/>
                <a:latin typeface="ＭＳ 明朝" panose="02020609040205080304" pitchFamily="17" charset="-128"/>
                <a:ea typeface="ＭＳ 明朝" panose="02020609040205080304" pitchFamily="17" charset="-128"/>
              </a:rPr>
              <a:t> </a:t>
            </a: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 </a:t>
            </a:r>
          </a:p>
          <a:p>
            <a:pPr indent="138430" algn="l" fontAlgn="base" hangingPunct="0">
              <a:spcAft>
                <a:spcPts val="0"/>
              </a:spcAft>
              <a:tabLst>
                <a:tab pos="5453380" algn="l"/>
              </a:tabLst>
            </a:pPr>
            <a:endParaRPr lang="en-US" altLang="ja-JP" sz="1050" kern="0" spc="2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明朝" panose="02020609040205080304" pitchFamily="17" charset="-128"/>
                <a:ea typeface="ＭＳ 明朝" panose="02020609040205080304" pitchFamily="17" charset="-128"/>
                <a:cs typeface="Times New Roman" panose="02020603050405020304" pitchFamily="18" charset="0"/>
              </a:rPr>
              <a:t>次</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に、自分が検討した対処方法や他のメンバーの発表からヒントを得たこと等をふまえて、これからテレワークを行う際に、気をつけたいことを考えましょう。</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先ほど課題検討を行った「対処方法検討シート」を準備してください。その一番下の欄、「２．テレワークをするときに、気をつけたいこと」に記入してください。</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fontAlgn="base" hangingPunct="0">
              <a:spcAft>
                <a:spcPts val="0"/>
              </a:spcAft>
              <a:tabLst>
                <a:tab pos="5453380" algn="l"/>
              </a:tabLst>
            </a:pPr>
            <a:r>
              <a:rPr lang="ja-JP" altLang="ja-JP" sz="1050" b="1" kern="0" spc="2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資料①「対処方法検討シート」を準備してもらう</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※記入２分</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明朝" panose="02020609040205080304" pitchFamily="17" charset="-128"/>
                <a:ea typeface="ＭＳ 明朝" panose="02020609040205080304" pitchFamily="17" charset="-128"/>
                <a:cs typeface="Times New Roman" panose="02020603050405020304" pitchFamily="18" charset="0"/>
              </a:rPr>
              <a:t>では</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、発表してください。</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r>
              <a:rPr lang="ja-JP" altLang="ja-JP" sz="1050" b="1" kern="0" spc="20" dirty="0">
                <a:effectLst/>
                <a:latin typeface="ＭＳ 明朝" panose="02020609040205080304" pitchFamily="17" charset="-128"/>
                <a:ea typeface="ＭＳ 明朝" panose="02020609040205080304" pitchFamily="17" charset="-128"/>
                <a:cs typeface="Times New Roman" panose="02020603050405020304" pitchFamily="18" charset="0"/>
              </a:rPr>
              <a:t>※発表１人１分（全員）</a:t>
            </a:r>
            <a:r>
              <a:rPr lang="ja-JP" altLang="ja-JP" sz="1050" dirty="0">
                <a:effectLst/>
                <a:latin typeface="ＭＳ 明朝" panose="02020609040205080304" pitchFamily="17" charset="-128"/>
                <a:ea typeface="ＭＳ 明朝" panose="02020609040205080304" pitchFamily="17" charset="-128"/>
              </a:rPr>
              <a:t> </a:t>
            </a:r>
            <a:endParaRPr kumimoji="1" lang="ja-JP" altLang="en-US" sz="105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936942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18</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テレワーク時のセルフマネジメントの方法についてさまざまな意見が出ましたね。</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こちらの参考資料「テレワーカーの声」は、障害を開示して働いているテレワーカーの方々が、実際に行っているさまざまな対処方法です。セルフマネジメントの工夫が多く挙げられているので、参考にしてください。</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693279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19</a:t>
            </a:fld>
            <a:endParaRPr lang="en-US" altLang="ja-JP" dirty="0"/>
          </a:p>
        </p:txBody>
      </p:sp>
      <p:sp>
        <p:nvSpPr>
          <p:cNvPr id="5" name="ノート プレースホルダー 4"/>
          <p:cNvSpPr>
            <a:spLocks noGrp="1"/>
          </p:cNvSpPr>
          <p:nvPr>
            <p:ph type="body" sz="quarter" idx="11"/>
          </p:nvPr>
        </p:nvSpPr>
        <p:spPr>
          <a:xfrm>
            <a:off x="682008" y="4722585"/>
            <a:ext cx="5601912" cy="4471502"/>
          </a:xfrm>
        </p:spPr>
        <p:txBody>
          <a:bodyPr/>
          <a:lstStyle/>
          <a:p>
            <a:pPr indent="158115"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まとめです</a:t>
            </a:r>
            <a:r>
              <a:rPr lang="ja-JP" altLang="ja-JP" sz="1050" kern="0" spc="2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050" kern="100" dirty="0">
              <a:latin typeface="ＭＳ 明朝" panose="02020609040205080304" pitchFamily="17" charset="-128"/>
              <a:ea typeface="ＭＳ 明朝" panose="02020609040205080304" pitchFamily="17" charset="-128"/>
              <a:cs typeface="Times New Roman" panose="02020603050405020304" pitchFamily="18" charset="0"/>
            </a:endParaRPr>
          </a:p>
          <a:p>
            <a:pPr indent="158115" algn="l" fontAlgn="base" hangingPunct="0">
              <a:spcAft>
                <a:spcPts val="0"/>
              </a:spcAft>
              <a:tabLst>
                <a:tab pos="5453380" algn="l"/>
              </a:tabLst>
            </a:pPr>
            <a:r>
              <a:rPr lang="ja-JP" altLang="ja-JP" sz="1050" kern="0" spc="20" dirty="0" smtClean="0">
                <a:effectLst/>
                <a:latin typeface="ＭＳ 明朝" panose="02020609040205080304" pitchFamily="17" charset="-128"/>
                <a:ea typeface="ＭＳ 明朝" panose="02020609040205080304" pitchFamily="17" charset="-128"/>
                <a:cs typeface="Times New Roman" panose="02020603050405020304" pitchFamily="18" charset="0"/>
              </a:rPr>
              <a:t>テレワーク</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では、職場に出社する勤務以上にセルフマネジメント力が求められます</a:t>
            </a:r>
            <a:r>
              <a:rPr lang="ja-JP" altLang="ja-JP" sz="1050" kern="0" spc="20" dirty="0" smtClean="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050" kern="0" spc="2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58115" algn="l" fontAlgn="base" hangingPunct="0">
              <a:spcAft>
                <a:spcPts val="0"/>
              </a:spcAft>
              <a:tabLst>
                <a:tab pos="5453380" algn="l"/>
              </a:tabLst>
            </a:pPr>
            <a:endParaRPr lang="en-US" altLang="ja-JP" sz="1050" kern="100" spc="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indent="-228600" algn="l" fontAlgn="base" hangingPunct="0">
              <a:spcAft>
                <a:spcPts val="0"/>
              </a:spcAft>
              <a:buFont typeface="+mj-ea"/>
              <a:buAutoNum type="circleNumDbPlain"/>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出社時と同様に、テレワーク時にも生活リズムを整え、体調管理に努めることが大切です。生活習慣や体調を自己管理する力が求められます。</a:t>
            </a:r>
            <a:endParaRPr lang="en-US" altLang="ja-JP" sz="1050" kern="100" spc="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indent="-228600" algn="l" fontAlgn="base" hangingPunct="0">
              <a:spcAft>
                <a:spcPts val="0"/>
              </a:spcAft>
              <a:buFont typeface="+mj-ea"/>
              <a:buAutoNum type="circleNumDbPlain"/>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自分のストレスや疲労のサインを把握しておくことで、適切なタイミングでストレス対処を実践することができます。テレワーク時は、自分の体調やストレス、疲労について周囲からも把握されづらいため、より一層自分の状態を把握し、適切な対処をすることが重要です。</a:t>
            </a:r>
            <a:endParaRPr lang="en-US" altLang="ja-JP" sz="1050" kern="100" spc="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indent="-228600" algn="l" fontAlgn="base" hangingPunct="0">
              <a:spcAft>
                <a:spcPts val="0"/>
              </a:spcAft>
              <a:buFont typeface="+mj-ea"/>
              <a:buAutoNum type="circleNumDbPlain"/>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テレワーク時は、直接、上司や同僚と関わる機会が減り、相手の状況が見えなくなるため、出社時に気軽にできていた報連相を意識して行う必要があります。メールやチャット、</a:t>
            </a: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Web</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会議等、いろいろな方法を活用して自己発信することも大切です。また、自分の体調についても周囲からは気づかれにくくなるため、体調を崩す前に早めに自己発信して、業務の調整等を依頼することが大切です。</a:t>
            </a:r>
            <a:endParaRPr lang="en-US" altLang="ja-JP" sz="1050" kern="100" spc="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28600" indent="-228600" algn="l" fontAlgn="base" hangingPunct="0">
              <a:spcAft>
                <a:spcPts val="0"/>
              </a:spcAft>
              <a:buFont typeface="+mj-ea"/>
              <a:buAutoNum type="circleNumDbPlain"/>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仕事の取組み方・働き方について、お互いのスケジュールや進捗管理を共有できるようにしたり、仕事をやりやすい環境に整えることも大切です。</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58115" algn="l" fontAlgn="base" hangingPunct="0">
              <a:spcAft>
                <a:spcPts val="0"/>
              </a:spcAft>
              <a:tabLst>
                <a:tab pos="5453380" algn="l"/>
              </a:tabLst>
            </a:pP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58115"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本日はテレワークのためのセルフマネジメントにおける対処方法について話し合いました。</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58115"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今後、皆さんがテレワークで働く際に、これらの対処方法をうまく活用して、テレワーク時も健康的で安定した職業生活を維持していただきたいと思います。「テレワークのための対処方法リスト」は、定期的な自分の振り返りの際にも活用してください。</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30179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a:ln/>
        </p:spPr>
      </p:sp>
      <p:sp>
        <p:nvSpPr>
          <p:cNvPr id="2" name="スライド番号プレースホルダー 1"/>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A07EB2-7B70-4F62-ACBF-37D8A830D7F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ノート プレースホルダー 2"/>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本日の内容です。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※内容読み上げ</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699424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pPr>
              <a:defRPr/>
            </a:pPr>
            <a:fld id="{F46F001D-12A5-4220-96F5-EDBCCCABAA1A}" type="slidenum">
              <a:rPr lang="en-US" altLang="ja-JP" smtClean="0">
                <a:solidFill>
                  <a:srgbClr val="000000"/>
                </a:solidFill>
              </a:rPr>
              <a:pPr>
                <a:defRPr/>
              </a:pPr>
              <a:t>3</a:t>
            </a:fld>
            <a:endParaRPr lang="en-US" altLang="ja-JP" dirty="0">
              <a:solidFill>
                <a:srgbClr val="000000"/>
              </a:solidFill>
            </a:endParaRPr>
          </a:p>
        </p:txBody>
      </p:sp>
      <p:sp>
        <p:nvSpPr>
          <p:cNvPr id="5" name="ノート プレースホルダー 4"/>
          <p:cNvSpPr>
            <a:spLocks noGrp="1"/>
          </p:cNvSpPr>
          <p:nvPr>
            <p:ph type="body" sz="quarter" idx="10"/>
          </p:nvPr>
        </p:nvSpPr>
        <p:spPr/>
        <p:txBody>
          <a:bodyPr/>
          <a:lstStyle/>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テレワークについて説明します。</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厚生労働省は、テレワークについて「</a:t>
            </a: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ICT</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を活用し、時間と場所を有効に活用できる柔軟な働き方」と定義しています。</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テレワークとは、離れたところを意味する「</a:t>
            </a: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tele</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」と、働くことを意味する「</a:t>
            </a: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work</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」とを合わせた造語です。</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就業場所による分類が３種類、就業形態による分類が２種類ありますが、この講習では、自宅で行う在宅勤務と企業等に雇用されている雇用型テレワークを扱います。</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229844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4</a:t>
            </a:fld>
            <a:endParaRPr lang="en-US" altLang="ja-JP" dirty="0"/>
          </a:p>
        </p:txBody>
      </p:sp>
      <p:sp>
        <p:nvSpPr>
          <p:cNvPr id="5" name="ノート プレースホルダー 4"/>
          <p:cNvSpPr>
            <a:spLocks noGrp="1"/>
          </p:cNvSpPr>
          <p:nvPr>
            <p:ph type="body" sz="quarter" idx="11"/>
          </p:nvPr>
        </p:nvSpPr>
        <p:spPr/>
        <p:txBody>
          <a:bodyPr/>
          <a:lstStyle/>
          <a:p>
            <a:pPr indent="13335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全国のテレワーカーの状況です。</a:t>
            </a: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グラフの黒線</a:t>
            </a: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。令和２年の年明け以降、コロナウィルス感染拡大やそれに伴う緊急事態宣言の発令により、強い外出制限の措置が講じられ、これを契機にテレワーカーの割合が宣言前の令和元年度と比較して全国で</a:t>
            </a: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12.2</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％、首都圏で</a:t>
            </a:r>
            <a:r>
              <a:rPr lang="en-US"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23.3</a:t>
            </a: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％増加しました。</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明朝" panose="02020609040205080304" pitchFamily="17" charset="-128"/>
                <a:ea typeface="ＭＳ 明朝" panose="02020609040205080304" pitchFamily="17" charset="-128"/>
                <a:cs typeface="Times New Roman" panose="02020603050405020304" pitchFamily="18" charset="0"/>
              </a:rPr>
              <a:t>テレワークは、こうした社会情勢を背景として増加してきました。テレワークを始めてみると、企業・労働者ともにそのメリットに気づくことが多く、テレワークという働き方が、新しい働き方の一つとして定着しつつあります。</a:t>
            </a:r>
            <a:endParaRPr lang="ja-JP" alt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152806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5</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en-US"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　</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では、ここで皆さんが抱くテレワークのイメージについてうかがいます。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en-US"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　</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どんなイメージを持たれていますか？</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en-US"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　</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ここに書かれているものでも構いませんので、一言ずつ教えてください。</a:t>
            </a:r>
            <a:endParaRPr lang="en-US" altLang="ja-JP" sz="1050" kern="100" spc="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※１人ずつ発表</a:t>
            </a:r>
            <a:endParaRPr lang="en-US" altLang="ja-JP" sz="1050" b="0" kern="100" spc="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b="0" kern="100" spc="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en-US" sz="1050" b="0" kern="100" spc="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皆さんが、テレワークに対してさまざまなイメージを持っていることがわかりました。</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3712020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6</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本講習の目的です。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テレワーク時には、メリットに注目しがちですが、デメリットもあります。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例えば、出社がなくなりますので、上司や同僚の目がなくなります。それにより朝の身支度がおろそかになったり、起床時間や就寝時間が遅くなったり、仕事とプライベートの切り分けが難しくなったりします。出社していたときには当たり前のようにできていたことが難しくなることがあるということで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テレワーク等の在宅勤務では、職場における勤務以上に本人による自己管理が必要になると言われています。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そこで、テレワークにおいても健康的で安定した職業生活を送るために、テレワークにおけるセルフマネジメント方法や対処方法を検討し、事前に準備をすることが大切です。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787100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7</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テレワーク経験のあるＪＤＳＰ終了生に対してアンケート調査を実施しました。</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アンケート調査結果のうち、生活習慣・体調管理については、次のようなテレワーク時の課題が挙げられています。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※内容読み上げ</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4186000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8</a:t>
            </a:fld>
            <a:endParaRPr lang="en-US" altLang="ja-JP" dirty="0"/>
          </a:p>
        </p:txBody>
      </p:sp>
      <p:sp>
        <p:nvSpPr>
          <p:cNvPr id="5" name="ノート プレースホルダー 4"/>
          <p:cNvSpPr>
            <a:spLocks noGrp="1"/>
          </p:cNvSpPr>
          <p:nvPr>
            <p:ph type="body" sz="quarter" idx="11"/>
          </p:nvPr>
        </p:nvSpPr>
        <p:spPr/>
        <p:txBody>
          <a:bodyPr/>
          <a:lstStyle/>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テレワーク時のストレス対処については、次のような課題が挙げられています。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※内容読み上げ</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endParaRPr lang="en-US"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smtClean="0">
                <a:effectLst/>
                <a:latin typeface="ＭＳ ゴシック" panose="020B0609070205080204" pitchFamily="49" charset="-128"/>
                <a:ea typeface="ＭＳ 明朝" panose="02020609040205080304" pitchFamily="17" charset="-128"/>
                <a:cs typeface="Times New Roman" panose="02020603050405020304" pitchFamily="18" charset="0"/>
              </a:rPr>
              <a:t>休憩</a:t>
            </a: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や気分転換といったストレス対処が大切なようですね。</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13843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また、ここでは「メールの返信が遅くなると、周囲から仕事をしていないと思われそうだ。」といった不安感も挙がっています</a:t>
            </a:r>
            <a:r>
              <a:rPr lang="ja-JP" altLang="en-US"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123092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pPr>
              <a:defRPr/>
            </a:pPr>
            <a:fld id="{F46F001D-12A5-4220-96F5-EDBCCCABAA1A}" type="slidenum">
              <a:rPr lang="en-US" altLang="ja-JP" smtClean="0"/>
              <a:pPr>
                <a:defRPr/>
              </a:pPr>
              <a:t>9</a:t>
            </a:fld>
            <a:endParaRPr lang="en-US" altLang="ja-JP" dirty="0"/>
          </a:p>
        </p:txBody>
      </p:sp>
      <p:sp>
        <p:nvSpPr>
          <p:cNvPr id="5" name="ノート プレースホルダー 4"/>
          <p:cNvSpPr>
            <a:spLocks noGrp="1"/>
          </p:cNvSpPr>
          <p:nvPr>
            <p:ph type="body" sz="quarter" idx="11"/>
          </p:nvPr>
        </p:nvSpPr>
        <p:spPr/>
        <p:txBody>
          <a:bodyPr/>
          <a:lstStyle/>
          <a:p>
            <a:pPr indent="133350" algn="l" fontAlgn="base" hangingPunct="0">
              <a:spcAft>
                <a:spcPts val="0"/>
              </a:spcAft>
              <a:tabLst>
                <a:tab pos="5453380" algn="l"/>
              </a:tabLst>
            </a:pPr>
            <a:r>
              <a:rPr lang="ja-JP" altLang="ja-JP" sz="1050"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テレワーク時のコミュニケーションについては、次のような課題が挙げられています。</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base" hangingPunct="0">
              <a:spcAft>
                <a:spcPts val="0"/>
              </a:spcAft>
              <a:tabLst>
                <a:tab pos="5453380" algn="l"/>
              </a:tabLst>
            </a:pPr>
            <a:r>
              <a:rPr lang="ja-JP" altLang="ja-JP" sz="1050" b="1" kern="0" spc="20" dirty="0">
                <a:effectLst/>
                <a:latin typeface="ＭＳ ゴシック" panose="020B0609070205080204" pitchFamily="49" charset="-128"/>
                <a:ea typeface="ＭＳ 明朝" panose="02020609040205080304" pitchFamily="17" charset="-128"/>
                <a:cs typeface="Times New Roman" panose="02020603050405020304" pitchFamily="18" charset="0"/>
              </a:rPr>
              <a:t>※内容読み上げ</a:t>
            </a:r>
            <a:endParaRPr lang="ja-JP" alt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050" kern="0" spc="20" dirty="0">
                <a:effectLst/>
                <a:ea typeface="ＭＳ 明朝" panose="02020609040205080304" pitchFamily="17" charset="-128"/>
                <a:cs typeface="Times New Roman" panose="02020603050405020304" pitchFamily="18" charset="0"/>
              </a:rPr>
              <a:t>　</a:t>
            </a:r>
            <a:endParaRPr lang="en-US" altLang="ja-JP" sz="1050" kern="0" spc="20" dirty="0" smtClean="0">
              <a:effectLst/>
              <a:ea typeface="ＭＳ 明朝" panose="02020609040205080304" pitchFamily="17" charset="-128"/>
              <a:cs typeface="Times New Roman" panose="02020603050405020304" pitchFamily="18" charset="0"/>
            </a:endParaRPr>
          </a:p>
          <a:p>
            <a:r>
              <a:rPr lang="ja-JP" altLang="en-US" sz="1050" kern="0" spc="20" dirty="0" smtClean="0">
                <a:effectLst/>
                <a:ea typeface="ＭＳ 明朝" panose="02020609040205080304" pitchFamily="17" charset="-128"/>
                <a:cs typeface="Times New Roman" panose="02020603050405020304" pitchFamily="18" charset="0"/>
              </a:rPr>
              <a:t>　</a:t>
            </a:r>
            <a:r>
              <a:rPr lang="ja-JP" altLang="ja-JP" sz="1050" kern="0" spc="20" dirty="0" smtClean="0">
                <a:effectLst/>
                <a:ea typeface="ＭＳ 明朝" panose="02020609040205080304" pitchFamily="17" charset="-128"/>
                <a:cs typeface="Times New Roman" panose="02020603050405020304" pitchFamily="18" charset="0"/>
              </a:rPr>
              <a:t>そば</a:t>
            </a:r>
            <a:r>
              <a:rPr lang="ja-JP" altLang="ja-JP" sz="1050" kern="0" spc="20" dirty="0">
                <a:effectLst/>
                <a:ea typeface="ＭＳ 明朝" panose="02020609040205080304" pitchFamily="17" charset="-128"/>
                <a:cs typeface="Times New Roman" panose="02020603050405020304" pitchFamily="18" charset="0"/>
              </a:rPr>
              <a:t>に上司や同僚がいないことで、出社時よりも仕事の報告や質問、相談のタイミングがつかみづらくなっているようですね。</a:t>
            </a:r>
            <a:endParaRPr kumimoji="1" lang="ja-JP" altLang="en-US" sz="1050" dirty="0"/>
          </a:p>
        </p:txBody>
      </p:sp>
    </p:spTree>
    <p:extLst>
      <p:ext uri="{BB962C8B-B14F-4D97-AF65-F5344CB8AC3E}">
        <p14:creationId xmlns:p14="http://schemas.microsoft.com/office/powerpoint/2010/main" val="400802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229E16-1430-45F4-A1CB-04E18621F67E}"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90339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0A5DC1-9C63-43A4-AEA1-6B599DFCE0B0}"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268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AA2D49-3686-4C18-8FF2-EF7B0DC7A61A}"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93091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 y="228600"/>
            <a:ext cx="77724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215900" y="1524000"/>
            <a:ext cx="7772400" cy="4648200"/>
          </a:xfrm>
        </p:spPr>
        <p:txBody>
          <a:bodyPr rtlCol="0">
            <a:normAutofit/>
          </a:bodyPr>
          <a:lstStyle/>
          <a:p>
            <a:pPr lvl="0"/>
            <a:endParaRPr lang="ja-JP" altLang="en-US" noProof="0" dirty="0"/>
          </a:p>
        </p:txBody>
      </p:sp>
      <p:sp>
        <p:nvSpPr>
          <p:cNvPr id="4" name="日付プレースホルダー 3"/>
          <p:cNvSpPr>
            <a:spLocks noGrp="1"/>
          </p:cNvSpPr>
          <p:nvPr>
            <p:ph type="dt" sz="half" idx="10"/>
          </p:nvPr>
        </p:nvSpPr>
        <p:spPr/>
        <p:txBody>
          <a:bodyPr/>
          <a:lstStyle>
            <a:lvl1pPr>
              <a:defRPr/>
            </a:lvl1pPr>
          </a:lstStyle>
          <a:p>
            <a:pPr>
              <a:defRPr/>
            </a:pPr>
            <a:fld id="{AD6A25DD-17AD-4AA0-80DE-0D9DE7C30B94}" type="datetime1">
              <a:rPr lang="ja-JP" altLang="en-US" smtClean="0">
                <a:solidFill>
                  <a:prstClr val="black">
                    <a:tint val="75000"/>
                  </a:prstClr>
                </a:solidFill>
              </a:rPr>
              <a:t>2023/2/3</a:t>
            </a:fld>
            <a:endParaRPr lang="en-US" altLang="ja-JP"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A9E8483-11AD-4576-8D29-FE5CD2FF8575}" type="slidenum">
              <a:rPr lang="en-US" altLang="ja-JP">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289904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4E2CA55-7334-404E-B072-EB2F6DCD1FD5}"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94583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41F6D88-7235-41E7-BB9B-13052EF541A0}"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32652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8"/>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D6C7613-4436-4D15-99EF-21CDD5C531C9}"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73939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AA37D1A-346C-4E92-B36F-EAA2E5915145}"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5253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72247A8-EE31-42A6-BE47-DE7060A46A95}"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99449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A2D0007-1908-497F-9EF7-BB9BC92DC3D6}"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589815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0AC736C-2B9F-4986-9111-A9B333ABB3BC}"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47183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7922653-0408-462D-8AA6-6F8E27C7C5BA}"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104752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B70C7B-9831-47F4-B492-5907EBD62C3A}"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449267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4FF039-AB8A-4516-926A-C48FF7CDCD81}"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59950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B2091E1-2CAD-4CF3-9944-CC8FCCDDB14E}"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0872806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6"/>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6"/>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4586522-0695-4CFB-8410-59614A58C359}"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82016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B20B68A-3402-42B1-83E9-65EE9E191229}"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30961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72D52E9-2CC8-4B91-BC11-2AD56A11A1E7}"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87394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2C8FF39-4C16-4353-AE1C-D3E8FE48A1C4}"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5859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3F8130C-327A-4803-B503-DB2A3578FF27}"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045504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2AEC01-F6C4-4486-BE37-A9F6680583FE}"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47638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CC39D4B-17BA-4A11-9190-DD3B0286DD64}"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7723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A3406F4-7F33-43BB-A7DC-5E7974CD8F75}" type="datetime1">
              <a:rPr lang="ja-JP" altLang="en-US" smtClean="0">
                <a:solidFill>
                  <a:prstClr val="black">
                    <a:tint val="75000"/>
                  </a:prstClr>
                </a:solidFill>
              </a:rPr>
              <a:t>2023/2/3</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89739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EC70F9CC-BC30-4811-9FAF-1387D6FE0A35}" type="datetime1">
              <a:rPr lang="ja-JP" altLang="en-US" smtClean="0">
                <a:solidFill>
                  <a:prstClr val="black">
                    <a:tint val="75000"/>
                  </a:prstClr>
                </a:solidFill>
                <a:latin typeface="Calibri"/>
                <a:ea typeface="ＭＳ Ｐゴシック"/>
              </a:rPr>
              <a:t>2023/2/3</a:t>
            </a:fld>
            <a:endParaRPr lang="ja-JP" altLang="en-US" dirty="0">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dirty="0">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0D585A5-B6BA-489B-B23A-EEBBF6C1AD3C}"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111927087"/>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 id="214748389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EAE17914-8669-47FB-A74E-F3A5DEAA70D4}" type="datetime1">
              <a:rPr lang="ja-JP" altLang="en-US" smtClean="0">
                <a:solidFill>
                  <a:prstClr val="black">
                    <a:tint val="75000"/>
                  </a:prstClr>
                </a:solidFill>
                <a:latin typeface="Calibri"/>
                <a:ea typeface="ＭＳ Ｐゴシック" panose="020B0600070205080204" pitchFamily="50" charset="-128"/>
              </a:rPr>
              <a:t>2023/2/3</a:t>
            </a:fld>
            <a:endParaRPr lang="ja-JP" altLang="en-US" dirty="0">
              <a:solidFill>
                <a:prstClr val="black">
                  <a:tint val="75000"/>
                </a:prstClr>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dirty="0">
              <a:solidFill>
                <a:prstClr val="black">
                  <a:tint val="75000"/>
                </a:prstClr>
              </a:solidFill>
              <a:latin typeface="Calibri"/>
              <a:ea typeface="ＭＳ Ｐゴシック" panose="020B0600070205080204" pitchFamily="50" charset="-128"/>
            </a:endParaRPr>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F3AF5F3-3038-4FA1-9FF9-54FBF43F628C}"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dirty="0">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849676585"/>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p:hf hdr="0" ftr="0" dt="0"/>
  <p:txStyles>
    <p:titleStyle>
      <a:lvl1pPr algn="ctr" defTabSz="914377" rtl="0" eaLnBrk="1" latinLnBrk="0" hangingPunct="1">
        <a:spcBef>
          <a:spcPct val="0"/>
        </a:spcBef>
        <a:buNone/>
        <a:defRPr kumimoji="1"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26368" y="1722312"/>
            <a:ext cx="8060432" cy="24482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b="1" dirty="0"/>
              <a:t>テレワークのための</a:t>
            </a:r>
            <a:endParaRPr lang="en-US" altLang="ja-JP" b="1" dirty="0"/>
          </a:p>
          <a:p>
            <a:pPr fontAlgn="auto">
              <a:spcAft>
                <a:spcPts val="0"/>
              </a:spcAft>
            </a:pPr>
            <a:r>
              <a:rPr lang="ja-JP" altLang="en-US" b="1" dirty="0"/>
              <a:t>セルフマネジメント講習</a:t>
            </a:r>
            <a:endParaRPr lang="en-US" altLang="ja-JP" b="1" dirty="0"/>
          </a:p>
          <a:p>
            <a:pPr fontAlgn="auto">
              <a:spcAft>
                <a:spcPts val="0"/>
              </a:spcAft>
            </a:pPr>
            <a:endParaRPr lang="en-US" altLang="ja-JP" sz="3600" b="1" dirty="0">
              <a:solidFill>
                <a:prstClr val="black"/>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3"/>
          <a:stretch>
            <a:fillRect/>
          </a:stretch>
        </p:blipFill>
        <p:spPr>
          <a:xfrm>
            <a:off x="6860648" y="3555974"/>
            <a:ext cx="1841246" cy="2190850"/>
          </a:xfrm>
          <a:prstGeom prst="rect">
            <a:avLst/>
          </a:prstGeom>
        </p:spPr>
      </p:pic>
      <p:sp>
        <p:nvSpPr>
          <p:cNvPr id="3" name="スライド番号プレースホルダー 2"/>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1</a:t>
            </a:fld>
            <a:endParaRPr lang="ja-JP" altLang="en-US" dirty="0">
              <a:solidFill>
                <a:prstClr val="black">
                  <a:tint val="75000"/>
                </a:prstClr>
              </a:solidFill>
            </a:endParaRPr>
          </a:p>
        </p:txBody>
      </p:sp>
    </p:spTree>
    <p:extLst>
      <p:ext uri="{BB962C8B-B14F-4D97-AF65-F5344CB8AC3E}">
        <p14:creationId xmlns:p14="http://schemas.microsoft.com/office/powerpoint/2010/main" val="3272159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23055" y="2011284"/>
            <a:ext cx="8575578" cy="4155705"/>
          </a:xfrm>
        </p:spPr>
        <p:txBody>
          <a:bodyPr>
            <a:normAutofit/>
          </a:bodyPr>
          <a:lstStyle/>
          <a:p>
            <a:r>
              <a:rPr lang="ja-JP" altLang="en-US" sz="2800" dirty="0"/>
              <a:t>業務環境（机・椅子）がない。（腰痛などになりやすい）</a:t>
            </a:r>
            <a:endParaRPr lang="en-US" altLang="ja-JP" sz="2800" dirty="0"/>
          </a:p>
          <a:p>
            <a:r>
              <a:rPr lang="ja-JP" altLang="en-US" sz="2800" dirty="0"/>
              <a:t>業務の優先順位がこれでよいのか不安を感じる。</a:t>
            </a:r>
            <a:endParaRPr lang="en-US" altLang="ja-JP" sz="2800" dirty="0"/>
          </a:p>
          <a:p>
            <a:r>
              <a:rPr lang="ja-JP" altLang="en-US" sz="2800" dirty="0"/>
              <a:t>業務を開始するタイミングで、気持ちのスイッチを切り替える方法を模索した。</a:t>
            </a:r>
            <a:endParaRPr lang="en-US" altLang="ja-JP" sz="2800" dirty="0"/>
          </a:p>
          <a:p>
            <a:r>
              <a:rPr lang="ja-JP" altLang="en-US" sz="2800" dirty="0"/>
              <a:t>若い人は特に、同期や上司等と接する機会が少なくなったことで、エンゲージメント（帰属意識）が低くなる。</a:t>
            </a:r>
            <a:endParaRPr lang="en-US" altLang="ja-JP" sz="2800" dirty="0"/>
          </a:p>
        </p:txBody>
      </p:sp>
      <p:sp>
        <p:nvSpPr>
          <p:cNvPr id="9" name="タイトル 1"/>
          <p:cNvSpPr>
            <a:spLocks noGrp="1"/>
          </p:cNvSpPr>
          <p:nvPr>
            <p:ph type="title"/>
          </p:nvPr>
        </p:nvSpPr>
        <p:spPr>
          <a:xfrm>
            <a:off x="245303" y="474688"/>
            <a:ext cx="8229600" cy="1143000"/>
          </a:xfrm>
        </p:spPr>
        <p:txBody>
          <a:bodyPr>
            <a:normAutofit/>
          </a:bodyPr>
          <a:lstStyle/>
          <a:p>
            <a:r>
              <a:rPr lang="ja-JP" altLang="en-US" sz="3600" dirty="0">
                <a:latin typeface="+mj-ea"/>
              </a:rPr>
              <a:t>④</a:t>
            </a:r>
            <a:r>
              <a:rPr lang="ja-JP" altLang="en-US" sz="3600" dirty="0"/>
              <a:t>仕事の取り組み方・働き方</a:t>
            </a:r>
            <a:endParaRPr kumimoji="1" lang="ja-JP" altLang="en-US" sz="3600" dirty="0">
              <a:latin typeface="+mj-ea"/>
            </a:endParaRPr>
          </a:p>
        </p:txBody>
      </p:sp>
      <p:sp>
        <p:nvSpPr>
          <p:cNvPr id="2" name="スライド番号プレースホルダー 1"/>
          <p:cNvSpPr>
            <a:spLocks noGrp="1"/>
          </p:cNvSpPr>
          <p:nvPr>
            <p:ph type="sldNum" sz="quarter" idx="12"/>
          </p:nvPr>
        </p:nvSpPr>
        <p:spPr>
          <a:xfrm>
            <a:off x="6624923" y="6376111"/>
            <a:ext cx="2133600" cy="365125"/>
          </a:xfrm>
        </p:spPr>
        <p:txBody>
          <a:bodyPr/>
          <a:lstStyle/>
          <a:p>
            <a:fld id="{5F3AF5F3-3038-4FA1-9FF9-54FBF43F628C}" type="slidenum">
              <a:rPr lang="ja-JP" altLang="en-US" smtClean="0">
                <a:solidFill>
                  <a:prstClr val="black">
                    <a:tint val="75000"/>
                  </a:prstClr>
                </a:solidFill>
              </a:rPr>
              <a:pPr/>
              <a:t>10</a:t>
            </a:fld>
            <a:endParaRPr lang="ja-JP" altLang="en-US" dirty="0">
              <a:solidFill>
                <a:prstClr val="black">
                  <a:tint val="75000"/>
                </a:prstClr>
              </a:solidFill>
            </a:endParaRPr>
          </a:p>
        </p:txBody>
      </p:sp>
      <p:sp>
        <p:nvSpPr>
          <p:cNvPr id="11" name="テキスト ボックス 10"/>
          <p:cNvSpPr txBox="1"/>
          <p:nvPr/>
        </p:nvSpPr>
        <p:spPr>
          <a:xfrm>
            <a:off x="0" y="0"/>
            <a:ext cx="2483768"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３</a:t>
            </a:r>
            <a:r>
              <a:rPr kumimoji="1" lang="ja-JP" altLang="en-US" sz="1600" dirty="0">
                <a:latin typeface="+mn-ea"/>
                <a:ea typeface="+mn-ea"/>
              </a:rPr>
              <a:t>．テレワークにおける課題</a:t>
            </a:r>
          </a:p>
        </p:txBody>
      </p:sp>
      <p:sp>
        <p:nvSpPr>
          <p:cNvPr id="10" name="テキスト ボックス 9"/>
          <p:cNvSpPr txBox="1"/>
          <p:nvPr/>
        </p:nvSpPr>
        <p:spPr>
          <a:xfrm>
            <a:off x="3882492" y="5766879"/>
            <a:ext cx="5296552" cy="400110"/>
          </a:xfrm>
          <a:prstGeom prst="rect">
            <a:avLst/>
          </a:prstGeom>
          <a:noFill/>
        </p:spPr>
        <p:txBody>
          <a:bodyPr wrap="square" rtlCol="0">
            <a:spAutoFit/>
          </a:bodyPr>
          <a:lstStyle/>
          <a:p>
            <a:r>
              <a:rPr lang="en-US" altLang="ja-JP" sz="2000" dirty="0">
                <a:latin typeface="+mj-ea"/>
                <a:ea typeface="+mj-ea"/>
              </a:rPr>
              <a:t>JDSP</a:t>
            </a:r>
            <a:r>
              <a:rPr lang="ja-JP" altLang="en-US" sz="2000" dirty="0">
                <a:latin typeface="+mj-ea"/>
                <a:ea typeface="+mj-ea"/>
              </a:rPr>
              <a:t>終了生へのアンケート結果より（</a:t>
            </a:r>
            <a:r>
              <a:rPr lang="en-US" altLang="ja-JP" sz="2000" dirty="0">
                <a:latin typeface="+mj-ea"/>
                <a:ea typeface="+mj-ea"/>
              </a:rPr>
              <a:t>2022</a:t>
            </a:r>
            <a:r>
              <a:rPr lang="ja-JP" altLang="en-US" sz="2000" dirty="0">
                <a:latin typeface="+mj-ea"/>
                <a:ea typeface="+mj-ea"/>
              </a:rPr>
              <a:t>）</a:t>
            </a:r>
            <a:endParaRPr kumimoji="1" lang="ja-JP" altLang="en-US" sz="2000" dirty="0">
              <a:latin typeface="+mj-ea"/>
              <a:ea typeface="+mj-ea"/>
            </a:endParaRPr>
          </a:p>
        </p:txBody>
      </p:sp>
      <p:pic>
        <p:nvPicPr>
          <p:cNvPr id="4" name="図 3"/>
          <p:cNvPicPr>
            <a:picLocks noChangeAspect="1"/>
          </p:cNvPicPr>
          <p:nvPr/>
        </p:nvPicPr>
        <p:blipFill>
          <a:blip r:embed="rId3"/>
          <a:stretch>
            <a:fillRect/>
          </a:stretch>
        </p:blipFill>
        <p:spPr>
          <a:xfrm>
            <a:off x="7452320" y="417614"/>
            <a:ext cx="1146406" cy="1365203"/>
          </a:xfrm>
          <a:prstGeom prst="rect">
            <a:avLst/>
          </a:prstGeom>
        </p:spPr>
      </p:pic>
    </p:spTree>
    <p:extLst>
      <p:ext uri="{BB962C8B-B14F-4D97-AF65-F5344CB8AC3E}">
        <p14:creationId xmlns:p14="http://schemas.microsoft.com/office/powerpoint/2010/main" val="2679974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5846" y="497138"/>
            <a:ext cx="8229600" cy="1143000"/>
          </a:xfrm>
        </p:spPr>
        <p:txBody>
          <a:bodyPr>
            <a:noAutofit/>
          </a:bodyPr>
          <a:lstStyle/>
          <a:p>
            <a:pPr algn="l"/>
            <a:r>
              <a:rPr lang="ja-JP" altLang="en-US" sz="3600" dirty="0"/>
              <a:t>　　　４．テレワークにおける</a:t>
            </a:r>
            <a:r>
              <a:rPr kumimoji="1" lang="en-US" altLang="ja-JP" sz="3600" dirty="0"/>
              <a:t/>
            </a:r>
            <a:br>
              <a:rPr kumimoji="1" lang="en-US" altLang="ja-JP" sz="3600" dirty="0"/>
            </a:br>
            <a:r>
              <a:rPr kumimoji="1" lang="ja-JP" altLang="en-US" sz="3600" dirty="0"/>
              <a:t>　　　　　セルフマネジメントのポイント</a:t>
            </a:r>
          </a:p>
        </p:txBody>
      </p:sp>
      <p:sp>
        <p:nvSpPr>
          <p:cNvPr id="4" name="角丸四角形 3"/>
          <p:cNvSpPr/>
          <p:nvPr/>
        </p:nvSpPr>
        <p:spPr>
          <a:xfrm>
            <a:off x="1019418" y="2727720"/>
            <a:ext cx="3456384" cy="1644251"/>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生活習慣・体調管理</a:t>
            </a:r>
          </a:p>
        </p:txBody>
      </p:sp>
      <p:sp>
        <p:nvSpPr>
          <p:cNvPr id="6" name="角丸四角形 5"/>
          <p:cNvSpPr/>
          <p:nvPr/>
        </p:nvSpPr>
        <p:spPr>
          <a:xfrm>
            <a:off x="1043608" y="4500851"/>
            <a:ext cx="3456384" cy="1689942"/>
          </a:xfrm>
          <a:prstGeom prst="roundRect">
            <a:avLst/>
          </a:prstGeom>
          <a:no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rPr>
              <a:t>コミュニケーション</a:t>
            </a:r>
            <a:endParaRPr lang="en-US" altLang="ja-JP" sz="2800" dirty="0">
              <a:solidFill>
                <a:schemeClr val="tx1"/>
              </a:solidFill>
            </a:endParaRPr>
          </a:p>
          <a:p>
            <a:pPr algn="ctr"/>
            <a:r>
              <a:rPr kumimoji="1" lang="ja-JP" altLang="en-US" sz="2800" dirty="0">
                <a:solidFill>
                  <a:schemeClr val="tx1"/>
                </a:solidFill>
              </a:rPr>
              <a:t>（報連相）</a:t>
            </a:r>
          </a:p>
        </p:txBody>
      </p:sp>
      <p:sp>
        <p:nvSpPr>
          <p:cNvPr id="7" name="角丸四角形 6"/>
          <p:cNvSpPr/>
          <p:nvPr/>
        </p:nvSpPr>
        <p:spPr>
          <a:xfrm>
            <a:off x="4786270" y="2727720"/>
            <a:ext cx="3458138" cy="1644251"/>
          </a:xfrm>
          <a:prstGeom prst="roundRect">
            <a:avLst/>
          </a:prstGeom>
          <a:noFill/>
          <a:ln>
            <a:solidFill>
              <a:srgbClr val="799F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ストレス対処</a:t>
            </a:r>
          </a:p>
        </p:txBody>
      </p:sp>
      <p:pic>
        <p:nvPicPr>
          <p:cNvPr id="3" name="図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2080" y="1556792"/>
            <a:ext cx="1447363" cy="1447363"/>
          </a:xfrm>
          <a:prstGeom prst="rect">
            <a:avLst/>
          </a:prstGeom>
        </p:spPr>
      </p:pic>
      <p:sp>
        <p:nvSpPr>
          <p:cNvPr id="9" name="角丸四角形 8"/>
          <p:cNvSpPr/>
          <p:nvPr/>
        </p:nvSpPr>
        <p:spPr>
          <a:xfrm>
            <a:off x="4778352" y="4512239"/>
            <a:ext cx="3458138" cy="1689942"/>
          </a:xfrm>
          <a:prstGeom prst="round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solidFill>
              </a:rPr>
              <a:t>仕事の取組み方・</a:t>
            </a:r>
            <a:endParaRPr lang="en-US" altLang="ja-JP" sz="2800" dirty="0">
              <a:solidFill>
                <a:schemeClr val="tx1"/>
              </a:solidFill>
            </a:endParaRPr>
          </a:p>
          <a:p>
            <a:pPr algn="ctr"/>
            <a:r>
              <a:rPr lang="ja-JP" altLang="en-US" sz="2800" dirty="0">
                <a:solidFill>
                  <a:schemeClr val="tx1"/>
                </a:solidFill>
              </a:rPr>
              <a:t>働き方</a:t>
            </a:r>
            <a:endParaRPr lang="en-US" altLang="ja-JP" sz="2800" dirty="0">
              <a:solidFill>
                <a:schemeClr val="tx1"/>
              </a:solidFill>
            </a:endParaRPr>
          </a:p>
        </p:txBody>
      </p:sp>
      <p:sp>
        <p:nvSpPr>
          <p:cNvPr id="8" name="円形吹き出し 7"/>
          <p:cNvSpPr/>
          <p:nvPr/>
        </p:nvSpPr>
        <p:spPr>
          <a:xfrm>
            <a:off x="1504270" y="1891535"/>
            <a:ext cx="3439836" cy="682008"/>
          </a:xfrm>
          <a:prstGeom prst="wedgeEllipseCallout">
            <a:avLst>
              <a:gd name="adj1" fmla="val 61465"/>
              <a:gd name="adj2" fmla="val 5295"/>
            </a:avLst>
          </a:prstGeom>
          <a:solidFill>
            <a:schemeClr val="bg1"/>
          </a:solid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rPr>
              <a:t>４</a:t>
            </a:r>
            <a:r>
              <a:rPr kumimoji="1" lang="ja-JP" altLang="en-US" sz="1800" b="1" dirty="0">
                <a:solidFill>
                  <a:schemeClr val="tx1"/>
                </a:solidFill>
              </a:rPr>
              <a:t>つの視点から</a:t>
            </a:r>
            <a:endParaRPr kumimoji="1" lang="en-US" altLang="ja-JP" sz="1800" b="1" dirty="0">
              <a:solidFill>
                <a:schemeClr val="tx1"/>
              </a:solidFill>
            </a:endParaRPr>
          </a:p>
          <a:p>
            <a:pPr algn="ctr"/>
            <a:r>
              <a:rPr lang="ja-JP" altLang="en-US" sz="1800" b="1" dirty="0">
                <a:solidFill>
                  <a:schemeClr val="tx1"/>
                </a:solidFill>
              </a:rPr>
              <a:t>考えていきましょう！</a:t>
            </a:r>
            <a:endParaRPr kumimoji="1" lang="ja-JP" altLang="en-US" sz="1800" b="1" dirty="0">
              <a:solidFill>
                <a:schemeClr val="tx1"/>
              </a:solidFill>
            </a:endParaRPr>
          </a:p>
        </p:txBody>
      </p:sp>
      <p:sp>
        <p:nvSpPr>
          <p:cNvPr id="5" name="スライド番号プレースホルダー 4"/>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11</a:t>
            </a:fld>
            <a:endParaRPr lang="ja-JP" altLang="en-US" dirty="0">
              <a:solidFill>
                <a:prstClr val="black">
                  <a:tint val="75000"/>
                </a:prstClr>
              </a:solidFill>
            </a:endParaRPr>
          </a:p>
        </p:txBody>
      </p:sp>
    </p:spTree>
    <p:extLst>
      <p:ext uri="{BB962C8B-B14F-4D97-AF65-F5344CB8AC3E}">
        <p14:creationId xmlns:p14="http://schemas.microsoft.com/office/powerpoint/2010/main" val="3970734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181" y="262879"/>
            <a:ext cx="8229600" cy="1296144"/>
          </a:xfrm>
        </p:spPr>
        <p:txBody>
          <a:bodyPr>
            <a:normAutofit/>
          </a:bodyPr>
          <a:lstStyle/>
          <a:p>
            <a:r>
              <a:rPr lang="ja-JP" altLang="en-US" sz="3600" dirty="0"/>
              <a:t>考えてみよう！</a:t>
            </a:r>
            <a:r>
              <a:rPr lang="ja-JP" altLang="en-US" sz="2800" dirty="0"/>
              <a:t>①生活習慣・体調管理</a:t>
            </a:r>
            <a:endParaRPr kumimoji="1" lang="ja-JP" altLang="en-US" sz="3600" dirty="0"/>
          </a:p>
        </p:txBody>
      </p:sp>
      <p:sp>
        <p:nvSpPr>
          <p:cNvPr id="5" name="テキスト ボックス 4"/>
          <p:cNvSpPr txBox="1"/>
          <p:nvPr/>
        </p:nvSpPr>
        <p:spPr>
          <a:xfrm>
            <a:off x="396692" y="1887215"/>
            <a:ext cx="8350617" cy="461665"/>
          </a:xfrm>
          <a:prstGeom prst="rect">
            <a:avLst/>
          </a:prstGeom>
          <a:noFill/>
        </p:spPr>
        <p:txBody>
          <a:bodyPr wrap="square" rtlCol="0">
            <a:spAutoFit/>
          </a:bodyPr>
          <a:lstStyle/>
          <a:p>
            <a:r>
              <a:rPr kumimoji="1" lang="ja-JP" altLang="en-US" dirty="0">
                <a:latin typeface="+mj-ea"/>
                <a:ea typeface="+mj-ea"/>
              </a:rPr>
              <a:t>　</a:t>
            </a:r>
            <a:r>
              <a:rPr lang="ja-JP" altLang="en-US" dirty="0">
                <a:latin typeface="+mj-ea"/>
                <a:ea typeface="+mj-ea"/>
              </a:rPr>
              <a:t>対処方法を考え、「対処方法検討シート」に記入しましょう。</a:t>
            </a:r>
            <a:endParaRPr kumimoji="1" lang="ja-JP" altLang="en-US" dirty="0"/>
          </a:p>
        </p:txBody>
      </p:sp>
      <p:grpSp>
        <p:nvGrpSpPr>
          <p:cNvPr id="4" name="グループ化 3"/>
          <p:cNvGrpSpPr/>
          <p:nvPr/>
        </p:nvGrpSpPr>
        <p:grpSpPr>
          <a:xfrm>
            <a:off x="2349325" y="4830405"/>
            <a:ext cx="4879719" cy="2191743"/>
            <a:chOff x="2349325" y="4830405"/>
            <a:chExt cx="4879719" cy="2191743"/>
          </a:xfrm>
        </p:grpSpPr>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251556">
              <a:off x="5037301" y="4830405"/>
              <a:ext cx="2191743" cy="2191743"/>
            </a:xfrm>
            <a:prstGeom prst="rect">
              <a:avLst/>
            </a:prstGeom>
          </p:spPr>
        </p:pic>
        <p:sp>
          <p:nvSpPr>
            <p:cNvPr id="7" name="雲形吹き出し 6"/>
            <p:cNvSpPr/>
            <p:nvPr/>
          </p:nvSpPr>
          <p:spPr>
            <a:xfrm>
              <a:off x="2349325" y="5220985"/>
              <a:ext cx="2851381" cy="1337327"/>
            </a:xfrm>
            <a:prstGeom prst="cloudCallout">
              <a:avLst>
                <a:gd name="adj1" fmla="val 63487"/>
                <a:gd name="adj2" fmla="val 26772"/>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自分だったら</a:t>
              </a:r>
              <a:endParaRPr kumimoji="1" lang="en-US" altLang="ja-JP" sz="2000" dirty="0">
                <a:solidFill>
                  <a:schemeClr val="tx1"/>
                </a:solidFill>
              </a:endParaRPr>
            </a:p>
            <a:p>
              <a:pPr algn="ctr"/>
              <a:r>
                <a:rPr kumimoji="1" lang="ja-JP" altLang="en-US" sz="2000" dirty="0">
                  <a:solidFill>
                    <a:schemeClr val="tx1"/>
                  </a:solidFill>
                </a:rPr>
                <a:t>どうするかな？</a:t>
              </a:r>
            </a:p>
          </p:txBody>
        </p:sp>
      </p:grpSp>
      <p:sp>
        <p:nvSpPr>
          <p:cNvPr id="8" name="正方形/長方形 7"/>
          <p:cNvSpPr/>
          <p:nvPr/>
        </p:nvSpPr>
        <p:spPr>
          <a:xfrm>
            <a:off x="432000" y="2474629"/>
            <a:ext cx="8280000" cy="246653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a:solidFill>
                  <a:schemeClr val="tx1"/>
                </a:solidFill>
                <a:latin typeface="+mn-ea"/>
              </a:rPr>
              <a:t>【</a:t>
            </a:r>
            <a:r>
              <a:rPr lang="ja-JP" altLang="en-US" dirty="0">
                <a:solidFill>
                  <a:schemeClr val="tx1"/>
                </a:solidFill>
                <a:latin typeface="+mn-ea"/>
              </a:rPr>
              <a:t>課題</a:t>
            </a:r>
            <a:r>
              <a:rPr lang="en-US" altLang="ja-JP" dirty="0">
                <a:solidFill>
                  <a:schemeClr val="tx1"/>
                </a:solidFill>
                <a:latin typeface="+mn-ea"/>
              </a:rPr>
              <a:t>】</a:t>
            </a:r>
          </a:p>
          <a:p>
            <a:r>
              <a:rPr lang="ja-JP" altLang="en-US" dirty="0">
                <a:solidFill>
                  <a:schemeClr val="tx1"/>
                </a:solidFill>
                <a:latin typeface="+mn-ea"/>
              </a:rPr>
              <a:t>　１．通勤時間がなくなり、起床・就寝時刻が遅くなった。</a:t>
            </a:r>
            <a:endParaRPr lang="en-US" altLang="ja-JP" dirty="0">
              <a:solidFill>
                <a:schemeClr val="tx1"/>
              </a:solidFill>
              <a:latin typeface="+mn-ea"/>
            </a:endParaRPr>
          </a:p>
          <a:p>
            <a:pPr>
              <a:spcAft>
                <a:spcPts val="600"/>
              </a:spcAft>
            </a:pPr>
            <a:r>
              <a:rPr lang="ja-JP" altLang="en-US" dirty="0">
                <a:solidFill>
                  <a:schemeClr val="tx1"/>
                </a:solidFill>
                <a:latin typeface="+mn-ea"/>
              </a:rPr>
              <a:t>　　  その結果、始業時刻に間に合わない回数が増えた。</a:t>
            </a:r>
            <a:endParaRPr lang="en-US" altLang="ja-JP" dirty="0">
              <a:solidFill>
                <a:schemeClr val="tx1"/>
              </a:solidFill>
              <a:latin typeface="+mn-ea"/>
            </a:endParaRPr>
          </a:p>
          <a:p>
            <a:r>
              <a:rPr lang="ja-JP" altLang="en-US" dirty="0">
                <a:solidFill>
                  <a:schemeClr val="tx1"/>
                </a:solidFill>
                <a:latin typeface="+mn-ea"/>
              </a:rPr>
              <a:t>　２．誰にも会わないため、着替えずに仕事をするようになり、</a:t>
            </a:r>
            <a:endParaRPr lang="en-US" altLang="ja-JP" dirty="0">
              <a:solidFill>
                <a:schemeClr val="tx1"/>
              </a:solidFill>
              <a:latin typeface="+mn-ea"/>
            </a:endParaRPr>
          </a:p>
          <a:p>
            <a:pPr>
              <a:spcAft>
                <a:spcPts val="600"/>
              </a:spcAft>
            </a:pPr>
            <a:r>
              <a:rPr lang="en-US" altLang="ja-JP" dirty="0">
                <a:solidFill>
                  <a:schemeClr val="tx1"/>
                </a:solidFill>
                <a:latin typeface="+mn-ea"/>
              </a:rPr>
              <a:t>      </a:t>
            </a:r>
            <a:r>
              <a:rPr lang="ja-JP" altLang="en-US" dirty="0">
                <a:solidFill>
                  <a:schemeClr val="tx1"/>
                </a:solidFill>
                <a:latin typeface="+mn-ea"/>
              </a:rPr>
              <a:t>仕事を始めるときの気持ちの切り替えがうまくできない。</a:t>
            </a:r>
            <a:endParaRPr lang="en-US" altLang="ja-JP" dirty="0">
              <a:solidFill>
                <a:schemeClr val="tx1"/>
              </a:solidFill>
              <a:latin typeface="+mn-ea"/>
            </a:endParaRPr>
          </a:p>
          <a:p>
            <a:r>
              <a:rPr lang="ja-JP" altLang="en-US" dirty="0">
                <a:solidFill>
                  <a:schemeClr val="tx1"/>
                </a:solidFill>
                <a:latin typeface="+mn-ea"/>
              </a:rPr>
              <a:t>　３．家から一歩も出ない日がある。運動不足で疲れやすい。</a:t>
            </a:r>
            <a:endParaRPr lang="en-US" altLang="ja-JP" dirty="0">
              <a:solidFill>
                <a:schemeClr val="tx1"/>
              </a:solidFill>
              <a:latin typeface="+mn-ea"/>
            </a:endParaRPr>
          </a:p>
        </p:txBody>
      </p:sp>
      <p:sp>
        <p:nvSpPr>
          <p:cNvPr id="3" name="スライド番号プレースホルダー 2"/>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10" name="テキスト ボックス 9"/>
          <p:cNvSpPr txBox="1"/>
          <p:nvPr/>
        </p:nvSpPr>
        <p:spPr>
          <a:xfrm>
            <a:off x="0" y="0"/>
            <a:ext cx="4499992"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４</a:t>
            </a:r>
            <a:r>
              <a:rPr kumimoji="1" lang="ja-JP" altLang="en-US" sz="1600" dirty="0">
                <a:latin typeface="+mn-ea"/>
                <a:ea typeface="+mn-ea"/>
              </a:rPr>
              <a:t>．テレワーク</a:t>
            </a:r>
            <a:r>
              <a:rPr lang="ja-JP" altLang="en-US" sz="1600" dirty="0">
                <a:latin typeface="+mn-ea"/>
                <a:ea typeface="+mn-ea"/>
              </a:rPr>
              <a:t>における</a:t>
            </a:r>
            <a:r>
              <a:rPr kumimoji="1" lang="ja-JP" altLang="en-US" sz="1600" dirty="0">
                <a:latin typeface="+mn-ea"/>
                <a:ea typeface="+mn-ea"/>
              </a:rPr>
              <a:t>セルフマネジメントのポイント</a:t>
            </a:r>
          </a:p>
        </p:txBody>
      </p:sp>
    </p:spTree>
    <p:extLst>
      <p:ext uri="{BB962C8B-B14F-4D97-AF65-F5344CB8AC3E}">
        <p14:creationId xmlns:p14="http://schemas.microsoft.com/office/powerpoint/2010/main" val="4177926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0187" y="179512"/>
            <a:ext cx="8229600" cy="1224136"/>
          </a:xfrm>
        </p:spPr>
        <p:txBody>
          <a:bodyPr>
            <a:normAutofit/>
          </a:bodyPr>
          <a:lstStyle/>
          <a:p>
            <a:r>
              <a:rPr lang="ja-JP" altLang="en-US" sz="3600" dirty="0"/>
              <a:t>考えてみよう！</a:t>
            </a:r>
            <a:r>
              <a:rPr lang="ja-JP" altLang="en-US" sz="2800" dirty="0"/>
              <a:t>②ストレス対処</a:t>
            </a:r>
            <a:endParaRPr kumimoji="1" lang="ja-JP" altLang="en-US" sz="2800" dirty="0"/>
          </a:p>
        </p:txBody>
      </p:sp>
      <p:sp>
        <p:nvSpPr>
          <p:cNvPr id="8" name="正方形/長方形 7"/>
          <p:cNvSpPr/>
          <p:nvPr/>
        </p:nvSpPr>
        <p:spPr>
          <a:xfrm>
            <a:off x="406800" y="2132855"/>
            <a:ext cx="8442988" cy="277195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dirty="0">
                <a:solidFill>
                  <a:sysClr val="windowText" lastClr="000000"/>
                </a:solidFill>
                <a:latin typeface="+mn-ea"/>
              </a:rPr>
              <a:t>【</a:t>
            </a:r>
            <a:r>
              <a:rPr lang="ja-JP" altLang="en-US" dirty="0">
                <a:solidFill>
                  <a:sysClr val="windowText" lastClr="000000"/>
                </a:solidFill>
                <a:latin typeface="+mn-ea"/>
              </a:rPr>
              <a:t>課題</a:t>
            </a:r>
            <a:r>
              <a:rPr lang="en-US" altLang="ja-JP" dirty="0">
                <a:solidFill>
                  <a:sysClr val="windowText" lastClr="000000"/>
                </a:solidFill>
                <a:latin typeface="+mn-ea"/>
              </a:rPr>
              <a:t>】</a:t>
            </a:r>
          </a:p>
          <a:p>
            <a:pPr indent="-540000">
              <a:spcAft>
                <a:spcPts val="0"/>
              </a:spcAft>
            </a:pPr>
            <a:r>
              <a:rPr lang="ja-JP" altLang="en-US" dirty="0">
                <a:solidFill>
                  <a:sysClr val="windowText" lastClr="000000"/>
                </a:solidFill>
                <a:latin typeface="+mn-ea"/>
              </a:rPr>
              <a:t>１．仕事をやり続けてしまい、気がついたら昼休みや小休憩をと</a:t>
            </a:r>
            <a:endParaRPr lang="en-US" altLang="ja-JP" dirty="0">
              <a:solidFill>
                <a:sysClr val="windowText" lastClr="000000"/>
              </a:solidFill>
              <a:latin typeface="+mn-ea"/>
            </a:endParaRPr>
          </a:p>
          <a:p>
            <a:pPr indent="-540000">
              <a:spcAft>
                <a:spcPts val="0"/>
              </a:spcAft>
            </a:pPr>
            <a:r>
              <a:rPr lang="ja-JP" altLang="en-US" dirty="0">
                <a:solidFill>
                  <a:sysClr val="windowText" lastClr="000000"/>
                </a:solidFill>
                <a:latin typeface="+mn-ea"/>
              </a:rPr>
              <a:t>　　らなくなった。</a:t>
            </a:r>
            <a:endParaRPr lang="en-US" altLang="ja-JP" dirty="0">
              <a:solidFill>
                <a:sysClr val="windowText" lastClr="000000"/>
              </a:solidFill>
              <a:latin typeface="+mn-ea"/>
            </a:endParaRPr>
          </a:p>
          <a:p>
            <a:pPr>
              <a:spcAft>
                <a:spcPts val="600"/>
              </a:spcAft>
            </a:pPr>
            <a:r>
              <a:rPr lang="ja-JP" altLang="en-US" dirty="0">
                <a:solidFill>
                  <a:sysClr val="windowText" lastClr="000000"/>
                </a:solidFill>
                <a:latin typeface="+mn-ea"/>
              </a:rPr>
              <a:t>２．仕事帰りに寄り道をして、気分転換することができなくなった。</a:t>
            </a:r>
            <a:endParaRPr lang="en-US" altLang="ja-JP" dirty="0">
              <a:solidFill>
                <a:sysClr val="windowText" lastClr="000000"/>
              </a:solidFill>
              <a:latin typeface="+mn-ea"/>
            </a:endParaRPr>
          </a:p>
          <a:p>
            <a:pPr>
              <a:spcAft>
                <a:spcPts val="0"/>
              </a:spcAft>
            </a:pPr>
            <a:r>
              <a:rPr lang="ja-JP" altLang="en-US" dirty="0">
                <a:solidFill>
                  <a:sysClr val="windowText" lastClr="000000"/>
                </a:solidFill>
                <a:latin typeface="+mn-ea"/>
              </a:rPr>
              <a:t>３．チャットやメールの返信がないときに、自分は嫌われているか</a:t>
            </a:r>
            <a:endParaRPr lang="en-US" altLang="ja-JP" dirty="0">
              <a:solidFill>
                <a:sysClr val="windowText" lastClr="000000"/>
              </a:solidFill>
              <a:latin typeface="+mn-ea"/>
            </a:endParaRPr>
          </a:p>
          <a:p>
            <a:pPr>
              <a:spcAft>
                <a:spcPts val="0"/>
              </a:spcAft>
            </a:pPr>
            <a:r>
              <a:rPr lang="ja-JP" altLang="en-US" dirty="0">
                <a:solidFill>
                  <a:sysClr val="windowText" lastClr="000000"/>
                </a:solidFill>
                <a:latin typeface="+mn-ea"/>
              </a:rPr>
              <a:t>　　もしれないと思ったり、役に立てていない気持ちになる。</a:t>
            </a:r>
            <a:endParaRPr lang="en-US" altLang="ja-JP" dirty="0">
              <a:solidFill>
                <a:sysClr val="windowText" lastClr="000000"/>
              </a:solidFill>
              <a:latin typeface="+mn-ea"/>
            </a:endParaRPr>
          </a:p>
        </p:txBody>
      </p:sp>
      <p:sp>
        <p:nvSpPr>
          <p:cNvPr id="3" name="スライド番号プレースホルダー 2"/>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13</a:t>
            </a:fld>
            <a:endParaRPr lang="ja-JP" altLang="en-US" dirty="0">
              <a:solidFill>
                <a:prstClr val="black">
                  <a:tint val="75000"/>
                </a:prstClr>
              </a:solidFill>
            </a:endParaRPr>
          </a:p>
        </p:txBody>
      </p:sp>
      <p:sp>
        <p:nvSpPr>
          <p:cNvPr id="9" name="テキスト ボックス 8"/>
          <p:cNvSpPr txBox="1"/>
          <p:nvPr/>
        </p:nvSpPr>
        <p:spPr>
          <a:xfrm>
            <a:off x="0" y="0"/>
            <a:ext cx="4427984"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４</a:t>
            </a:r>
            <a:r>
              <a:rPr kumimoji="1" lang="ja-JP" altLang="en-US" sz="1600" dirty="0">
                <a:latin typeface="+mn-ea"/>
                <a:ea typeface="+mn-ea"/>
              </a:rPr>
              <a:t>．テレワーク</a:t>
            </a:r>
            <a:r>
              <a:rPr lang="ja-JP" altLang="en-US" sz="1600" dirty="0">
                <a:latin typeface="+mn-ea"/>
                <a:ea typeface="+mn-ea"/>
              </a:rPr>
              <a:t>における</a:t>
            </a:r>
            <a:r>
              <a:rPr kumimoji="1" lang="ja-JP" altLang="en-US" sz="1600" dirty="0">
                <a:latin typeface="+mn-ea"/>
                <a:ea typeface="+mn-ea"/>
              </a:rPr>
              <a:t>セルフマネジメントのポイント</a:t>
            </a:r>
          </a:p>
        </p:txBody>
      </p:sp>
      <p:sp>
        <p:nvSpPr>
          <p:cNvPr id="10" name="テキスト ボックス 9"/>
          <p:cNvSpPr txBox="1"/>
          <p:nvPr/>
        </p:nvSpPr>
        <p:spPr>
          <a:xfrm>
            <a:off x="499171" y="1423856"/>
            <a:ext cx="8350617" cy="461665"/>
          </a:xfrm>
          <a:prstGeom prst="rect">
            <a:avLst/>
          </a:prstGeom>
          <a:noFill/>
        </p:spPr>
        <p:txBody>
          <a:bodyPr wrap="square" rtlCol="0">
            <a:spAutoFit/>
          </a:bodyPr>
          <a:lstStyle/>
          <a:p>
            <a:r>
              <a:rPr kumimoji="1" lang="ja-JP" altLang="en-US" dirty="0">
                <a:latin typeface="+mj-ea"/>
                <a:ea typeface="+mj-ea"/>
              </a:rPr>
              <a:t>　</a:t>
            </a:r>
            <a:r>
              <a:rPr lang="ja-JP" altLang="en-US" dirty="0">
                <a:latin typeface="+mj-ea"/>
                <a:ea typeface="+mj-ea"/>
              </a:rPr>
              <a:t>対処方法を考え、「対処方法検討シート」に記入しましょう。</a:t>
            </a:r>
            <a:endParaRPr kumimoji="1" lang="ja-JP" altLang="en-US" dirty="0"/>
          </a:p>
        </p:txBody>
      </p:sp>
      <p:grpSp>
        <p:nvGrpSpPr>
          <p:cNvPr id="11" name="グループ化 10"/>
          <p:cNvGrpSpPr/>
          <p:nvPr/>
        </p:nvGrpSpPr>
        <p:grpSpPr>
          <a:xfrm>
            <a:off x="2411760" y="4797152"/>
            <a:ext cx="4879719" cy="2191743"/>
            <a:chOff x="2349325" y="4830405"/>
            <a:chExt cx="4879719" cy="2191743"/>
          </a:xfrm>
        </p:grpSpPr>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251556">
              <a:off x="5037301" y="4830405"/>
              <a:ext cx="2191743" cy="2191743"/>
            </a:xfrm>
            <a:prstGeom prst="rect">
              <a:avLst/>
            </a:prstGeom>
          </p:spPr>
        </p:pic>
        <p:sp>
          <p:nvSpPr>
            <p:cNvPr id="13" name="雲形吹き出し 12"/>
            <p:cNvSpPr/>
            <p:nvPr/>
          </p:nvSpPr>
          <p:spPr>
            <a:xfrm>
              <a:off x="2349325" y="5220985"/>
              <a:ext cx="2851381" cy="1337327"/>
            </a:xfrm>
            <a:prstGeom prst="cloudCallout">
              <a:avLst>
                <a:gd name="adj1" fmla="val 63487"/>
                <a:gd name="adj2" fmla="val 26772"/>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自分だったら</a:t>
              </a:r>
              <a:endParaRPr kumimoji="1" lang="en-US" altLang="ja-JP" sz="2000" dirty="0">
                <a:solidFill>
                  <a:schemeClr val="tx1"/>
                </a:solidFill>
              </a:endParaRPr>
            </a:p>
            <a:p>
              <a:pPr algn="ctr"/>
              <a:r>
                <a:rPr kumimoji="1" lang="ja-JP" altLang="en-US" sz="2000" dirty="0">
                  <a:solidFill>
                    <a:schemeClr val="tx1"/>
                  </a:solidFill>
                </a:rPr>
                <a:t>どうするかな？</a:t>
              </a:r>
            </a:p>
          </p:txBody>
        </p:sp>
      </p:grpSp>
    </p:spTree>
    <p:extLst>
      <p:ext uri="{BB962C8B-B14F-4D97-AF65-F5344CB8AC3E}">
        <p14:creationId xmlns:p14="http://schemas.microsoft.com/office/powerpoint/2010/main" val="85567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864" y="321992"/>
            <a:ext cx="8229600" cy="1306808"/>
          </a:xfrm>
        </p:spPr>
        <p:txBody>
          <a:bodyPr>
            <a:normAutofit/>
          </a:bodyPr>
          <a:lstStyle/>
          <a:p>
            <a:r>
              <a:rPr lang="ja-JP" altLang="en-US" sz="3600" dirty="0">
                <a:latin typeface="+mj-ea"/>
              </a:rPr>
              <a:t>考えてみよう！</a:t>
            </a:r>
            <a:r>
              <a:rPr lang="ja-JP" altLang="en-US" sz="2800" dirty="0">
                <a:latin typeface="+mj-ea"/>
              </a:rPr>
              <a:t>③コミュニケーション（報連相）　</a:t>
            </a:r>
            <a:endParaRPr kumimoji="1" lang="ja-JP" altLang="en-US" sz="2800" dirty="0">
              <a:latin typeface="+mj-ea"/>
            </a:endParaRPr>
          </a:p>
        </p:txBody>
      </p:sp>
      <p:sp>
        <p:nvSpPr>
          <p:cNvPr id="8" name="正方形/長方形 7"/>
          <p:cNvSpPr/>
          <p:nvPr/>
        </p:nvSpPr>
        <p:spPr>
          <a:xfrm>
            <a:off x="432000" y="2354330"/>
            <a:ext cx="8280000" cy="2946878"/>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a:solidFill>
                  <a:schemeClr val="tx1"/>
                </a:solidFill>
                <a:latin typeface="+mn-ea"/>
              </a:rPr>
              <a:t>【</a:t>
            </a:r>
            <a:r>
              <a:rPr lang="ja-JP" altLang="en-US" dirty="0">
                <a:solidFill>
                  <a:schemeClr val="tx1"/>
                </a:solidFill>
                <a:latin typeface="+mn-ea"/>
              </a:rPr>
              <a:t>課題</a:t>
            </a:r>
            <a:r>
              <a:rPr lang="en-US" altLang="ja-JP" dirty="0">
                <a:solidFill>
                  <a:schemeClr val="tx1"/>
                </a:solidFill>
                <a:latin typeface="+mn-ea"/>
              </a:rPr>
              <a:t>】</a:t>
            </a:r>
          </a:p>
          <a:p>
            <a:r>
              <a:rPr lang="ja-JP" altLang="en-US" dirty="0">
                <a:solidFill>
                  <a:schemeClr val="tx1"/>
                </a:solidFill>
                <a:latin typeface="+mn-ea"/>
              </a:rPr>
              <a:t>１．テレワークでは、上司の忙しさを確認できず、どのタイミング　　</a:t>
            </a:r>
            <a:endParaRPr lang="en-US" altLang="ja-JP" dirty="0">
              <a:solidFill>
                <a:schemeClr val="tx1"/>
              </a:solidFill>
              <a:latin typeface="+mn-ea"/>
            </a:endParaRPr>
          </a:p>
          <a:p>
            <a:pPr>
              <a:spcAft>
                <a:spcPts val="600"/>
              </a:spcAft>
            </a:pPr>
            <a:r>
              <a:rPr lang="ja-JP" altLang="en-US" dirty="0">
                <a:solidFill>
                  <a:schemeClr val="tx1"/>
                </a:solidFill>
                <a:latin typeface="+mn-ea"/>
              </a:rPr>
              <a:t>　　で、どの程度の内容を報告すべきか迷う。</a:t>
            </a:r>
            <a:endParaRPr lang="en-US" altLang="ja-JP" dirty="0">
              <a:solidFill>
                <a:schemeClr val="tx1"/>
              </a:solidFill>
              <a:latin typeface="+mn-ea"/>
            </a:endParaRPr>
          </a:p>
          <a:p>
            <a:r>
              <a:rPr lang="ja-JP" altLang="en-US" dirty="0">
                <a:solidFill>
                  <a:schemeClr val="tx1"/>
                </a:solidFill>
                <a:latin typeface="+mn-ea"/>
              </a:rPr>
              <a:t>２．チャットで仕事を指示されたが、内容が理解しづらく、指示通</a:t>
            </a:r>
            <a:endParaRPr lang="en-US" altLang="ja-JP" dirty="0">
              <a:solidFill>
                <a:schemeClr val="tx1"/>
              </a:solidFill>
              <a:latin typeface="+mn-ea"/>
            </a:endParaRPr>
          </a:p>
          <a:p>
            <a:pPr>
              <a:spcAft>
                <a:spcPts val="600"/>
              </a:spcAft>
            </a:pPr>
            <a:r>
              <a:rPr lang="ja-JP" altLang="en-US" dirty="0">
                <a:solidFill>
                  <a:schemeClr val="tx1"/>
                </a:solidFill>
                <a:latin typeface="+mn-ea"/>
              </a:rPr>
              <a:t>　　</a:t>
            </a:r>
            <a:r>
              <a:rPr lang="ja-JP" altLang="en-US" dirty="0" err="1">
                <a:solidFill>
                  <a:schemeClr val="tx1"/>
                </a:solidFill>
                <a:latin typeface="+mn-ea"/>
              </a:rPr>
              <a:t>りに</a:t>
            </a:r>
            <a:r>
              <a:rPr lang="ja-JP" altLang="en-US" dirty="0">
                <a:solidFill>
                  <a:schemeClr val="tx1"/>
                </a:solidFill>
                <a:latin typeface="+mn-ea"/>
              </a:rPr>
              <a:t>仕事を進められなくなった。</a:t>
            </a:r>
            <a:endParaRPr lang="en-US" altLang="ja-JP" dirty="0">
              <a:solidFill>
                <a:schemeClr val="tx1"/>
              </a:solidFill>
              <a:latin typeface="+mn-ea"/>
            </a:endParaRPr>
          </a:p>
          <a:p>
            <a:r>
              <a:rPr lang="ja-JP" altLang="en-US" dirty="0">
                <a:solidFill>
                  <a:schemeClr val="tx1"/>
                </a:solidFill>
                <a:latin typeface="+mn-ea"/>
              </a:rPr>
              <a:t>３．急な欠勤の連絡をメールでしたところ、「連絡が遅い！」と注</a:t>
            </a:r>
            <a:endParaRPr lang="en-US" altLang="ja-JP" dirty="0">
              <a:solidFill>
                <a:schemeClr val="tx1"/>
              </a:solidFill>
              <a:latin typeface="+mn-ea"/>
            </a:endParaRPr>
          </a:p>
          <a:p>
            <a:r>
              <a:rPr lang="ja-JP" altLang="en-US" dirty="0">
                <a:solidFill>
                  <a:schemeClr val="tx1"/>
                </a:solidFill>
                <a:latin typeface="+mn-ea"/>
              </a:rPr>
              <a:t>　　</a:t>
            </a:r>
            <a:r>
              <a:rPr lang="ja-JP" altLang="en-US" dirty="0" err="1">
                <a:solidFill>
                  <a:schemeClr val="tx1"/>
                </a:solidFill>
                <a:latin typeface="+mn-ea"/>
              </a:rPr>
              <a:t>意された</a:t>
            </a:r>
            <a:r>
              <a:rPr lang="ja-JP" altLang="en-US" dirty="0">
                <a:solidFill>
                  <a:schemeClr val="tx1"/>
                </a:solidFill>
                <a:latin typeface="+mn-ea"/>
              </a:rPr>
              <a:t>。</a:t>
            </a:r>
          </a:p>
        </p:txBody>
      </p:sp>
      <p:sp>
        <p:nvSpPr>
          <p:cNvPr id="3" name="スライド番号プレースホルダー 2"/>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14</a:t>
            </a:fld>
            <a:endParaRPr lang="ja-JP" altLang="en-US" dirty="0">
              <a:solidFill>
                <a:prstClr val="black">
                  <a:tint val="75000"/>
                </a:prstClr>
              </a:solidFill>
            </a:endParaRPr>
          </a:p>
        </p:txBody>
      </p:sp>
      <p:sp>
        <p:nvSpPr>
          <p:cNvPr id="9" name="テキスト ボックス 8"/>
          <p:cNvSpPr txBox="1"/>
          <p:nvPr/>
        </p:nvSpPr>
        <p:spPr>
          <a:xfrm>
            <a:off x="0" y="0"/>
            <a:ext cx="4427984"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４</a:t>
            </a:r>
            <a:r>
              <a:rPr kumimoji="1" lang="ja-JP" altLang="en-US" sz="1600" dirty="0">
                <a:latin typeface="+mn-ea"/>
                <a:ea typeface="+mn-ea"/>
              </a:rPr>
              <a:t>．テレワーク</a:t>
            </a:r>
            <a:r>
              <a:rPr lang="ja-JP" altLang="en-US" sz="1600" dirty="0">
                <a:latin typeface="+mn-ea"/>
                <a:ea typeface="+mn-ea"/>
              </a:rPr>
              <a:t>における</a:t>
            </a:r>
            <a:r>
              <a:rPr kumimoji="1" lang="ja-JP" altLang="en-US" sz="1600" dirty="0">
                <a:latin typeface="+mn-ea"/>
                <a:ea typeface="+mn-ea"/>
              </a:rPr>
              <a:t>セルフマネジメントのポイント</a:t>
            </a:r>
          </a:p>
        </p:txBody>
      </p:sp>
      <p:sp>
        <p:nvSpPr>
          <p:cNvPr id="11" name="テキスト ボックス 10"/>
          <p:cNvSpPr txBox="1"/>
          <p:nvPr/>
        </p:nvSpPr>
        <p:spPr>
          <a:xfrm>
            <a:off x="380297" y="1780024"/>
            <a:ext cx="8350617" cy="461665"/>
          </a:xfrm>
          <a:prstGeom prst="rect">
            <a:avLst/>
          </a:prstGeom>
          <a:noFill/>
        </p:spPr>
        <p:txBody>
          <a:bodyPr wrap="square" rtlCol="0">
            <a:spAutoFit/>
          </a:bodyPr>
          <a:lstStyle/>
          <a:p>
            <a:r>
              <a:rPr kumimoji="1" lang="ja-JP" altLang="en-US" dirty="0">
                <a:latin typeface="+mj-ea"/>
                <a:ea typeface="+mj-ea"/>
              </a:rPr>
              <a:t>　</a:t>
            </a:r>
            <a:r>
              <a:rPr lang="ja-JP" altLang="en-US" dirty="0">
                <a:latin typeface="+mj-ea"/>
                <a:ea typeface="+mj-ea"/>
              </a:rPr>
              <a:t>対処方法を考え、「対処方法検討シート」に記入しましょう。</a:t>
            </a:r>
            <a:endParaRPr kumimoji="1" lang="ja-JP" altLang="en-US" dirty="0"/>
          </a:p>
        </p:txBody>
      </p:sp>
      <p:grpSp>
        <p:nvGrpSpPr>
          <p:cNvPr id="12" name="グループ化 11"/>
          <p:cNvGrpSpPr/>
          <p:nvPr/>
        </p:nvGrpSpPr>
        <p:grpSpPr>
          <a:xfrm>
            <a:off x="2115745" y="5053681"/>
            <a:ext cx="4879719" cy="2191743"/>
            <a:chOff x="2349325" y="4830405"/>
            <a:chExt cx="4879719" cy="2191743"/>
          </a:xfrm>
        </p:grpSpPr>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251556">
              <a:off x="5037301" y="4830405"/>
              <a:ext cx="2191743" cy="2191743"/>
            </a:xfrm>
            <a:prstGeom prst="rect">
              <a:avLst/>
            </a:prstGeom>
          </p:spPr>
        </p:pic>
        <p:sp>
          <p:nvSpPr>
            <p:cNvPr id="14" name="雲形吹き出し 13"/>
            <p:cNvSpPr/>
            <p:nvPr/>
          </p:nvSpPr>
          <p:spPr>
            <a:xfrm>
              <a:off x="2349325" y="5220985"/>
              <a:ext cx="2851381" cy="1337327"/>
            </a:xfrm>
            <a:prstGeom prst="cloudCallout">
              <a:avLst>
                <a:gd name="adj1" fmla="val 63487"/>
                <a:gd name="adj2" fmla="val 26772"/>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自分だったら</a:t>
              </a:r>
              <a:endParaRPr kumimoji="1" lang="en-US" altLang="ja-JP" sz="2000" dirty="0">
                <a:solidFill>
                  <a:schemeClr val="tx1"/>
                </a:solidFill>
              </a:endParaRPr>
            </a:p>
            <a:p>
              <a:pPr algn="ctr"/>
              <a:r>
                <a:rPr kumimoji="1" lang="ja-JP" altLang="en-US" sz="2000" dirty="0">
                  <a:solidFill>
                    <a:schemeClr val="tx1"/>
                  </a:solidFill>
                </a:rPr>
                <a:t>どうするかな？</a:t>
              </a:r>
            </a:p>
          </p:txBody>
        </p:sp>
      </p:grpSp>
    </p:spTree>
    <p:extLst>
      <p:ext uri="{BB962C8B-B14F-4D97-AF65-F5344CB8AC3E}">
        <p14:creationId xmlns:p14="http://schemas.microsoft.com/office/powerpoint/2010/main" val="2041682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296144"/>
          </a:xfrm>
        </p:spPr>
        <p:txBody>
          <a:bodyPr>
            <a:normAutofit/>
          </a:bodyPr>
          <a:lstStyle/>
          <a:p>
            <a:r>
              <a:rPr lang="ja-JP" altLang="en-US" sz="3600" dirty="0">
                <a:latin typeface="+mj-ea"/>
              </a:rPr>
              <a:t>考えてみよう！</a:t>
            </a:r>
            <a:r>
              <a:rPr lang="ja-JP" altLang="en-US" sz="2800" dirty="0">
                <a:latin typeface="+mj-ea"/>
              </a:rPr>
              <a:t>④仕事の取組み方・働き方</a:t>
            </a:r>
            <a:r>
              <a:rPr lang="ja-JP" altLang="en-US" sz="4000" dirty="0">
                <a:latin typeface="+mj-ea"/>
              </a:rPr>
              <a:t>　</a:t>
            </a:r>
            <a:endParaRPr kumimoji="1" lang="ja-JP" altLang="en-US" sz="4000" dirty="0">
              <a:latin typeface="+mj-ea"/>
            </a:endParaRPr>
          </a:p>
        </p:txBody>
      </p:sp>
      <p:sp>
        <p:nvSpPr>
          <p:cNvPr id="8" name="正方形/長方形 7"/>
          <p:cNvSpPr/>
          <p:nvPr/>
        </p:nvSpPr>
        <p:spPr>
          <a:xfrm>
            <a:off x="432000" y="2321701"/>
            <a:ext cx="8280000" cy="280810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a:solidFill>
                  <a:schemeClr val="tx1"/>
                </a:solidFill>
                <a:latin typeface="+mj-ea"/>
              </a:rPr>
              <a:t>【</a:t>
            </a:r>
            <a:r>
              <a:rPr lang="ja-JP" altLang="en-US" dirty="0">
                <a:solidFill>
                  <a:schemeClr val="tx1"/>
                </a:solidFill>
                <a:latin typeface="+mj-ea"/>
              </a:rPr>
              <a:t>課題</a:t>
            </a:r>
            <a:r>
              <a:rPr lang="en-US" altLang="ja-JP" dirty="0">
                <a:solidFill>
                  <a:schemeClr val="tx1"/>
                </a:solidFill>
                <a:latin typeface="+mj-ea"/>
              </a:rPr>
              <a:t>】</a:t>
            </a:r>
          </a:p>
          <a:p>
            <a:pPr>
              <a:spcAft>
                <a:spcPts val="0"/>
              </a:spcAft>
            </a:pPr>
            <a:r>
              <a:rPr lang="ja-JP" altLang="en-US" dirty="0">
                <a:solidFill>
                  <a:schemeClr val="tx1"/>
                </a:solidFill>
                <a:latin typeface="+mj-ea"/>
              </a:rPr>
              <a:t>１．テレワークのための環境づくりができていない。</a:t>
            </a:r>
            <a:endParaRPr lang="en-US" altLang="ja-JP" dirty="0">
              <a:solidFill>
                <a:schemeClr val="tx1"/>
              </a:solidFill>
              <a:latin typeface="+mj-ea"/>
            </a:endParaRPr>
          </a:p>
          <a:p>
            <a:pPr>
              <a:spcAft>
                <a:spcPts val="600"/>
              </a:spcAft>
            </a:pPr>
            <a:r>
              <a:rPr lang="ja-JP" altLang="en-US" sz="1800" dirty="0">
                <a:solidFill>
                  <a:schemeClr val="tx1"/>
                </a:solidFill>
                <a:latin typeface="+mj-ea"/>
              </a:rPr>
              <a:t>　　　（パソコンラック、仕事用の机、椅子など）</a:t>
            </a:r>
            <a:endParaRPr lang="en-US" altLang="ja-JP" sz="1800" dirty="0">
              <a:solidFill>
                <a:schemeClr val="tx1"/>
              </a:solidFill>
              <a:latin typeface="+mj-ea"/>
            </a:endParaRPr>
          </a:p>
          <a:p>
            <a:r>
              <a:rPr lang="ja-JP" altLang="en-US" dirty="0">
                <a:solidFill>
                  <a:schemeClr val="tx1"/>
                </a:solidFill>
                <a:latin typeface="+mj-ea"/>
              </a:rPr>
              <a:t>２．今の仕事で手一杯だが、上司から次々と仕事を指示される</a:t>
            </a:r>
            <a:endParaRPr lang="en-US" altLang="ja-JP" dirty="0">
              <a:solidFill>
                <a:schemeClr val="tx1"/>
              </a:solidFill>
              <a:latin typeface="+mj-ea"/>
            </a:endParaRPr>
          </a:p>
          <a:p>
            <a:r>
              <a:rPr lang="ja-JP" altLang="en-US" dirty="0">
                <a:solidFill>
                  <a:schemeClr val="tx1"/>
                </a:solidFill>
                <a:latin typeface="+mj-ea"/>
              </a:rPr>
              <a:t>　　ため、残業が続いている。</a:t>
            </a:r>
            <a:endParaRPr lang="en-US" altLang="ja-JP" dirty="0">
              <a:solidFill>
                <a:schemeClr val="tx1"/>
              </a:solidFill>
              <a:latin typeface="+mj-ea"/>
            </a:endParaRPr>
          </a:p>
          <a:p>
            <a:r>
              <a:rPr lang="ja-JP" altLang="en-US" dirty="0">
                <a:solidFill>
                  <a:schemeClr val="tx1"/>
                </a:solidFill>
                <a:latin typeface="+mj-ea"/>
              </a:rPr>
              <a:t>３．上司や同僚のスケジュールが把握しづらくなり、業務分担が</a:t>
            </a:r>
            <a:endParaRPr lang="en-US" altLang="ja-JP" dirty="0">
              <a:solidFill>
                <a:schemeClr val="tx1"/>
              </a:solidFill>
              <a:latin typeface="+mj-ea"/>
            </a:endParaRPr>
          </a:p>
          <a:p>
            <a:r>
              <a:rPr lang="ja-JP" altLang="en-US" dirty="0">
                <a:solidFill>
                  <a:schemeClr val="tx1"/>
                </a:solidFill>
                <a:latin typeface="+mj-ea"/>
              </a:rPr>
              <a:t>　　偏っている。</a:t>
            </a:r>
            <a:endParaRPr lang="en-US" altLang="ja-JP" dirty="0">
              <a:solidFill>
                <a:schemeClr val="tx1"/>
              </a:solidFill>
              <a:latin typeface="+mj-ea"/>
            </a:endParaRPr>
          </a:p>
        </p:txBody>
      </p:sp>
      <p:sp>
        <p:nvSpPr>
          <p:cNvPr id="3" name="スライド番号プレースホルダー 2"/>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15</a:t>
            </a:fld>
            <a:endParaRPr lang="ja-JP" altLang="en-US" dirty="0">
              <a:solidFill>
                <a:prstClr val="black">
                  <a:tint val="75000"/>
                </a:prstClr>
              </a:solidFill>
            </a:endParaRPr>
          </a:p>
        </p:txBody>
      </p:sp>
      <p:sp>
        <p:nvSpPr>
          <p:cNvPr id="9" name="テキスト ボックス 8"/>
          <p:cNvSpPr txBox="1"/>
          <p:nvPr/>
        </p:nvSpPr>
        <p:spPr>
          <a:xfrm>
            <a:off x="0" y="0"/>
            <a:ext cx="4427984"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４</a:t>
            </a:r>
            <a:r>
              <a:rPr kumimoji="1" lang="ja-JP" altLang="en-US" sz="1600" dirty="0">
                <a:latin typeface="+mn-ea"/>
                <a:ea typeface="+mn-ea"/>
              </a:rPr>
              <a:t>．テレワーク</a:t>
            </a:r>
            <a:r>
              <a:rPr lang="ja-JP" altLang="en-US" sz="1600" dirty="0">
                <a:latin typeface="+mn-ea"/>
                <a:ea typeface="+mn-ea"/>
              </a:rPr>
              <a:t>における</a:t>
            </a:r>
            <a:r>
              <a:rPr kumimoji="1" lang="ja-JP" altLang="en-US" sz="1600" dirty="0">
                <a:latin typeface="+mn-ea"/>
                <a:ea typeface="+mn-ea"/>
              </a:rPr>
              <a:t>セルフマネジメントのポイント</a:t>
            </a:r>
          </a:p>
        </p:txBody>
      </p:sp>
      <p:sp>
        <p:nvSpPr>
          <p:cNvPr id="10" name="テキスト ボックス 9"/>
          <p:cNvSpPr txBox="1"/>
          <p:nvPr/>
        </p:nvSpPr>
        <p:spPr>
          <a:xfrm>
            <a:off x="493104" y="1700020"/>
            <a:ext cx="8350617" cy="461665"/>
          </a:xfrm>
          <a:prstGeom prst="rect">
            <a:avLst/>
          </a:prstGeom>
          <a:noFill/>
        </p:spPr>
        <p:txBody>
          <a:bodyPr wrap="square" rtlCol="0">
            <a:spAutoFit/>
          </a:bodyPr>
          <a:lstStyle/>
          <a:p>
            <a:r>
              <a:rPr kumimoji="1" lang="ja-JP" altLang="en-US" dirty="0">
                <a:latin typeface="+mj-ea"/>
                <a:ea typeface="+mj-ea"/>
              </a:rPr>
              <a:t>　</a:t>
            </a:r>
            <a:r>
              <a:rPr lang="ja-JP" altLang="en-US" dirty="0">
                <a:latin typeface="+mj-ea"/>
                <a:ea typeface="+mj-ea"/>
              </a:rPr>
              <a:t>対処方法を考え、「対処方法検討シート」に記入しましょう。</a:t>
            </a:r>
            <a:endParaRPr kumimoji="1" lang="ja-JP" altLang="en-US" dirty="0"/>
          </a:p>
        </p:txBody>
      </p:sp>
      <p:grpSp>
        <p:nvGrpSpPr>
          <p:cNvPr id="11" name="グループ化 10"/>
          <p:cNvGrpSpPr/>
          <p:nvPr/>
        </p:nvGrpSpPr>
        <p:grpSpPr>
          <a:xfrm>
            <a:off x="2132140" y="4915024"/>
            <a:ext cx="4879719" cy="2191743"/>
            <a:chOff x="2349325" y="4830405"/>
            <a:chExt cx="4879719" cy="2191743"/>
          </a:xfrm>
        </p:grpSpPr>
        <p:pic>
          <p:nvPicPr>
            <p:cNvPr id="12" name="図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251556">
              <a:off x="5037301" y="4830405"/>
              <a:ext cx="2191743" cy="2191743"/>
            </a:xfrm>
            <a:prstGeom prst="rect">
              <a:avLst/>
            </a:prstGeom>
          </p:spPr>
        </p:pic>
        <p:sp>
          <p:nvSpPr>
            <p:cNvPr id="13" name="雲形吹き出し 12"/>
            <p:cNvSpPr/>
            <p:nvPr/>
          </p:nvSpPr>
          <p:spPr>
            <a:xfrm>
              <a:off x="2349325" y="5220985"/>
              <a:ext cx="2851381" cy="1337327"/>
            </a:xfrm>
            <a:prstGeom prst="cloudCallout">
              <a:avLst>
                <a:gd name="adj1" fmla="val 63487"/>
                <a:gd name="adj2" fmla="val 26772"/>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自分だったら</a:t>
              </a:r>
              <a:endParaRPr kumimoji="1" lang="en-US" altLang="ja-JP" sz="2000" dirty="0">
                <a:solidFill>
                  <a:schemeClr val="tx1"/>
                </a:solidFill>
              </a:endParaRPr>
            </a:p>
            <a:p>
              <a:pPr algn="ctr"/>
              <a:r>
                <a:rPr kumimoji="1" lang="ja-JP" altLang="en-US" sz="2000" dirty="0">
                  <a:solidFill>
                    <a:schemeClr val="tx1"/>
                  </a:solidFill>
                </a:rPr>
                <a:t>どうするかな？</a:t>
              </a:r>
            </a:p>
          </p:txBody>
        </p:sp>
      </p:grpSp>
    </p:spTree>
    <p:extLst>
      <p:ext uri="{BB962C8B-B14F-4D97-AF65-F5344CB8AC3E}">
        <p14:creationId xmlns:p14="http://schemas.microsoft.com/office/powerpoint/2010/main" val="455160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476672"/>
            <a:ext cx="8229600" cy="5649497"/>
          </a:xfrm>
        </p:spPr>
        <p:txBody>
          <a:bodyPr/>
          <a:lstStyle/>
          <a:p>
            <a:pPr marL="0" indent="0" algn="ctr">
              <a:buNone/>
            </a:pPr>
            <a:r>
              <a:rPr lang="ja-JP" altLang="en-US" sz="4400" dirty="0"/>
              <a:t>ちょっと一息</a:t>
            </a:r>
            <a:r>
              <a:rPr kumimoji="1" lang="en-US" altLang="ja-JP" sz="4400" dirty="0"/>
              <a:t>…</a:t>
            </a:r>
            <a:endParaRPr kumimoji="1" lang="ja-JP" altLang="en-US" sz="4400" dirty="0"/>
          </a:p>
        </p:txBody>
      </p:sp>
      <p:pic>
        <p:nvPicPr>
          <p:cNvPr id="2" name="図 1"/>
          <p:cNvPicPr>
            <a:picLocks noChangeAspect="1"/>
          </p:cNvPicPr>
          <p:nvPr/>
        </p:nvPicPr>
        <p:blipFill>
          <a:blip r:embed="rId3"/>
          <a:stretch>
            <a:fillRect/>
          </a:stretch>
        </p:blipFill>
        <p:spPr>
          <a:xfrm>
            <a:off x="6076722" y="5273422"/>
            <a:ext cx="2530647" cy="1478898"/>
          </a:xfrm>
          <a:prstGeom prst="rect">
            <a:avLst/>
          </a:prstGeom>
        </p:spPr>
      </p:pic>
      <p:sp>
        <p:nvSpPr>
          <p:cNvPr id="4" name="テキスト ボックス 3"/>
          <p:cNvSpPr txBox="1"/>
          <p:nvPr/>
        </p:nvSpPr>
        <p:spPr>
          <a:xfrm>
            <a:off x="1536019" y="1863696"/>
            <a:ext cx="7071350" cy="3862596"/>
          </a:xfrm>
          <a:prstGeom prst="rect">
            <a:avLst/>
          </a:prstGeom>
          <a:noFill/>
        </p:spPr>
        <p:txBody>
          <a:bodyPr wrap="square" rtlCol="0">
            <a:spAutoFit/>
          </a:bodyPr>
          <a:lstStyle/>
          <a:p>
            <a:r>
              <a:rPr lang="ja-JP" altLang="en-US" sz="2000" dirty="0"/>
              <a:t>　　</a:t>
            </a:r>
            <a:r>
              <a:rPr lang="ja-JP" altLang="en-US" dirty="0">
                <a:latin typeface="+mn-ea"/>
                <a:ea typeface="+mn-ea"/>
              </a:rPr>
              <a:t>テレワーク川柳より</a:t>
            </a:r>
            <a:endParaRPr lang="en-US" altLang="ja-JP" dirty="0">
              <a:latin typeface="+mn-ea"/>
              <a:ea typeface="+mn-ea"/>
            </a:endParaRPr>
          </a:p>
          <a:p>
            <a:endParaRPr lang="en-US" altLang="ja-JP" dirty="0">
              <a:latin typeface="+mn-ea"/>
              <a:ea typeface="+mn-ea"/>
            </a:endParaRPr>
          </a:p>
          <a:p>
            <a:pPr marL="342900" indent="-342900">
              <a:buFont typeface="Arial" panose="020B0604020202020204" pitchFamily="34" charset="0"/>
              <a:buChar char="•"/>
            </a:pPr>
            <a:r>
              <a:rPr lang="ja-JP" altLang="en-US" sz="2500" dirty="0">
                <a:latin typeface="+mn-ea"/>
                <a:ea typeface="+mn-ea"/>
              </a:rPr>
              <a:t>すごもりや　ギガは減らずに　キロ増える</a:t>
            </a:r>
            <a:endParaRPr lang="en-US" altLang="ja-JP" sz="2500" dirty="0">
              <a:latin typeface="+mn-ea"/>
              <a:ea typeface="+mn-ea"/>
            </a:endParaRPr>
          </a:p>
          <a:p>
            <a:pPr marL="342900" indent="-342900">
              <a:buFont typeface="Arial" panose="020B0604020202020204" pitchFamily="34" charset="0"/>
              <a:buChar char="•"/>
            </a:pPr>
            <a:r>
              <a:rPr lang="ja-JP" altLang="en-US" sz="2500" dirty="0">
                <a:latin typeface="+mn-ea"/>
                <a:ea typeface="+mn-ea"/>
              </a:rPr>
              <a:t>ネコ着地　キーボードの上　ハイ送信</a:t>
            </a:r>
            <a:endParaRPr lang="en-US" altLang="ja-JP" sz="2500" dirty="0">
              <a:latin typeface="+mn-ea"/>
              <a:ea typeface="+mn-ea"/>
            </a:endParaRPr>
          </a:p>
          <a:p>
            <a:pPr marL="342900" indent="-342900">
              <a:buFont typeface="Arial" panose="020B0604020202020204" pitchFamily="34" charset="0"/>
              <a:buChar char="•"/>
            </a:pPr>
            <a:r>
              <a:rPr lang="ja-JP" altLang="en-US" sz="2500" dirty="0">
                <a:latin typeface="+mn-ea"/>
                <a:ea typeface="+mn-ea"/>
              </a:rPr>
              <a:t>在宅で　増えた脂肪と　ストレスよ</a:t>
            </a:r>
            <a:endParaRPr lang="en-US" altLang="ja-JP" sz="2500" dirty="0">
              <a:latin typeface="+mn-ea"/>
              <a:ea typeface="+mn-ea"/>
            </a:endParaRPr>
          </a:p>
          <a:p>
            <a:pPr marL="342900" indent="-342900">
              <a:buFont typeface="Arial" panose="020B0604020202020204" pitchFamily="34" charset="0"/>
              <a:buChar char="•"/>
            </a:pPr>
            <a:r>
              <a:rPr lang="ja-JP" altLang="en-US" sz="2500" dirty="0">
                <a:latin typeface="+mn-ea"/>
                <a:ea typeface="+mn-ea"/>
              </a:rPr>
              <a:t>テレワーク　デスクがなくて　段ボール</a:t>
            </a:r>
            <a:endParaRPr lang="en-US" altLang="ja-JP" sz="2500" dirty="0">
              <a:latin typeface="+mn-ea"/>
              <a:ea typeface="+mn-ea"/>
            </a:endParaRPr>
          </a:p>
          <a:p>
            <a:pPr marL="342900" indent="-342900">
              <a:buFont typeface="Arial" panose="020B0604020202020204" pitchFamily="34" charset="0"/>
              <a:buChar char="•"/>
            </a:pPr>
            <a:r>
              <a:rPr lang="ja-JP" altLang="en-US" sz="2500" dirty="0">
                <a:latin typeface="+mn-ea"/>
                <a:ea typeface="+mn-ea"/>
              </a:rPr>
              <a:t>リビングで　妻と争う　一等席</a:t>
            </a:r>
            <a:endParaRPr lang="en-US" altLang="ja-JP" sz="2500" dirty="0">
              <a:latin typeface="+mn-ea"/>
              <a:ea typeface="+mn-ea"/>
            </a:endParaRPr>
          </a:p>
          <a:p>
            <a:pPr marL="342900" indent="-342900">
              <a:buFont typeface="Arial" panose="020B0604020202020204" pitchFamily="34" charset="0"/>
              <a:buChar char="•"/>
            </a:pPr>
            <a:endParaRPr lang="en-US" altLang="ja-JP" dirty="0"/>
          </a:p>
          <a:p>
            <a:pPr marL="342900" indent="-342900">
              <a:buFont typeface="Arial" panose="020B0604020202020204" pitchFamily="34" charset="0"/>
              <a:buChar char="•"/>
            </a:pPr>
            <a:endParaRPr lang="ja-JP" altLang="en-US" dirty="0"/>
          </a:p>
          <a:p>
            <a:pPr marL="342900" indent="-342900">
              <a:buFont typeface="Arial" panose="020B0604020202020204" pitchFamily="34" charset="0"/>
              <a:buChar char="•"/>
            </a:pPr>
            <a:endParaRPr kumimoji="1" lang="ja-JP" altLang="en-US" dirty="0">
              <a:solidFill>
                <a:schemeClr val="bg1">
                  <a:lumMod val="65000"/>
                </a:schemeClr>
              </a:solidFill>
            </a:endParaRPr>
          </a:p>
        </p:txBody>
      </p:sp>
      <p:sp>
        <p:nvSpPr>
          <p:cNvPr id="7" name="雲形吹き出し 6"/>
          <p:cNvSpPr/>
          <p:nvPr/>
        </p:nvSpPr>
        <p:spPr>
          <a:xfrm>
            <a:off x="755576" y="1329418"/>
            <a:ext cx="7234542" cy="3944004"/>
          </a:xfrm>
          <a:prstGeom prst="cloudCallout">
            <a:avLst>
              <a:gd name="adj1" fmla="val 35917"/>
              <a:gd name="adj2" fmla="val 55754"/>
            </a:avLst>
          </a:prstGeom>
          <a:noFill/>
          <a:ln>
            <a:solidFill>
              <a:srgbClr val="799F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16</a:t>
            </a:fld>
            <a:endParaRPr lang="ja-JP" altLang="en-US" dirty="0">
              <a:solidFill>
                <a:prstClr val="black">
                  <a:tint val="75000"/>
                </a:prstClr>
              </a:solidFill>
            </a:endParaRPr>
          </a:p>
        </p:txBody>
      </p:sp>
      <p:sp>
        <p:nvSpPr>
          <p:cNvPr id="9" name="テキスト ボックス 8"/>
          <p:cNvSpPr txBox="1"/>
          <p:nvPr/>
        </p:nvSpPr>
        <p:spPr>
          <a:xfrm>
            <a:off x="0" y="0"/>
            <a:ext cx="4499992"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４</a:t>
            </a:r>
            <a:r>
              <a:rPr kumimoji="1" lang="ja-JP" altLang="en-US" sz="1600" dirty="0">
                <a:latin typeface="+mn-ea"/>
                <a:ea typeface="+mn-ea"/>
              </a:rPr>
              <a:t>．テレワーク</a:t>
            </a:r>
            <a:r>
              <a:rPr lang="ja-JP" altLang="en-US" sz="1600" dirty="0">
                <a:latin typeface="+mn-ea"/>
                <a:ea typeface="+mn-ea"/>
              </a:rPr>
              <a:t>における</a:t>
            </a:r>
            <a:r>
              <a:rPr kumimoji="1" lang="ja-JP" altLang="en-US" sz="1600" dirty="0">
                <a:latin typeface="+mn-ea"/>
                <a:ea typeface="+mn-ea"/>
              </a:rPr>
              <a:t>セルフマネジメントのポイント</a:t>
            </a:r>
          </a:p>
        </p:txBody>
      </p:sp>
      <p:sp>
        <p:nvSpPr>
          <p:cNvPr id="10" name="テキスト ボックス 9"/>
          <p:cNvSpPr txBox="1"/>
          <p:nvPr/>
        </p:nvSpPr>
        <p:spPr>
          <a:xfrm>
            <a:off x="107504" y="6521946"/>
            <a:ext cx="6840760" cy="276999"/>
          </a:xfrm>
          <a:prstGeom prst="rect">
            <a:avLst/>
          </a:prstGeom>
          <a:noFill/>
        </p:spPr>
        <p:txBody>
          <a:bodyPr wrap="square" rtlCol="0">
            <a:spAutoFit/>
          </a:bodyPr>
          <a:lstStyle/>
          <a:p>
            <a:r>
              <a:rPr lang="ja-JP" altLang="en-US" sz="1200" dirty="0">
                <a:latin typeface="+mn-ea"/>
                <a:ea typeface="+mn-ea"/>
              </a:rPr>
              <a:t>参考文献</a:t>
            </a:r>
            <a:r>
              <a:rPr kumimoji="1" lang="ja-JP" altLang="en-US" sz="1200" dirty="0">
                <a:latin typeface="+mn-ea"/>
                <a:ea typeface="+mn-ea"/>
              </a:rPr>
              <a:t>：一般財団法人　日本テレワーク協会「令和２</a:t>
            </a:r>
            <a:r>
              <a:rPr lang="ja-JP" altLang="en-US" sz="1200" dirty="0">
                <a:latin typeface="+mn-ea"/>
                <a:ea typeface="+mn-ea"/>
              </a:rPr>
              <a:t>年度「テレワーク川柳」入賞・佳作　百選</a:t>
            </a:r>
            <a:endParaRPr lang="en-US" altLang="ja-JP" sz="1200" dirty="0">
              <a:latin typeface="+mn-ea"/>
              <a:ea typeface="+mn-ea"/>
            </a:endParaRPr>
          </a:p>
        </p:txBody>
      </p:sp>
    </p:spTree>
    <p:extLst>
      <p:ext uri="{BB962C8B-B14F-4D97-AF65-F5344CB8AC3E}">
        <p14:creationId xmlns:p14="http://schemas.microsoft.com/office/powerpoint/2010/main" val="694808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t>話し合ってみよう！</a:t>
            </a:r>
            <a:endParaRPr kumimoji="1" lang="ja-JP" altLang="en-US" sz="3600" dirty="0"/>
          </a:p>
        </p:txBody>
      </p:sp>
      <p:sp>
        <p:nvSpPr>
          <p:cNvPr id="3" name="コンテンツ プレースホルダー 2"/>
          <p:cNvSpPr>
            <a:spLocks noGrp="1"/>
          </p:cNvSpPr>
          <p:nvPr>
            <p:ph idx="1"/>
          </p:nvPr>
        </p:nvSpPr>
        <p:spPr>
          <a:xfrm>
            <a:off x="354360" y="1767023"/>
            <a:ext cx="8435280" cy="4525963"/>
          </a:xfrm>
        </p:spPr>
        <p:txBody>
          <a:bodyPr>
            <a:normAutofit/>
          </a:bodyPr>
          <a:lstStyle/>
          <a:p>
            <a:pPr>
              <a:spcBef>
                <a:spcPts val="0"/>
              </a:spcBef>
              <a:spcAft>
                <a:spcPts val="1200"/>
              </a:spcAft>
            </a:pPr>
            <a:r>
              <a:rPr lang="ja-JP" altLang="en-US" sz="2800" dirty="0"/>
              <a:t>「テレワークのための対処方法リスト」のなかで、取り組みたいことに☑を入れましょう。</a:t>
            </a:r>
            <a:endParaRPr kumimoji="1" lang="en-US" altLang="ja-JP" sz="2800" dirty="0"/>
          </a:p>
          <a:p>
            <a:r>
              <a:rPr lang="ja-JP" altLang="en-US" sz="2800" dirty="0"/>
              <a:t>☑を入れた項目や</a:t>
            </a:r>
            <a:r>
              <a:rPr kumimoji="1" lang="ja-JP" altLang="en-US" sz="2800" dirty="0"/>
              <a:t>自分の経験をもとに、意見交換をしましょう。</a:t>
            </a:r>
            <a:endParaRPr kumimoji="1" lang="en-US" altLang="ja-JP" sz="2800" dirty="0"/>
          </a:p>
          <a:p>
            <a:pPr marL="0" indent="0">
              <a:spcBef>
                <a:spcPts val="0"/>
              </a:spcBef>
              <a:spcAft>
                <a:spcPts val="1200"/>
              </a:spcAft>
              <a:buNone/>
            </a:pPr>
            <a:r>
              <a:rPr kumimoji="1" lang="ja-JP" altLang="en-US" sz="2800" dirty="0"/>
              <a:t>　＊４つ視点それぞれについて意見交換をします。</a:t>
            </a:r>
            <a:endParaRPr kumimoji="1" lang="en-US" altLang="ja-JP" sz="2800" dirty="0"/>
          </a:p>
          <a:p>
            <a:r>
              <a:rPr lang="ja-JP" altLang="en-US" sz="2800" dirty="0"/>
              <a:t>対処方法検討シートの「</a:t>
            </a:r>
            <a:r>
              <a:rPr kumimoji="1" lang="ja-JP" altLang="en-US" sz="2800" dirty="0"/>
              <a:t>テレワークをするときに、気をつけたいこと」を記入し、発表しましょう。</a:t>
            </a:r>
            <a:endParaRPr kumimoji="1" lang="en-US" altLang="ja-JP" sz="2800" dirty="0"/>
          </a:p>
          <a:p>
            <a:pPr marL="0" indent="0">
              <a:buNone/>
            </a:pPr>
            <a:endParaRPr kumimoji="1" lang="ja-JP" altLang="en-US" sz="2800" dirty="0"/>
          </a:p>
        </p:txBody>
      </p:sp>
      <p:pic>
        <p:nvPicPr>
          <p:cNvPr id="5" name="図 4"/>
          <p:cNvPicPr>
            <a:picLocks noChangeAspect="1"/>
          </p:cNvPicPr>
          <p:nvPr/>
        </p:nvPicPr>
        <p:blipFill>
          <a:blip r:embed="rId3"/>
          <a:stretch>
            <a:fillRect/>
          </a:stretch>
        </p:blipFill>
        <p:spPr>
          <a:xfrm>
            <a:off x="6732240" y="4944319"/>
            <a:ext cx="2073494" cy="1700808"/>
          </a:xfrm>
          <a:prstGeom prst="rect">
            <a:avLst/>
          </a:prstGeom>
        </p:spPr>
      </p:pic>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17</a:t>
            </a:fld>
            <a:endParaRPr lang="ja-JP" altLang="en-US" dirty="0">
              <a:solidFill>
                <a:prstClr val="black">
                  <a:tint val="75000"/>
                </a:prstClr>
              </a:solidFill>
            </a:endParaRPr>
          </a:p>
        </p:txBody>
      </p:sp>
      <p:sp>
        <p:nvSpPr>
          <p:cNvPr id="6" name="テキスト ボックス 5"/>
          <p:cNvSpPr txBox="1"/>
          <p:nvPr/>
        </p:nvSpPr>
        <p:spPr>
          <a:xfrm>
            <a:off x="0" y="0"/>
            <a:ext cx="4499992"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４</a:t>
            </a:r>
            <a:r>
              <a:rPr kumimoji="1" lang="ja-JP" altLang="en-US" sz="1600" dirty="0">
                <a:latin typeface="+mn-ea"/>
                <a:ea typeface="+mn-ea"/>
              </a:rPr>
              <a:t>．テレワーク</a:t>
            </a:r>
            <a:r>
              <a:rPr lang="ja-JP" altLang="en-US" sz="1600" dirty="0">
                <a:latin typeface="+mn-ea"/>
                <a:ea typeface="+mn-ea"/>
              </a:rPr>
              <a:t>における</a:t>
            </a:r>
            <a:r>
              <a:rPr kumimoji="1" lang="ja-JP" altLang="en-US" sz="1600" dirty="0">
                <a:latin typeface="+mn-ea"/>
                <a:ea typeface="+mn-ea"/>
              </a:rPr>
              <a:t>セルフマネジメントのポイント</a:t>
            </a:r>
          </a:p>
        </p:txBody>
      </p:sp>
    </p:spTree>
    <p:extLst>
      <p:ext uri="{BB962C8B-B14F-4D97-AF65-F5344CB8AC3E}">
        <p14:creationId xmlns:p14="http://schemas.microsoft.com/office/powerpoint/2010/main" val="2177841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t>（参考）テレワーカーの声</a:t>
            </a:r>
            <a:endParaRPr kumimoji="1" lang="ja-JP" altLang="en-US" sz="3600" dirty="0"/>
          </a:p>
        </p:txBody>
      </p:sp>
      <p:sp>
        <p:nvSpPr>
          <p:cNvPr id="3" name="コンテンツ プレースホルダー 2"/>
          <p:cNvSpPr>
            <a:spLocks noGrp="1"/>
          </p:cNvSpPr>
          <p:nvPr>
            <p:ph idx="1"/>
          </p:nvPr>
        </p:nvSpPr>
        <p:spPr>
          <a:xfrm>
            <a:off x="141176" y="1176867"/>
            <a:ext cx="8861648" cy="5544616"/>
          </a:xfrm>
        </p:spPr>
        <p:txBody>
          <a:bodyPr>
            <a:normAutofit fontScale="92500" lnSpcReduction="10000"/>
          </a:bodyPr>
          <a:lstStyle/>
          <a:p>
            <a:pPr marL="0" indent="0">
              <a:buNone/>
            </a:pPr>
            <a:r>
              <a:rPr lang="ja-JP" altLang="en-US" sz="2800" dirty="0"/>
              <a:t>①生活習慣・体調管理</a:t>
            </a:r>
            <a:endParaRPr lang="en-US" altLang="ja-JP" sz="2800" dirty="0"/>
          </a:p>
          <a:p>
            <a:r>
              <a:rPr lang="ja-JP" altLang="en-US" sz="2600" dirty="0"/>
              <a:t>身体を動かさないと肩こりや足のむくみが出るため、外出しています。休憩時間に腕立て伏せをすることもあります。</a:t>
            </a:r>
            <a:endParaRPr lang="en-US" altLang="ja-JP" sz="2600" dirty="0"/>
          </a:p>
          <a:p>
            <a:r>
              <a:rPr lang="ja-JP" altLang="en-US" sz="2600" dirty="0"/>
              <a:t>２㎞先のスーパーまで歩くなど無理なく運動を取り入れています。</a:t>
            </a:r>
            <a:endParaRPr lang="en-US" altLang="ja-JP" sz="2600" dirty="0"/>
          </a:p>
          <a:p>
            <a:pPr marL="0" indent="0">
              <a:buNone/>
            </a:pPr>
            <a:r>
              <a:rPr lang="ja-JP" altLang="en-US" sz="2800" dirty="0"/>
              <a:t>②ストレス対処</a:t>
            </a:r>
            <a:endParaRPr lang="en-US" altLang="ja-JP" sz="2800" dirty="0"/>
          </a:p>
          <a:p>
            <a:r>
              <a:rPr lang="ja-JP" altLang="en-US" sz="2600" dirty="0"/>
              <a:t>毎日３回心身の状態を自分に問いかけ、対処しています。</a:t>
            </a:r>
            <a:endParaRPr lang="en-US" altLang="ja-JP" sz="2600" dirty="0"/>
          </a:p>
          <a:p>
            <a:r>
              <a:rPr lang="ja-JP" altLang="en-US" sz="2600" dirty="0"/>
              <a:t>休みの日は可能な限り外出して気分転換をしています。</a:t>
            </a:r>
            <a:endParaRPr lang="en-US" altLang="ja-JP" sz="2600" dirty="0"/>
          </a:p>
          <a:p>
            <a:pPr marL="0" indent="0">
              <a:buNone/>
            </a:pPr>
            <a:r>
              <a:rPr lang="ja-JP" altLang="en-US" sz="2800" dirty="0"/>
              <a:t>③コミュニケーション（報連相）</a:t>
            </a:r>
            <a:endParaRPr lang="en-US" altLang="ja-JP" sz="2800" dirty="0"/>
          </a:p>
          <a:p>
            <a:r>
              <a:rPr lang="ja-JP" altLang="en-US" sz="2600" dirty="0"/>
              <a:t>気になったときにはすぐに、電話やチャットでコミュニケーションをとって相談するようにしています。</a:t>
            </a:r>
            <a:endParaRPr lang="en-US" altLang="ja-JP" sz="2600" dirty="0"/>
          </a:p>
          <a:p>
            <a:pPr marL="0" indent="0">
              <a:buNone/>
            </a:pPr>
            <a:r>
              <a:rPr lang="ja-JP" altLang="en-US" sz="2800" dirty="0"/>
              <a:t>④仕事の取組み方・働き方</a:t>
            </a:r>
            <a:endParaRPr lang="en-US" altLang="ja-JP" sz="2800" dirty="0"/>
          </a:p>
          <a:p>
            <a:r>
              <a:rPr lang="ja-JP" altLang="en-US" sz="2600" dirty="0"/>
              <a:t>仕事を始めるときに、自分なりのルーティンを決めて、仕事モードに切り替えています。（始業までラジオを聞き、それから朝礼に参加するなど）</a:t>
            </a:r>
            <a:endParaRPr lang="en-US" altLang="ja-JP" sz="2600" dirty="0"/>
          </a:p>
        </p:txBody>
      </p:sp>
      <p:pic>
        <p:nvPicPr>
          <p:cNvPr id="4" name="図 3"/>
          <p:cNvPicPr>
            <a:picLocks noChangeAspect="1"/>
          </p:cNvPicPr>
          <p:nvPr/>
        </p:nvPicPr>
        <p:blipFill>
          <a:blip r:embed="rId3"/>
          <a:stretch>
            <a:fillRect/>
          </a:stretch>
        </p:blipFill>
        <p:spPr>
          <a:xfrm>
            <a:off x="7452320" y="152608"/>
            <a:ext cx="1049288" cy="1265030"/>
          </a:xfrm>
          <a:prstGeom prst="rect">
            <a:avLst/>
          </a:prstGeom>
        </p:spPr>
      </p:pic>
      <p:sp>
        <p:nvSpPr>
          <p:cNvPr id="5" name="テキスト ボックス 4"/>
          <p:cNvSpPr txBox="1"/>
          <p:nvPr/>
        </p:nvSpPr>
        <p:spPr>
          <a:xfrm>
            <a:off x="4315903" y="6413706"/>
            <a:ext cx="4185705" cy="307777"/>
          </a:xfrm>
          <a:prstGeom prst="rect">
            <a:avLst/>
          </a:prstGeom>
          <a:noFill/>
        </p:spPr>
        <p:txBody>
          <a:bodyPr wrap="square" rtlCol="0">
            <a:spAutoFit/>
          </a:bodyPr>
          <a:lstStyle/>
          <a:p>
            <a:pPr algn="ctr"/>
            <a:r>
              <a:rPr kumimoji="1" lang="ja-JP" altLang="en-US" sz="1400" dirty="0">
                <a:latin typeface="+mn-ea"/>
                <a:ea typeface="+mn-ea"/>
              </a:rPr>
              <a:t>テレワーカーの方への専門家ヒアリングより（</a:t>
            </a:r>
            <a:r>
              <a:rPr kumimoji="1" lang="en-US" altLang="ja-JP" sz="1400" dirty="0">
                <a:latin typeface="+mn-ea"/>
                <a:ea typeface="+mn-ea"/>
              </a:rPr>
              <a:t>2022</a:t>
            </a:r>
            <a:r>
              <a:rPr kumimoji="1" lang="ja-JP" altLang="en-US" sz="1400" dirty="0">
                <a:latin typeface="+mn-ea"/>
                <a:ea typeface="+mn-ea"/>
              </a:rPr>
              <a:t>）</a:t>
            </a:r>
          </a:p>
        </p:txBody>
      </p:sp>
      <p:sp>
        <p:nvSpPr>
          <p:cNvPr id="6" name="スライド番号プレースホルダー 5"/>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18</a:t>
            </a:fld>
            <a:endParaRPr lang="ja-JP" altLang="en-US" dirty="0">
              <a:solidFill>
                <a:prstClr val="black">
                  <a:tint val="75000"/>
                </a:prstClr>
              </a:solidFill>
            </a:endParaRPr>
          </a:p>
        </p:txBody>
      </p:sp>
    </p:spTree>
    <p:extLst>
      <p:ext uri="{BB962C8B-B14F-4D97-AF65-F5344CB8AC3E}">
        <p14:creationId xmlns:p14="http://schemas.microsoft.com/office/powerpoint/2010/main" val="3782560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1196" y="0"/>
            <a:ext cx="8229600" cy="1143000"/>
          </a:xfrm>
        </p:spPr>
        <p:txBody>
          <a:bodyPr>
            <a:normAutofit/>
          </a:bodyPr>
          <a:lstStyle/>
          <a:p>
            <a:r>
              <a:rPr kumimoji="1" lang="ja-JP" altLang="en-US" sz="3600" dirty="0"/>
              <a:t>５．まとめ</a:t>
            </a:r>
          </a:p>
        </p:txBody>
      </p:sp>
      <p:sp>
        <p:nvSpPr>
          <p:cNvPr id="3" name="コンテンツ プレースホルダー 2"/>
          <p:cNvSpPr>
            <a:spLocks noGrp="1"/>
          </p:cNvSpPr>
          <p:nvPr>
            <p:ph idx="1"/>
          </p:nvPr>
        </p:nvSpPr>
        <p:spPr>
          <a:xfrm>
            <a:off x="421196" y="4849493"/>
            <a:ext cx="8568952" cy="1814487"/>
          </a:xfrm>
        </p:spPr>
        <p:txBody>
          <a:bodyPr>
            <a:normAutofit lnSpcReduction="10000"/>
          </a:bodyPr>
          <a:lstStyle/>
          <a:p>
            <a:pPr marL="0" indent="0">
              <a:buNone/>
            </a:pPr>
            <a:r>
              <a:rPr lang="ja-JP" altLang="en-US" sz="2800" dirty="0"/>
              <a:t>本日話し合った対処方法や</a:t>
            </a:r>
            <a:endParaRPr lang="en-US" altLang="ja-JP" sz="2800" dirty="0"/>
          </a:p>
          <a:p>
            <a:pPr marL="0" indent="0">
              <a:buNone/>
            </a:pPr>
            <a:r>
              <a:rPr lang="ja-JP" altLang="en-US" sz="2800" dirty="0"/>
              <a:t>別紙「テレワークのための対処方法リスト」を活用して、テレワークでも</a:t>
            </a:r>
            <a:r>
              <a:rPr lang="ja-JP" altLang="en-US" sz="2800" u="sng" dirty="0">
                <a:solidFill>
                  <a:srgbClr val="FF0000"/>
                </a:solidFill>
              </a:rPr>
              <a:t>健康的で安定した職業生活を維持</a:t>
            </a:r>
            <a:r>
              <a:rPr lang="ja-JP" altLang="en-US" sz="2800" dirty="0"/>
              <a:t>できるよう対処していきましょう。</a:t>
            </a:r>
            <a:endParaRPr lang="en-US" altLang="ja-JP" sz="2800" dirty="0"/>
          </a:p>
        </p:txBody>
      </p:sp>
      <p:pic>
        <p:nvPicPr>
          <p:cNvPr id="8" name="図 7"/>
          <p:cNvPicPr>
            <a:picLocks noChangeAspect="1"/>
          </p:cNvPicPr>
          <p:nvPr/>
        </p:nvPicPr>
        <p:blipFill>
          <a:blip r:embed="rId3"/>
          <a:stretch>
            <a:fillRect/>
          </a:stretch>
        </p:blipFill>
        <p:spPr>
          <a:xfrm>
            <a:off x="6948264" y="3375502"/>
            <a:ext cx="1471140" cy="1473991"/>
          </a:xfrm>
          <a:prstGeom prst="rect">
            <a:avLst/>
          </a:prstGeom>
        </p:spPr>
      </p:pic>
      <p:sp>
        <p:nvSpPr>
          <p:cNvPr id="6" name="角丸四角形吹き出し 5"/>
          <p:cNvSpPr/>
          <p:nvPr/>
        </p:nvSpPr>
        <p:spPr>
          <a:xfrm>
            <a:off x="971600" y="2512128"/>
            <a:ext cx="5328592" cy="2148927"/>
          </a:xfrm>
          <a:prstGeom prst="wedgeRoundRectCallout">
            <a:avLst>
              <a:gd name="adj1" fmla="val 58419"/>
              <a:gd name="adj2" fmla="val 3519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rPr>
              <a:t>①生活習慣・体調管理</a:t>
            </a:r>
            <a:endParaRPr lang="en-US" altLang="ja-JP" dirty="0">
              <a:solidFill>
                <a:schemeClr val="tx1"/>
              </a:solidFill>
            </a:endParaRPr>
          </a:p>
          <a:p>
            <a:r>
              <a:rPr lang="ja-JP" altLang="en-US" dirty="0">
                <a:solidFill>
                  <a:schemeClr val="tx1"/>
                </a:solidFill>
              </a:rPr>
              <a:t>②ストレス対処</a:t>
            </a:r>
            <a:endParaRPr lang="en-US" altLang="ja-JP" dirty="0">
              <a:solidFill>
                <a:schemeClr val="tx1"/>
              </a:solidFill>
            </a:endParaRPr>
          </a:p>
          <a:p>
            <a:r>
              <a:rPr lang="ja-JP" altLang="en-US" dirty="0">
                <a:solidFill>
                  <a:schemeClr val="tx1"/>
                </a:solidFill>
              </a:rPr>
              <a:t>③コミュニケーション（報連相）</a:t>
            </a:r>
            <a:endParaRPr lang="en-US" altLang="ja-JP" dirty="0">
              <a:solidFill>
                <a:schemeClr val="tx1"/>
              </a:solidFill>
            </a:endParaRPr>
          </a:p>
          <a:p>
            <a:r>
              <a:rPr lang="ja-JP" altLang="en-US" dirty="0">
                <a:solidFill>
                  <a:schemeClr val="tx1"/>
                </a:solidFill>
              </a:rPr>
              <a:t>④仕事の取組み方・働き方</a:t>
            </a:r>
          </a:p>
          <a:p>
            <a:pPr algn="r">
              <a:spcBef>
                <a:spcPts val="600"/>
              </a:spcBef>
              <a:spcAft>
                <a:spcPts val="0"/>
              </a:spcAft>
            </a:pPr>
            <a:r>
              <a:rPr lang="ja-JP" altLang="en-US" sz="1800" dirty="0">
                <a:solidFill>
                  <a:schemeClr val="tx1"/>
                </a:solidFill>
              </a:rPr>
              <a:t>４つの視点から検討しました</a:t>
            </a: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19</a:t>
            </a:fld>
            <a:endParaRPr lang="ja-JP" altLang="en-US" dirty="0">
              <a:solidFill>
                <a:prstClr val="black">
                  <a:tint val="75000"/>
                </a:prstClr>
              </a:solidFill>
            </a:endParaRPr>
          </a:p>
        </p:txBody>
      </p:sp>
      <p:sp>
        <p:nvSpPr>
          <p:cNvPr id="5" name="テキスト ボックス 4"/>
          <p:cNvSpPr txBox="1"/>
          <p:nvPr/>
        </p:nvSpPr>
        <p:spPr>
          <a:xfrm>
            <a:off x="503040" y="1022405"/>
            <a:ext cx="8640960" cy="1077218"/>
          </a:xfrm>
          <a:prstGeom prst="rect">
            <a:avLst/>
          </a:prstGeom>
          <a:noFill/>
        </p:spPr>
        <p:txBody>
          <a:bodyPr wrap="square" rtlCol="0">
            <a:spAutoFit/>
          </a:bodyPr>
          <a:lstStyle/>
          <a:p>
            <a:pPr marL="0" indent="0">
              <a:buNone/>
            </a:pPr>
            <a:r>
              <a:rPr lang="ja-JP" altLang="en-US" sz="3200" dirty="0"/>
              <a:t>　</a:t>
            </a:r>
            <a:r>
              <a:rPr lang="ja-JP" altLang="en-US" sz="3200" dirty="0">
                <a:latin typeface="+mj-ea"/>
                <a:ea typeface="+mj-ea"/>
              </a:rPr>
              <a:t>テレワークでは、職場に出社する勤務以上に</a:t>
            </a:r>
            <a:endParaRPr lang="en-US" altLang="ja-JP" sz="3200" dirty="0">
              <a:latin typeface="+mj-ea"/>
              <a:ea typeface="+mj-ea"/>
            </a:endParaRPr>
          </a:p>
          <a:p>
            <a:pPr marL="0" indent="0">
              <a:buNone/>
            </a:pPr>
            <a:r>
              <a:rPr lang="ja-JP" altLang="en-US" sz="3200" dirty="0">
                <a:latin typeface="+mj-ea"/>
                <a:ea typeface="+mj-ea"/>
              </a:rPr>
              <a:t>　</a:t>
            </a:r>
            <a:r>
              <a:rPr lang="ja-JP" altLang="en-US" sz="3200" u="sng" dirty="0">
                <a:solidFill>
                  <a:srgbClr val="FF0000"/>
                </a:solidFill>
                <a:latin typeface="+mj-ea"/>
                <a:ea typeface="+mj-ea"/>
              </a:rPr>
              <a:t>セルフマネジメント力</a:t>
            </a:r>
            <a:r>
              <a:rPr lang="ja-JP" altLang="en-US" sz="3200" dirty="0">
                <a:latin typeface="+mj-ea"/>
                <a:ea typeface="+mj-ea"/>
              </a:rPr>
              <a:t>が求められます。</a:t>
            </a:r>
            <a:endParaRPr lang="en-US" altLang="ja-JP" sz="3200" dirty="0">
              <a:latin typeface="+mj-ea"/>
              <a:ea typeface="+mj-ea"/>
            </a:endParaRPr>
          </a:p>
        </p:txBody>
      </p:sp>
    </p:spTree>
    <p:extLst>
      <p:ext uri="{BB962C8B-B14F-4D97-AF65-F5344CB8AC3E}">
        <p14:creationId xmlns:p14="http://schemas.microsoft.com/office/powerpoint/2010/main" val="2036618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320727" y="404664"/>
            <a:ext cx="8460940" cy="5663654"/>
          </a:xfrm>
        </p:spPr>
        <p:txBody>
          <a:bodyPr>
            <a:normAutofit/>
          </a:bodyPr>
          <a:lstStyle/>
          <a:p>
            <a:pPr marL="0" indent="0" algn="ctr" eaLnBrk="1" hangingPunct="1">
              <a:lnSpc>
                <a:spcPct val="90000"/>
              </a:lnSpc>
              <a:buClr>
                <a:schemeClr val="accent5">
                  <a:lumMod val="75000"/>
                </a:schemeClr>
              </a:buClr>
              <a:buNone/>
            </a:pPr>
            <a:endParaRPr lang="en-US" altLang="ja-JP" sz="3600" dirty="0">
              <a:latin typeface="+mn-ea"/>
            </a:endParaRPr>
          </a:p>
          <a:p>
            <a:pPr marL="0" indent="0" algn="ctr" eaLnBrk="1" hangingPunct="1">
              <a:lnSpc>
                <a:spcPct val="90000"/>
              </a:lnSpc>
              <a:buClr>
                <a:schemeClr val="accent5">
                  <a:lumMod val="75000"/>
                </a:schemeClr>
              </a:buClr>
              <a:buNone/>
            </a:pPr>
            <a:r>
              <a:rPr lang="ja-JP" altLang="en-US" sz="3600" dirty="0">
                <a:latin typeface="+mn-ea"/>
              </a:rPr>
              <a:t>本日の内容</a:t>
            </a:r>
            <a:endParaRPr lang="en-US" altLang="ja-JP" sz="3600" dirty="0">
              <a:latin typeface="+mn-ea"/>
            </a:endParaRPr>
          </a:p>
          <a:p>
            <a:pPr marL="0" indent="0" algn="ctr" eaLnBrk="1" hangingPunct="1">
              <a:lnSpc>
                <a:spcPct val="90000"/>
              </a:lnSpc>
              <a:buClr>
                <a:schemeClr val="accent5">
                  <a:lumMod val="75000"/>
                </a:schemeClr>
              </a:buClr>
              <a:buNone/>
            </a:pPr>
            <a:endParaRPr lang="en-US" altLang="ja-JP" sz="4800" dirty="0">
              <a:latin typeface="+mn-ea"/>
            </a:endParaRPr>
          </a:p>
          <a:p>
            <a:pPr marL="0" indent="0" eaLnBrk="1" hangingPunct="1">
              <a:lnSpc>
                <a:spcPct val="90000"/>
              </a:lnSpc>
              <a:buClr>
                <a:schemeClr val="tx1"/>
              </a:buClr>
              <a:buNone/>
            </a:pPr>
            <a:r>
              <a:rPr lang="ja-JP" altLang="en-US" dirty="0">
                <a:latin typeface="+mn-ea"/>
              </a:rPr>
              <a:t>　　１．テレワークとは</a:t>
            </a:r>
            <a:endParaRPr lang="en-US" altLang="ja-JP" dirty="0">
              <a:latin typeface="+mn-ea"/>
            </a:endParaRPr>
          </a:p>
          <a:p>
            <a:pPr marL="0" indent="0" eaLnBrk="1" hangingPunct="1">
              <a:lnSpc>
                <a:spcPct val="90000"/>
              </a:lnSpc>
              <a:buClr>
                <a:schemeClr val="tx1"/>
              </a:buClr>
              <a:buNone/>
            </a:pPr>
            <a:r>
              <a:rPr lang="ja-JP" altLang="en-US" dirty="0">
                <a:latin typeface="+mn-ea"/>
              </a:rPr>
              <a:t>　　２．講習の目的</a:t>
            </a:r>
            <a:endParaRPr lang="en-US" altLang="ja-JP" dirty="0">
              <a:latin typeface="+mn-ea"/>
            </a:endParaRPr>
          </a:p>
          <a:p>
            <a:pPr marL="0" indent="0" eaLnBrk="1" hangingPunct="1">
              <a:lnSpc>
                <a:spcPct val="90000"/>
              </a:lnSpc>
              <a:buClr>
                <a:schemeClr val="tx1"/>
              </a:buClr>
              <a:buNone/>
            </a:pPr>
            <a:r>
              <a:rPr lang="ja-JP" altLang="en-US" dirty="0">
                <a:latin typeface="+mn-ea"/>
              </a:rPr>
              <a:t>　　３．テレワークにおける課題</a:t>
            </a:r>
            <a:endParaRPr lang="en-US" altLang="ja-JP" dirty="0">
              <a:latin typeface="+mn-ea"/>
            </a:endParaRPr>
          </a:p>
          <a:p>
            <a:pPr marL="0" indent="0" eaLnBrk="1" hangingPunct="1">
              <a:lnSpc>
                <a:spcPct val="90000"/>
              </a:lnSpc>
              <a:buClr>
                <a:schemeClr val="tx1"/>
              </a:buClr>
              <a:buNone/>
            </a:pPr>
            <a:r>
              <a:rPr lang="ja-JP" altLang="en-US" dirty="0">
                <a:latin typeface="+mn-ea"/>
              </a:rPr>
              <a:t>　　４．テレワークにおけるセルフマネジメントの</a:t>
            </a:r>
            <a:endParaRPr lang="en-US" altLang="ja-JP" dirty="0">
              <a:latin typeface="+mn-ea"/>
            </a:endParaRPr>
          </a:p>
          <a:p>
            <a:pPr marL="0" indent="0" eaLnBrk="1" hangingPunct="1">
              <a:lnSpc>
                <a:spcPct val="90000"/>
              </a:lnSpc>
              <a:buClr>
                <a:schemeClr val="tx1"/>
              </a:buClr>
              <a:buNone/>
            </a:pPr>
            <a:r>
              <a:rPr lang="ja-JP" altLang="en-US" dirty="0">
                <a:latin typeface="+mn-ea"/>
              </a:rPr>
              <a:t>　　　　ポイント</a:t>
            </a:r>
            <a:endParaRPr lang="en-US" altLang="ja-JP" dirty="0">
              <a:latin typeface="+mn-ea"/>
            </a:endParaRPr>
          </a:p>
          <a:p>
            <a:pPr marL="0" indent="0" eaLnBrk="1" hangingPunct="1">
              <a:lnSpc>
                <a:spcPct val="90000"/>
              </a:lnSpc>
              <a:buClr>
                <a:schemeClr val="tx1"/>
              </a:buClr>
              <a:buNone/>
            </a:pPr>
            <a:r>
              <a:rPr lang="ja-JP" altLang="en-US" dirty="0">
                <a:latin typeface="+mn-ea"/>
              </a:rPr>
              <a:t>　　５．まとめ</a:t>
            </a:r>
            <a:endParaRPr lang="en-US" altLang="ja-JP" dirty="0">
              <a:latin typeface="+mn-ea"/>
            </a:endParaRPr>
          </a:p>
        </p:txBody>
      </p:sp>
      <p:sp>
        <p:nvSpPr>
          <p:cNvPr id="4" name="角丸四角形 3"/>
          <p:cNvSpPr/>
          <p:nvPr/>
        </p:nvSpPr>
        <p:spPr>
          <a:xfrm>
            <a:off x="328234" y="1772816"/>
            <a:ext cx="8271206" cy="41677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00D585A5-B6BA-489B-B23A-EEBBF6C1AD3C}" type="slidenum">
              <a:rPr lang="ja-JP" altLang="en-US" smtClean="0">
                <a:solidFill>
                  <a:prstClr val="black">
                    <a:tint val="75000"/>
                  </a:prstClr>
                </a:solidFill>
              </a:rPr>
              <a:pPr/>
              <a:t>2</a:t>
            </a:fld>
            <a:endParaRPr lang="ja-JP" altLang="en-US" dirty="0">
              <a:solidFill>
                <a:prstClr val="black">
                  <a:tint val="75000"/>
                </a:prstClr>
              </a:solidFill>
            </a:endParaRPr>
          </a:p>
        </p:txBody>
      </p:sp>
    </p:spTree>
    <p:extLst>
      <p:ext uri="{BB962C8B-B14F-4D97-AF65-F5344CB8AC3E}">
        <p14:creationId xmlns:p14="http://schemas.microsoft.com/office/powerpoint/2010/main" val="377687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58039" y="3068960"/>
            <a:ext cx="7027922" cy="3024336"/>
          </a:xfrm>
          <a:ln w="22225">
            <a:solidFill>
              <a:schemeClr val="tx2">
                <a:lumMod val="40000"/>
                <a:lumOff val="60000"/>
              </a:schemeClr>
            </a:solidFill>
          </a:ln>
        </p:spPr>
        <p:txBody>
          <a:bodyPr>
            <a:normAutofit/>
          </a:bodyPr>
          <a:lstStyle/>
          <a:p>
            <a:pPr marL="0" indent="0">
              <a:buNone/>
            </a:pPr>
            <a:r>
              <a:rPr lang="en-US" altLang="ja-JP" sz="2000" b="1" dirty="0">
                <a:latin typeface="+mn-ea"/>
              </a:rPr>
              <a:t>〔</a:t>
            </a:r>
            <a:r>
              <a:rPr lang="ja-JP" altLang="en-US" sz="2000" b="1" dirty="0">
                <a:latin typeface="+mn-ea"/>
              </a:rPr>
              <a:t>就業場所による分類</a:t>
            </a:r>
            <a:r>
              <a:rPr lang="en-US" altLang="ja-JP" sz="2000" b="1" dirty="0">
                <a:latin typeface="+mn-ea"/>
              </a:rPr>
              <a:t>〕</a:t>
            </a:r>
          </a:p>
          <a:p>
            <a:r>
              <a:rPr lang="ja-JP" altLang="en-US" sz="2000" b="1" dirty="0">
                <a:solidFill>
                  <a:srgbClr val="FF0000"/>
                </a:solidFill>
                <a:latin typeface="+mn-ea"/>
              </a:rPr>
              <a:t>在宅勤務：自宅で行う</a:t>
            </a:r>
            <a:endParaRPr lang="en-US" altLang="ja-JP" sz="2000" b="1" dirty="0">
              <a:solidFill>
                <a:srgbClr val="FF0000"/>
              </a:solidFill>
              <a:latin typeface="+mn-ea"/>
            </a:endParaRPr>
          </a:p>
          <a:p>
            <a:r>
              <a:rPr lang="ja-JP" altLang="en-US" sz="2000" b="1" dirty="0">
                <a:latin typeface="+mn-ea"/>
              </a:rPr>
              <a:t>サテライトオフィス勤務：共同のワークスペースなどで行う</a:t>
            </a:r>
            <a:endParaRPr lang="en-US" altLang="ja-JP" sz="2000" b="1" dirty="0">
              <a:latin typeface="+mn-ea"/>
            </a:endParaRPr>
          </a:p>
          <a:p>
            <a:r>
              <a:rPr lang="ja-JP" altLang="en-US" sz="2000" b="1" dirty="0">
                <a:latin typeface="+mn-ea"/>
              </a:rPr>
              <a:t>モバイル勤務：公共交通機関やカフェなどで行う</a:t>
            </a:r>
            <a:endParaRPr lang="en-US" altLang="ja-JP" sz="2000" b="1" dirty="0">
              <a:latin typeface="+mn-ea"/>
            </a:endParaRPr>
          </a:p>
          <a:p>
            <a:pPr marL="0" indent="0">
              <a:buNone/>
            </a:pPr>
            <a:endParaRPr lang="en-US" altLang="ja-JP" sz="2000" b="1" dirty="0">
              <a:latin typeface="+mn-ea"/>
            </a:endParaRPr>
          </a:p>
          <a:p>
            <a:pPr marL="0" indent="0">
              <a:buNone/>
            </a:pPr>
            <a:r>
              <a:rPr lang="en-US" altLang="ja-JP" sz="2000" b="1" dirty="0">
                <a:latin typeface="+mn-ea"/>
              </a:rPr>
              <a:t>〔</a:t>
            </a:r>
            <a:r>
              <a:rPr lang="ja-JP" altLang="en-US" sz="2000" b="1" dirty="0">
                <a:latin typeface="+mn-ea"/>
              </a:rPr>
              <a:t>就労形態による分類</a:t>
            </a:r>
            <a:r>
              <a:rPr lang="en-US" altLang="ja-JP" sz="2000" b="1" dirty="0">
                <a:latin typeface="+mn-ea"/>
              </a:rPr>
              <a:t>〕</a:t>
            </a:r>
          </a:p>
          <a:p>
            <a:r>
              <a:rPr lang="ja-JP" altLang="en-US" sz="2000" b="1" dirty="0">
                <a:solidFill>
                  <a:srgbClr val="FF0000"/>
                </a:solidFill>
                <a:latin typeface="+mn-ea"/>
              </a:rPr>
              <a:t>雇用型テレワーク：企業等に雇用されている</a:t>
            </a:r>
            <a:endParaRPr lang="en-US" altLang="ja-JP" sz="2000" b="1" dirty="0">
              <a:solidFill>
                <a:srgbClr val="FF0000"/>
              </a:solidFill>
              <a:latin typeface="+mn-ea"/>
            </a:endParaRPr>
          </a:p>
          <a:p>
            <a:r>
              <a:rPr lang="ja-JP" altLang="en-US" sz="2000" b="1" dirty="0">
                <a:latin typeface="+mn-ea"/>
              </a:rPr>
              <a:t>自営型テレワーク：個人事業主のような形態</a:t>
            </a:r>
            <a:endParaRPr lang="en-US" altLang="ja-JP" sz="2000" b="1" dirty="0">
              <a:latin typeface="+mn-ea"/>
            </a:endParaRPr>
          </a:p>
        </p:txBody>
      </p:sp>
      <p:sp>
        <p:nvSpPr>
          <p:cNvPr id="5" name="Rectangle 2"/>
          <p:cNvSpPr>
            <a:spLocks noGrp="1" noChangeArrowheads="1"/>
          </p:cNvSpPr>
          <p:nvPr>
            <p:ph type="title"/>
          </p:nvPr>
        </p:nvSpPr>
        <p:spPr>
          <a:xfrm>
            <a:off x="0" y="387820"/>
            <a:ext cx="9144000" cy="731839"/>
          </a:xfrm>
        </p:spPr>
        <p:txBody>
          <a:bodyPr>
            <a:noAutofit/>
          </a:bodyPr>
          <a:lstStyle/>
          <a:p>
            <a:pPr eaLnBrk="1" hangingPunct="1"/>
            <a:r>
              <a:rPr lang="ja-JP" altLang="en-US" sz="3600" dirty="0">
                <a:latin typeface="+mn-ea"/>
                <a:ea typeface="+mn-ea"/>
              </a:rPr>
              <a:t>１．テレワークとは</a:t>
            </a:r>
          </a:p>
        </p:txBody>
      </p:sp>
      <p:sp>
        <p:nvSpPr>
          <p:cNvPr id="2" name="角丸四角形 1"/>
          <p:cNvSpPr/>
          <p:nvPr/>
        </p:nvSpPr>
        <p:spPr>
          <a:xfrm>
            <a:off x="665820" y="1268760"/>
            <a:ext cx="7704856" cy="1519228"/>
          </a:xfrm>
          <a:prstGeom prst="roundRect">
            <a:avLst/>
          </a:prstGeom>
          <a:solidFill>
            <a:srgbClr val="BFD5E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altLang="ja-JP" b="1" dirty="0">
                <a:solidFill>
                  <a:schemeClr val="tx1"/>
                </a:solidFill>
                <a:latin typeface="+mn-ea"/>
              </a:rPr>
              <a:t>ICT</a:t>
            </a:r>
            <a:r>
              <a:rPr lang="ja-JP" altLang="en-US" b="1" dirty="0">
                <a:solidFill>
                  <a:schemeClr val="tx1"/>
                </a:solidFill>
                <a:latin typeface="+mn-ea"/>
              </a:rPr>
              <a:t>（情報通信技術）を活用し、</a:t>
            </a:r>
            <a:endParaRPr lang="en-US" altLang="ja-JP" b="1" dirty="0">
              <a:solidFill>
                <a:schemeClr val="tx1"/>
              </a:solidFill>
              <a:latin typeface="+mn-ea"/>
            </a:endParaRPr>
          </a:p>
          <a:p>
            <a:pPr marL="0" indent="0" algn="ctr">
              <a:buNone/>
            </a:pPr>
            <a:r>
              <a:rPr lang="ja-JP" altLang="en-US" b="1" dirty="0">
                <a:solidFill>
                  <a:schemeClr val="tx1"/>
                </a:solidFill>
                <a:latin typeface="+mn-ea"/>
              </a:rPr>
              <a:t>時間と場所を有効に活用できる柔軟な働き方</a:t>
            </a:r>
            <a:endParaRPr lang="en-US" altLang="ja-JP" b="1" dirty="0">
              <a:solidFill>
                <a:schemeClr val="tx1"/>
              </a:solidFill>
              <a:latin typeface="+mn-ea"/>
            </a:endParaRPr>
          </a:p>
          <a:p>
            <a:pPr marL="0" indent="0" algn="ctr">
              <a:buNone/>
            </a:pPr>
            <a:endParaRPr lang="en-US" altLang="ja-JP" b="1" dirty="0">
              <a:solidFill>
                <a:schemeClr val="tx1"/>
              </a:solidFill>
              <a:latin typeface="+mn-ea"/>
            </a:endParaRPr>
          </a:p>
        </p:txBody>
      </p:sp>
      <p:sp>
        <p:nvSpPr>
          <p:cNvPr id="6" name="テキスト ボックス 5"/>
          <p:cNvSpPr txBox="1"/>
          <p:nvPr/>
        </p:nvSpPr>
        <p:spPr>
          <a:xfrm>
            <a:off x="4499992" y="6271660"/>
            <a:ext cx="4186808" cy="276999"/>
          </a:xfrm>
          <a:prstGeom prst="rect">
            <a:avLst/>
          </a:prstGeom>
          <a:noFill/>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参考文献：厚生労働省：「テレワークを巡る現状について」</a:t>
            </a:r>
            <a:endParaRPr lang="en-US" altLang="ja-JP" sz="1200" dirty="0">
              <a:latin typeface="ＭＳ Ｐゴシック" panose="020B0600070205080204" pitchFamily="50" charset="-128"/>
              <a:ea typeface="ＭＳ Ｐゴシック" panose="020B0600070205080204" pitchFamily="50" charset="-128"/>
            </a:endParaRPr>
          </a:p>
        </p:txBody>
      </p:sp>
      <p:sp>
        <p:nvSpPr>
          <p:cNvPr id="4" name="テキスト ボックス 3"/>
          <p:cNvSpPr txBox="1"/>
          <p:nvPr/>
        </p:nvSpPr>
        <p:spPr>
          <a:xfrm>
            <a:off x="939123" y="2333827"/>
            <a:ext cx="7416824" cy="369332"/>
          </a:xfrm>
          <a:prstGeom prst="rect">
            <a:avLst/>
          </a:prstGeom>
          <a:noFill/>
        </p:spPr>
        <p:txBody>
          <a:bodyPr wrap="square" rtlCol="0">
            <a:spAutoFit/>
          </a:bodyPr>
          <a:lstStyle/>
          <a:p>
            <a:r>
              <a:rPr kumimoji="1" lang="ja-JP" altLang="en-US" sz="1800" dirty="0">
                <a:latin typeface="+mn-ea"/>
                <a:ea typeface="+mn-ea"/>
              </a:rPr>
              <a:t>＊　テレワークとは「</a:t>
            </a:r>
            <a:r>
              <a:rPr kumimoji="1" lang="en-US" altLang="ja-JP" sz="1800" dirty="0">
                <a:latin typeface="+mn-ea"/>
                <a:ea typeface="+mn-ea"/>
              </a:rPr>
              <a:t>tele</a:t>
            </a:r>
            <a:r>
              <a:rPr kumimoji="1" lang="ja-JP" altLang="en-US" sz="1800" dirty="0">
                <a:latin typeface="+mn-ea"/>
                <a:ea typeface="+mn-ea"/>
              </a:rPr>
              <a:t>＝離れたところで」と「</a:t>
            </a:r>
            <a:r>
              <a:rPr kumimoji="1" lang="en-US" altLang="ja-JP" sz="1800" dirty="0">
                <a:latin typeface="+mn-ea"/>
                <a:ea typeface="+mn-ea"/>
              </a:rPr>
              <a:t>work</a:t>
            </a:r>
            <a:r>
              <a:rPr kumimoji="1" lang="ja-JP" altLang="en-US" sz="1800" dirty="0">
                <a:latin typeface="+mn-ea"/>
                <a:ea typeface="+mn-ea"/>
              </a:rPr>
              <a:t>＝働く」をあわせた造語</a:t>
            </a: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3</a:t>
            </a:fld>
            <a:endParaRPr lang="ja-JP" altLang="en-US" dirty="0">
              <a:solidFill>
                <a:prstClr val="black">
                  <a:tint val="75000"/>
                </a:prstClr>
              </a:solidFill>
            </a:endParaRPr>
          </a:p>
        </p:txBody>
      </p:sp>
    </p:spTree>
    <p:extLst>
      <p:ext uri="{BB962C8B-B14F-4D97-AF65-F5344CB8AC3E}">
        <p14:creationId xmlns:p14="http://schemas.microsoft.com/office/powerpoint/2010/main" val="3328682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9208" y="116632"/>
            <a:ext cx="8229600" cy="1143000"/>
          </a:xfrm>
        </p:spPr>
        <p:txBody>
          <a:bodyPr>
            <a:normAutofit/>
          </a:bodyPr>
          <a:lstStyle/>
          <a:p>
            <a:r>
              <a:rPr kumimoji="1" lang="ja-JP" altLang="en-US" sz="3600" dirty="0"/>
              <a:t>全国のテレワーカーの状況</a:t>
            </a:r>
          </a:p>
        </p:txBody>
      </p:sp>
      <p:graphicFrame>
        <p:nvGraphicFramePr>
          <p:cNvPr id="6" name="グラフ 5"/>
          <p:cNvGraphicFramePr/>
          <p:nvPr>
            <p:extLst>
              <p:ext uri="{D42A27DB-BD31-4B8C-83A1-F6EECF244321}">
                <p14:modId xmlns:p14="http://schemas.microsoft.com/office/powerpoint/2010/main" val="2179569135"/>
              </p:ext>
            </p:extLst>
          </p:nvPr>
        </p:nvGraphicFramePr>
        <p:xfrm>
          <a:off x="1043608" y="1114470"/>
          <a:ext cx="7200800" cy="4462989"/>
        </p:xfrm>
        <a:graphic>
          <a:graphicData uri="http://schemas.openxmlformats.org/drawingml/2006/chart">
            <c:chart xmlns:c="http://schemas.openxmlformats.org/drawingml/2006/chart" xmlns:r="http://schemas.openxmlformats.org/officeDocument/2006/relationships" r:id="rId3"/>
          </a:graphicData>
        </a:graphic>
      </p:graphicFrame>
      <p:sp>
        <p:nvSpPr>
          <p:cNvPr id="8" name="テキスト ボックス 7"/>
          <p:cNvSpPr txBox="1"/>
          <p:nvPr/>
        </p:nvSpPr>
        <p:spPr>
          <a:xfrm>
            <a:off x="395536" y="5877272"/>
            <a:ext cx="8363272" cy="830997"/>
          </a:xfrm>
          <a:prstGeom prst="rect">
            <a:avLst/>
          </a:prstGeom>
          <a:noFill/>
        </p:spPr>
        <p:txBody>
          <a:bodyPr wrap="square" rtlCol="0">
            <a:spAutoFit/>
          </a:bodyPr>
          <a:lstStyle/>
          <a:p>
            <a:r>
              <a:rPr lang="ja-JP" altLang="en-US" dirty="0"/>
              <a:t>　 </a:t>
            </a:r>
            <a:r>
              <a:rPr lang="ja-JP" altLang="en-US" dirty="0">
                <a:latin typeface="ＭＳ Ｐゴシック" panose="020B0600070205080204" pitchFamily="50" charset="-128"/>
                <a:ea typeface="ＭＳ Ｐゴシック" panose="020B0600070205080204" pitchFamily="50" charset="-128"/>
              </a:rPr>
              <a:t>緊急事態宣言を契機に</a:t>
            </a:r>
            <a:r>
              <a:rPr kumimoji="1" lang="ja-JP" altLang="en-US" dirty="0">
                <a:latin typeface="ＭＳ Ｐゴシック" panose="020B0600070205080204" pitchFamily="50" charset="-128"/>
                <a:ea typeface="ＭＳ Ｐゴシック" panose="020B0600070205080204" pitchFamily="50" charset="-128"/>
              </a:rPr>
              <a:t>雇用型テレワーカー</a:t>
            </a:r>
            <a:r>
              <a:rPr lang="ja-JP" altLang="en-US" dirty="0">
                <a:latin typeface="ＭＳ Ｐゴシック" panose="020B0600070205080204" pitchFamily="50" charset="-128"/>
                <a:ea typeface="ＭＳ Ｐゴシック" panose="020B0600070205080204" pitchFamily="50" charset="-128"/>
              </a:rPr>
              <a:t>の割合は、急上昇</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　 ⇒新しい働き方へ変化</a:t>
            </a:r>
            <a:endParaRPr kumimoji="1" lang="en-US" altLang="ja-JP" dirty="0">
              <a:solidFill>
                <a:srgbClr val="FF0000"/>
              </a:solidFill>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4788024" y="5623356"/>
            <a:ext cx="3756573" cy="253916"/>
          </a:xfrm>
          <a:prstGeom prst="rect">
            <a:avLst/>
          </a:prstGeom>
          <a:noFill/>
        </p:spPr>
        <p:txBody>
          <a:bodyPr wrap="square" rtlCol="0">
            <a:spAutoFit/>
          </a:bodyPr>
          <a:lstStyle/>
          <a:p>
            <a:r>
              <a:rPr lang="ja-JP" altLang="en-US" sz="1050" dirty="0">
                <a:latin typeface="+mn-ea"/>
                <a:ea typeface="+mn-ea"/>
              </a:rPr>
              <a:t>参考文献</a:t>
            </a:r>
            <a:r>
              <a:rPr kumimoji="1" lang="ja-JP" altLang="en-US" sz="1050" dirty="0">
                <a:latin typeface="+mn-ea"/>
                <a:ea typeface="+mn-ea"/>
              </a:rPr>
              <a:t>：国土交通省「令和３年度テレワーク人口実態調査</a:t>
            </a:r>
            <a:r>
              <a:rPr lang="ja-JP" altLang="en-US" sz="1050" dirty="0">
                <a:latin typeface="+mn-ea"/>
                <a:ea typeface="+mn-ea"/>
              </a:rPr>
              <a:t>」</a:t>
            </a:r>
            <a:endParaRPr kumimoji="1" lang="ja-JP" altLang="en-US" sz="1050" dirty="0">
              <a:latin typeface="+mn-ea"/>
              <a:ea typeface="+mn-ea"/>
            </a:endParaRPr>
          </a:p>
        </p:txBody>
      </p:sp>
      <p:sp>
        <p:nvSpPr>
          <p:cNvPr id="4" name="テキスト ボックス 3"/>
          <p:cNvSpPr txBox="1"/>
          <p:nvPr/>
        </p:nvSpPr>
        <p:spPr>
          <a:xfrm>
            <a:off x="3491880" y="1772816"/>
            <a:ext cx="1872208" cy="338554"/>
          </a:xfrm>
          <a:prstGeom prst="rect">
            <a:avLst/>
          </a:prstGeom>
          <a:noFill/>
          <a:ln w="19050">
            <a:solidFill>
              <a:schemeClr val="accent1"/>
            </a:solidFill>
          </a:ln>
        </p:spPr>
        <p:txBody>
          <a:bodyPr wrap="square" rtlCol="0">
            <a:spAutoFit/>
          </a:bodyPr>
          <a:lstStyle/>
          <a:p>
            <a:r>
              <a:rPr kumimoji="1" lang="ja-JP" altLang="en-US" sz="1600" dirty="0"/>
              <a:t>緊急事態宣言発令</a:t>
            </a:r>
            <a:endParaRPr kumimoji="1" lang="en-US" altLang="ja-JP" sz="1600" dirty="0"/>
          </a:p>
        </p:txBody>
      </p:sp>
      <p:cxnSp>
        <p:nvCxnSpPr>
          <p:cNvPr id="15" name="直線矢印コネクタ 14"/>
          <p:cNvCxnSpPr/>
          <p:nvPr/>
        </p:nvCxnSpPr>
        <p:spPr>
          <a:xfrm>
            <a:off x="5364088" y="1942093"/>
            <a:ext cx="720080" cy="262771"/>
          </a:xfrm>
          <a:prstGeom prst="straightConnector1">
            <a:avLst/>
          </a:prstGeom>
          <a:ln w="15875">
            <a:tailEnd type="triangle"/>
          </a:ln>
        </p:spPr>
        <p:style>
          <a:lnRef idx="1">
            <a:schemeClr val="accent1"/>
          </a:lnRef>
          <a:fillRef idx="0">
            <a:schemeClr val="accent1"/>
          </a:fillRef>
          <a:effectRef idx="0">
            <a:schemeClr val="accent1"/>
          </a:effectRef>
          <a:fontRef idx="minor">
            <a:schemeClr val="tx1"/>
          </a:fontRef>
        </p:style>
      </p:cxnSp>
      <p:sp>
        <p:nvSpPr>
          <p:cNvPr id="3" name="四角形吹き出し 2"/>
          <p:cNvSpPr/>
          <p:nvPr/>
        </p:nvSpPr>
        <p:spPr>
          <a:xfrm>
            <a:off x="6568053" y="986108"/>
            <a:ext cx="2119064" cy="638842"/>
          </a:xfrm>
          <a:prstGeom prst="wedgeRectCallout">
            <a:avLst>
              <a:gd name="adj1" fmla="val -9614"/>
              <a:gd name="adj2" fmla="val 86046"/>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a:solidFill>
                  <a:schemeClr val="tx1"/>
                </a:solidFill>
                <a:latin typeface="+mn-ea"/>
              </a:rPr>
              <a:t>緊急事態宣言発令後首都圏は</a:t>
            </a:r>
            <a:r>
              <a:rPr kumimoji="1" lang="en-US" altLang="ja-JP" sz="1600" dirty="0">
                <a:solidFill>
                  <a:schemeClr val="tx1"/>
                </a:solidFill>
                <a:latin typeface="+mn-ea"/>
              </a:rPr>
              <a:t>23.3</a:t>
            </a:r>
            <a:r>
              <a:rPr kumimoji="1" lang="ja-JP" altLang="en-US" sz="1600" dirty="0">
                <a:solidFill>
                  <a:schemeClr val="tx1"/>
                </a:solidFill>
                <a:latin typeface="+mn-ea"/>
              </a:rPr>
              <a:t>％上昇</a:t>
            </a:r>
          </a:p>
        </p:txBody>
      </p:sp>
      <p:sp>
        <p:nvSpPr>
          <p:cNvPr id="5" name="四角形吹き出し 4"/>
          <p:cNvSpPr/>
          <p:nvPr/>
        </p:nvSpPr>
        <p:spPr>
          <a:xfrm>
            <a:off x="5508104" y="4149080"/>
            <a:ext cx="2155068" cy="508849"/>
          </a:xfrm>
          <a:prstGeom prst="wedgeRectCallout">
            <a:avLst>
              <a:gd name="adj1" fmla="val 38945"/>
              <a:gd name="adj2" fmla="val -284547"/>
            </a:avLst>
          </a:prstGeom>
          <a:ln>
            <a:solidFill>
              <a:srgbClr val="FF99CC"/>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600" dirty="0">
                <a:solidFill>
                  <a:schemeClr val="tx1"/>
                </a:solidFill>
              </a:rPr>
              <a:t>緊急</a:t>
            </a:r>
            <a:r>
              <a:rPr kumimoji="1" lang="ja-JP" altLang="en-US" sz="1600" dirty="0">
                <a:solidFill>
                  <a:schemeClr val="tx1"/>
                </a:solidFill>
                <a:latin typeface="+mn-ea"/>
              </a:rPr>
              <a:t>事態宣言発令後全国では</a:t>
            </a:r>
            <a:r>
              <a:rPr kumimoji="1" lang="en-US" altLang="ja-JP" sz="1600" dirty="0">
                <a:solidFill>
                  <a:schemeClr val="tx1"/>
                </a:solidFill>
                <a:latin typeface="+mn-ea"/>
              </a:rPr>
              <a:t>12.2</a:t>
            </a:r>
            <a:r>
              <a:rPr kumimoji="1" lang="ja-JP" altLang="en-US" sz="1600" dirty="0">
                <a:solidFill>
                  <a:schemeClr val="tx1"/>
                </a:solidFill>
                <a:latin typeface="+mn-ea"/>
              </a:rPr>
              <a:t>％</a:t>
            </a:r>
            <a:r>
              <a:rPr kumimoji="1" lang="ja-JP" altLang="en-US" sz="1600" dirty="0">
                <a:solidFill>
                  <a:schemeClr val="tx1"/>
                </a:solidFill>
              </a:rPr>
              <a:t>上昇</a:t>
            </a:r>
          </a:p>
        </p:txBody>
      </p:sp>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4</a:t>
            </a:fld>
            <a:endParaRPr lang="ja-JP" altLang="en-US" dirty="0">
              <a:solidFill>
                <a:prstClr val="black">
                  <a:tint val="75000"/>
                </a:prstClr>
              </a:solidFill>
            </a:endParaRPr>
          </a:p>
        </p:txBody>
      </p:sp>
      <p:sp>
        <p:nvSpPr>
          <p:cNvPr id="12" name="テキスト ボックス 11"/>
          <p:cNvSpPr txBox="1"/>
          <p:nvPr/>
        </p:nvSpPr>
        <p:spPr>
          <a:xfrm>
            <a:off x="0" y="0"/>
            <a:ext cx="1619672"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１</a:t>
            </a:r>
            <a:r>
              <a:rPr kumimoji="1" lang="ja-JP" altLang="en-US" sz="1600" dirty="0">
                <a:latin typeface="+mn-ea"/>
                <a:ea typeface="+mn-ea"/>
              </a:rPr>
              <a:t>．テレワークとは</a:t>
            </a:r>
          </a:p>
        </p:txBody>
      </p:sp>
    </p:spTree>
    <p:extLst>
      <p:ext uri="{BB962C8B-B14F-4D97-AF65-F5344CB8AC3E}">
        <p14:creationId xmlns:p14="http://schemas.microsoft.com/office/powerpoint/2010/main" val="2781623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3635807" y="4582515"/>
            <a:ext cx="1704166" cy="2047989"/>
          </a:xfrm>
          <a:prstGeom prst="rect">
            <a:avLst/>
          </a:prstGeom>
        </p:spPr>
      </p:pic>
      <p:sp>
        <p:nvSpPr>
          <p:cNvPr id="2" name="タイトル 1"/>
          <p:cNvSpPr>
            <a:spLocks noGrp="1"/>
          </p:cNvSpPr>
          <p:nvPr>
            <p:ph type="title"/>
          </p:nvPr>
        </p:nvSpPr>
        <p:spPr>
          <a:xfrm>
            <a:off x="457200" y="188640"/>
            <a:ext cx="8229600" cy="1440160"/>
          </a:xfrm>
        </p:spPr>
        <p:txBody>
          <a:bodyPr>
            <a:normAutofit/>
          </a:bodyPr>
          <a:lstStyle/>
          <a:p>
            <a:r>
              <a:rPr lang="ja-JP" altLang="en-US" sz="3600" dirty="0"/>
              <a:t>テレワークってどんなイメージ？</a:t>
            </a:r>
            <a:r>
              <a:rPr lang="en-US" altLang="ja-JP" sz="3600" dirty="0"/>
              <a:t/>
            </a:r>
            <a:br>
              <a:rPr lang="en-US" altLang="ja-JP" sz="3600" dirty="0"/>
            </a:br>
            <a:r>
              <a:rPr lang="ja-JP" altLang="en-US" sz="3600" dirty="0"/>
              <a:t>話し合ってみよう！</a:t>
            </a:r>
            <a:endParaRPr kumimoji="1" lang="ja-JP" altLang="en-US" sz="3600" dirty="0"/>
          </a:p>
        </p:txBody>
      </p:sp>
      <p:sp>
        <p:nvSpPr>
          <p:cNvPr id="4" name="雲形吹き出し 3"/>
          <p:cNvSpPr/>
          <p:nvPr/>
        </p:nvSpPr>
        <p:spPr>
          <a:xfrm>
            <a:off x="323528" y="1700808"/>
            <a:ext cx="3682752" cy="1934692"/>
          </a:xfrm>
          <a:prstGeom prst="cloudCallout">
            <a:avLst>
              <a:gd name="adj1" fmla="val 43570"/>
              <a:gd name="adj2" fmla="val 58849"/>
            </a:avLst>
          </a:prstGeom>
          <a:noFill/>
          <a:ln>
            <a:solidFill>
              <a:srgbClr val="799F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雲形吹き出し 6"/>
          <p:cNvSpPr/>
          <p:nvPr/>
        </p:nvSpPr>
        <p:spPr>
          <a:xfrm>
            <a:off x="107505" y="3878537"/>
            <a:ext cx="3744416" cy="2070743"/>
          </a:xfrm>
          <a:prstGeom prst="cloudCallout">
            <a:avLst>
              <a:gd name="adj1" fmla="val 55690"/>
              <a:gd name="adj2" fmla="val 21012"/>
            </a:avLst>
          </a:prstGeom>
          <a:no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雲形吹き出し 7"/>
          <p:cNvSpPr/>
          <p:nvPr/>
        </p:nvSpPr>
        <p:spPr>
          <a:xfrm>
            <a:off x="4527655" y="1700807"/>
            <a:ext cx="3860769" cy="1836413"/>
          </a:xfrm>
          <a:prstGeom prst="cloudCallout">
            <a:avLst>
              <a:gd name="adj1" fmla="val -34033"/>
              <a:gd name="adj2" fmla="val 71993"/>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雲形吹き出し 8"/>
          <p:cNvSpPr/>
          <p:nvPr/>
        </p:nvSpPr>
        <p:spPr>
          <a:xfrm>
            <a:off x="5123859" y="3861047"/>
            <a:ext cx="3898385" cy="2088233"/>
          </a:xfrm>
          <a:prstGeom prst="cloudCallout">
            <a:avLst>
              <a:gd name="adj1" fmla="val -52542"/>
              <a:gd name="adj2" fmla="val 39243"/>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899593" y="2275218"/>
            <a:ext cx="2952328" cy="769441"/>
          </a:xfrm>
          <a:prstGeom prst="rect">
            <a:avLst/>
          </a:prstGeom>
          <a:noFill/>
        </p:spPr>
        <p:txBody>
          <a:bodyPr wrap="square" rtlCol="0">
            <a:spAutoFit/>
          </a:bodyPr>
          <a:lstStyle/>
          <a:p>
            <a:r>
              <a:rPr kumimoji="1" lang="ja-JP" altLang="en-US" sz="2200" dirty="0">
                <a:latin typeface="BIZ UDPゴシック" panose="020B0400000000000000" pitchFamily="50" charset="-128"/>
                <a:ea typeface="BIZ UDPゴシック" panose="020B0400000000000000" pitchFamily="50" charset="-128"/>
              </a:rPr>
              <a:t>通勤がなくなるので</a:t>
            </a:r>
            <a:endParaRPr kumimoji="1" lang="en-US" altLang="ja-JP" sz="2200" dirty="0">
              <a:latin typeface="BIZ UDPゴシック" panose="020B0400000000000000" pitchFamily="50" charset="-128"/>
              <a:ea typeface="BIZ UDPゴシック" panose="020B0400000000000000" pitchFamily="50" charset="-128"/>
            </a:endParaRPr>
          </a:p>
          <a:p>
            <a:r>
              <a:rPr kumimoji="1" lang="ja-JP" altLang="en-US" sz="2200" dirty="0">
                <a:latin typeface="BIZ UDPゴシック" panose="020B0400000000000000" pitchFamily="50" charset="-128"/>
                <a:ea typeface="BIZ UDPゴシック" panose="020B0400000000000000" pitchFamily="50" charset="-128"/>
              </a:rPr>
              <a:t>負担が減るかなぁ</a:t>
            </a:r>
          </a:p>
        </p:txBody>
      </p:sp>
      <p:sp>
        <p:nvSpPr>
          <p:cNvPr id="12" name="テキスト ボックス 11"/>
          <p:cNvSpPr txBox="1"/>
          <p:nvPr/>
        </p:nvSpPr>
        <p:spPr>
          <a:xfrm>
            <a:off x="5513225" y="4335576"/>
            <a:ext cx="3509019" cy="1015663"/>
          </a:xfrm>
          <a:prstGeom prst="rect">
            <a:avLst/>
          </a:prstGeom>
          <a:noFill/>
        </p:spPr>
        <p:txBody>
          <a:bodyPr wrap="square" rtlCol="0">
            <a:spAutoFit/>
          </a:bodyPr>
          <a:lstStyle/>
          <a:p>
            <a:r>
              <a:rPr kumimoji="1" lang="ja-JP" altLang="en-US" sz="2000" dirty="0">
                <a:latin typeface="BIZ UDPゴシック" panose="020B0400000000000000" pitchFamily="50" charset="-128"/>
                <a:ea typeface="BIZ UDPゴシック" panose="020B0400000000000000" pitchFamily="50" charset="-128"/>
              </a:rPr>
              <a:t>在宅だと家族がいるから、</a:t>
            </a:r>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自分の仕事のスペースを</a:t>
            </a:r>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作れるかなぁ</a:t>
            </a:r>
          </a:p>
        </p:txBody>
      </p:sp>
      <p:sp>
        <p:nvSpPr>
          <p:cNvPr id="13" name="テキスト ボックス 12"/>
          <p:cNvSpPr txBox="1"/>
          <p:nvPr/>
        </p:nvSpPr>
        <p:spPr>
          <a:xfrm>
            <a:off x="574523" y="4311044"/>
            <a:ext cx="3180762" cy="1015663"/>
          </a:xfrm>
          <a:prstGeom prst="rect">
            <a:avLst/>
          </a:prstGeom>
          <a:noFill/>
        </p:spPr>
        <p:txBody>
          <a:bodyPr wrap="square" rtlCol="0">
            <a:spAutoFit/>
          </a:bodyPr>
          <a:lstStyle/>
          <a:p>
            <a:r>
              <a:rPr kumimoji="1" lang="ja-JP" altLang="en-US" sz="2000" dirty="0">
                <a:latin typeface="BIZ UDPゴシック" panose="020B0400000000000000" pitchFamily="50" charset="-128"/>
                <a:ea typeface="BIZ UDPゴシック" panose="020B0400000000000000" pitchFamily="50" charset="-128"/>
              </a:rPr>
              <a:t>自分ひとりで仕事の</a:t>
            </a:r>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スケジュール管理をする</a:t>
            </a:r>
            <a:endParaRPr kumimoji="1" lang="en-US" altLang="ja-JP" sz="2000" dirty="0">
              <a:latin typeface="BIZ UDPゴシック" panose="020B0400000000000000" pitchFamily="50" charset="-128"/>
              <a:ea typeface="BIZ UDPゴシック" panose="020B0400000000000000" pitchFamily="50" charset="-128"/>
            </a:endParaRPr>
          </a:p>
          <a:p>
            <a:r>
              <a:rPr kumimoji="1" lang="ja-JP" altLang="en-US" sz="2000" dirty="0">
                <a:latin typeface="BIZ UDPゴシック" panose="020B0400000000000000" pitchFamily="50" charset="-128"/>
                <a:ea typeface="BIZ UDPゴシック" panose="020B0400000000000000" pitchFamily="50" charset="-128"/>
              </a:rPr>
              <a:t>ことになるのかなぁ</a:t>
            </a:r>
          </a:p>
        </p:txBody>
      </p:sp>
      <p:sp>
        <p:nvSpPr>
          <p:cNvPr id="14" name="テキスト ボックス 13"/>
          <p:cNvSpPr txBox="1"/>
          <p:nvPr/>
        </p:nvSpPr>
        <p:spPr>
          <a:xfrm>
            <a:off x="5123859" y="2221872"/>
            <a:ext cx="3048541" cy="769441"/>
          </a:xfrm>
          <a:prstGeom prst="rect">
            <a:avLst/>
          </a:prstGeom>
          <a:noFill/>
        </p:spPr>
        <p:txBody>
          <a:bodyPr wrap="square" rtlCol="0">
            <a:spAutoFit/>
          </a:bodyPr>
          <a:lstStyle/>
          <a:p>
            <a:r>
              <a:rPr kumimoji="1" lang="ja-JP" altLang="en-US" sz="2200" dirty="0">
                <a:latin typeface="BIZ UDPゴシック" panose="020B0400000000000000" pitchFamily="50" charset="-128"/>
                <a:ea typeface="BIZ UDPゴシック" panose="020B0400000000000000" pitchFamily="50" charset="-128"/>
              </a:rPr>
              <a:t>仕事とプライベートの</a:t>
            </a:r>
            <a:endParaRPr kumimoji="1" lang="en-US" altLang="ja-JP" sz="2200" dirty="0">
              <a:latin typeface="BIZ UDPゴシック" panose="020B0400000000000000" pitchFamily="50" charset="-128"/>
              <a:ea typeface="BIZ UDPゴシック" panose="020B0400000000000000" pitchFamily="50" charset="-128"/>
            </a:endParaRPr>
          </a:p>
          <a:p>
            <a:r>
              <a:rPr kumimoji="1" lang="ja-JP" altLang="en-US" sz="2200" dirty="0">
                <a:latin typeface="BIZ UDPゴシック" panose="020B0400000000000000" pitchFamily="50" charset="-128"/>
                <a:ea typeface="BIZ UDPゴシック" panose="020B0400000000000000" pitchFamily="50" charset="-128"/>
              </a:rPr>
              <a:t>区別ができるかな</a:t>
            </a:r>
            <a:r>
              <a:rPr kumimoji="1" lang="en-US" altLang="ja-JP" sz="2200" dirty="0">
                <a:latin typeface="BIZ UDPゴシック" panose="020B0400000000000000" pitchFamily="50" charset="-128"/>
                <a:ea typeface="BIZ UDPゴシック" panose="020B0400000000000000" pitchFamily="50" charset="-128"/>
              </a:rPr>
              <a:t>…</a:t>
            </a:r>
            <a:endParaRPr kumimoji="1" lang="ja-JP" altLang="en-US" sz="2200" dirty="0">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5</a:t>
            </a:fld>
            <a:endParaRPr lang="ja-JP" altLang="en-US" dirty="0">
              <a:solidFill>
                <a:prstClr val="black">
                  <a:tint val="75000"/>
                </a:prstClr>
              </a:solidFill>
            </a:endParaRPr>
          </a:p>
        </p:txBody>
      </p:sp>
      <p:sp>
        <p:nvSpPr>
          <p:cNvPr id="16" name="テキスト ボックス 15"/>
          <p:cNvSpPr txBox="1"/>
          <p:nvPr/>
        </p:nvSpPr>
        <p:spPr>
          <a:xfrm>
            <a:off x="0" y="0"/>
            <a:ext cx="1619672"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１</a:t>
            </a:r>
            <a:r>
              <a:rPr kumimoji="1" lang="ja-JP" altLang="en-US" sz="1600" dirty="0">
                <a:latin typeface="+mn-ea"/>
                <a:ea typeface="+mn-ea"/>
              </a:rPr>
              <a:t>．テレワークとは</a:t>
            </a:r>
          </a:p>
        </p:txBody>
      </p:sp>
    </p:spTree>
    <p:extLst>
      <p:ext uri="{BB962C8B-B14F-4D97-AF65-F5344CB8AC3E}">
        <p14:creationId xmlns:p14="http://schemas.microsoft.com/office/powerpoint/2010/main" val="3079369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2978"/>
            <a:ext cx="8229600" cy="1143000"/>
          </a:xfrm>
        </p:spPr>
        <p:txBody>
          <a:bodyPr>
            <a:noAutofit/>
          </a:bodyPr>
          <a:lstStyle/>
          <a:p>
            <a:r>
              <a:rPr kumimoji="1" lang="ja-JP" altLang="en-US" sz="3600" dirty="0"/>
              <a:t>２．講習の目的</a:t>
            </a:r>
          </a:p>
        </p:txBody>
      </p:sp>
      <p:sp>
        <p:nvSpPr>
          <p:cNvPr id="3" name="コンテンツ プレースホルダー 2"/>
          <p:cNvSpPr>
            <a:spLocks noGrp="1"/>
          </p:cNvSpPr>
          <p:nvPr>
            <p:ph idx="1"/>
          </p:nvPr>
        </p:nvSpPr>
        <p:spPr>
          <a:xfrm>
            <a:off x="1" y="1535955"/>
            <a:ext cx="9143999" cy="2817155"/>
          </a:xfrm>
        </p:spPr>
        <p:txBody>
          <a:bodyPr>
            <a:normAutofit/>
          </a:bodyPr>
          <a:lstStyle/>
          <a:p>
            <a:pPr marL="0" indent="0">
              <a:buNone/>
            </a:pPr>
            <a:r>
              <a:rPr lang="ja-JP" altLang="en-US" sz="2800" dirty="0"/>
              <a:t>　　　　テレワークの際も</a:t>
            </a:r>
            <a:endParaRPr lang="en-US" altLang="ja-JP" sz="2800" dirty="0"/>
          </a:p>
          <a:p>
            <a:pPr marL="0" indent="0">
              <a:buNone/>
            </a:pPr>
            <a:r>
              <a:rPr lang="ja-JP" altLang="en-US" sz="2800" dirty="0"/>
              <a:t>　　　　</a:t>
            </a:r>
            <a:r>
              <a:rPr lang="ja-JP" altLang="en-US" sz="2800" u="sng" dirty="0"/>
              <a:t>健康的で安定した職業生活を送る</a:t>
            </a:r>
            <a:r>
              <a:rPr lang="ja-JP" altLang="en-US" sz="2800" dirty="0"/>
              <a:t>ために</a:t>
            </a:r>
            <a:r>
              <a:rPr lang="en-US" altLang="ja-JP" sz="2800" dirty="0"/>
              <a:t>…</a:t>
            </a:r>
          </a:p>
          <a:p>
            <a:pPr marL="0" indent="0">
              <a:buNone/>
            </a:pPr>
            <a:endParaRPr lang="en-US" altLang="ja-JP" dirty="0"/>
          </a:p>
          <a:p>
            <a:pPr marL="0" indent="0">
              <a:buNone/>
            </a:pPr>
            <a:r>
              <a:rPr lang="ja-JP" altLang="en-US" dirty="0"/>
              <a:t>　テレワークにおけるセルフマネジメント（自己管理）　</a:t>
            </a:r>
            <a:endParaRPr lang="en-US" altLang="ja-JP" dirty="0"/>
          </a:p>
          <a:p>
            <a:pPr marL="0" indent="0">
              <a:buNone/>
            </a:pPr>
            <a:r>
              <a:rPr lang="ja-JP" altLang="en-US" dirty="0"/>
              <a:t>　の方法や対処を考え、事前に準備をしましょう。</a:t>
            </a:r>
            <a:endParaRPr kumimoji="1" lang="en-US" altLang="ja-JP" sz="2400" dirty="0"/>
          </a:p>
        </p:txBody>
      </p:sp>
      <p:sp>
        <p:nvSpPr>
          <p:cNvPr id="4" name="テキスト ボックス 3"/>
          <p:cNvSpPr txBox="1"/>
          <p:nvPr/>
        </p:nvSpPr>
        <p:spPr>
          <a:xfrm>
            <a:off x="2300952" y="6606067"/>
            <a:ext cx="6223697" cy="230832"/>
          </a:xfrm>
          <a:prstGeom prst="rect">
            <a:avLst/>
          </a:prstGeom>
          <a:noFill/>
        </p:spPr>
        <p:txBody>
          <a:bodyPr wrap="square" rtlCol="0">
            <a:spAutoFit/>
          </a:bodyPr>
          <a:lstStyle/>
          <a:p>
            <a:r>
              <a:rPr lang="ja-JP" altLang="en-US" sz="900" dirty="0">
                <a:latin typeface="+mn-ea"/>
                <a:ea typeface="+mn-ea"/>
              </a:rPr>
              <a:t>参考文献：</a:t>
            </a:r>
            <a:r>
              <a:rPr lang="ja-JP" altLang="ja-JP" sz="900" dirty="0">
                <a:latin typeface="+mn-ea"/>
                <a:ea typeface="+mn-ea"/>
              </a:rPr>
              <a:t>加藤憲忠：産業精神保健</a:t>
            </a:r>
            <a:r>
              <a:rPr lang="en-US" altLang="ja-JP" sz="900" dirty="0">
                <a:latin typeface="+mn-ea"/>
                <a:ea typeface="+mn-ea"/>
              </a:rPr>
              <a:t>28</a:t>
            </a:r>
            <a:r>
              <a:rPr lang="ja-JP" altLang="ja-JP" sz="900" dirty="0">
                <a:latin typeface="+mn-ea"/>
                <a:ea typeface="+mn-ea"/>
              </a:rPr>
              <a:t>巻４）号「在宅テレワークにおけるメンタルヘルス管理」、日本産業精神保健学会（</a:t>
            </a:r>
            <a:r>
              <a:rPr lang="en-US" altLang="ja-JP" sz="900" dirty="0">
                <a:latin typeface="+mn-ea"/>
                <a:ea typeface="+mn-ea"/>
              </a:rPr>
              <a:t>2020</a:t>
            </a:r>
            <a:r>
              <a:rPr lang="ja-JP" altLang="ja-JP" sz="900" dirty="0">
                <a:latin typeface="+mn-ea"/>
                <a:ea typeface="+mn-ea"/>
              </a:rPr>
              <a:t>）</a:t>
            </a:r>
            <a:endParaRPr kumimoji="1" lang="ja-JP" altLang="en-US" sz="900" dirty="0">
              <a:latin typeface="+mn-ea"/>
              <a:ea typeface="+mn-ea"/>
            </a:endParaRPr>
          </a:p>
        </p:txBody>
      </p:sp>
      <p:pic>
        <p:nvPicPr>
          <p:cNvPr id="6" name="図 5"/>
          <p:cNvPicPr>
            <a:picLocks noChangeAspect="1"/>
          </p:cNvPicPr>
          <p:nvPr/>
        </p:nvPicPr>
        <p:blipFill>
          <a:blip r:embed="rId3"/>
          <a:stretch>
            <a:fillRect/>
          </a:stretch>
        </p:blipFill>
        <p:spPr>
          <a:xfrm>
            <a:off x="7291936" y="4905255"/>
            <a:ext cx="1434644" cy="1387520"/>
          </a:xfrm>
          <a:prstGeom prst="rect">
            <a:avLst/>
          </a:prstGeom>
        </p:spPr>
      </p:pic>
      <p:sp>
        <p:nvSpPr>
          <p:cNvPr id="7" name="スライド番号プレースホルダー 6"/>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6</a:t>
            </a:fld>
            <a:endParaRPr lang="ja-JP" altLang="en-US" dirty="0">
              <a:solidFill>
                <a:prstClr val="black">
                  <a:tint val="75000"/>
                </a:prstClr>
              </a:solidFill>
            </a:endParaRPr>
          </a:p>
        </p:txBody>
      </p:sp>
      <p:sp>
        <p:nvSpPr>
          <p:cNvPr id="5" name="角丸四角形吹き出し 4"/>
          <p:cNvSpPr/>
          <p:nvPr/>
        </p:nvSpPr>
        <p:spPr>
          <a:xfrm>
            <a:off x="716572" y="4612814"/>
            <a:ext cx="6589304" cy="1224137"/>
          </a:xfrm>
          <a:prstGeom prst="wedgeRoundRectCallout">
            <a:avLst>
              <a:gd name="adj1" fmla="val 49035"/>
              <a:gd name="adj2" fmla="val 6832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ja-JP" altLang="en-US" dirty="0">
                <a:solidFill>
                  <a:schemeClr val="tx1"/>
                </a:solidFill>
              </a:rPr>
              <a:t>　テレワークでは、職場での勤務以上に</a:t>
            </a:r>
            <a:endParaRPr lang="en-US" altLang="ja-JP" dirty="0">
              <a:solidFill>
                <a:schemeClr val="tx1"/>
              </a:solidFill>
            </a:endParaRPr>
          </a:p>
          <a:p>
            <a:pPr marL="0" indent="0">
              <a:buNone/>
            </a:pPr>
            <a:r>
              <a:rPr lang="ja-JP" altLang="en-US" dirty="0">
                <a:solidFill>
                  <a:schemeClr val="tx1"/>
                </a:solidFill>
              </a:rPr>
              <a:t>　</a:t>
            </a:r>
            <a:r>
              <a:rPr lang="ja-JP" altLang="en-US" u="sng" dirty="0">
                <a:solidFill>
                  <a:srgbClr val="FF7C80"/>
                </a:solidFill>
              </a:rPr>
              <a:t>本人による自己管理が必要</a:t>
            </a:r>
            <a:r>
              <a:rPr lang="ja-JP" altLang="en-US" dirty="0">
                <a:solidFill>
                  <a:schemeClr val="tx1"/>
                </a:solidFill>
              </a:rPr>
              <a:t>と言われています。</a:t>
            </a:r>
            <a:endParaRPr lang="en-US" altLang="ja-JP" dirty="0">
              <a:solidFill>
                <a:schemeClr val="tx1"/>
              </a:solidFill>
            </a:endParaRPr>
          </a:p>
        </p:txBody>
      </p:sp>
    </p:spTree>
    <p:extLst>
      <p:ext uri="{BB962C8B-B14F-4D97-AF65-F5344CB8AC3E}">
        <p14:creationId xmlns:p14="http://schemas.microsoft.com/office/powerpoint/2010/main" val="3070398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1996" y="190885"/>
            <a:ext cx="8229600" cy="1669967"/>
          </a:xfrm>
        </p:spPr>
        <p:txBody>
          <a:bodyPr>
            <a:normAutofit/>
          </a:bodyPr>
          <a:lstStyle/>
          <a:p>
            <a:pPr>
              <a:spcAft>
                <a:spcPts val="1200"/>
              </a:spcAft>
            </a:pPr>
            <a:r>
              <a:rPr lang="ja-JP" altLang="en-US" sz="3600" dirty="0">
                <a:latin typeface="+mj-ea"/>
              </a:rPr>
              <a:t>３．テレワークにおける課題</a:t>
            </a:r>
            <a:r>
              <a:rPr lang="en-US" altLang="ja-JP" sz="3600" dirty="0">
                <a:latin typeface="+mj-ea"/>
              </a:rPr>
              <a:t/>
            </a:r>
            <a:br>
              <a:rPr lang="en-US" altLang="ja-JP" sz="3600" dirty="0">
                <a:latin typeface="+mj-ea"/>
              </a:rPr>
            </a:br>
            <a:endParaRPr kumimoji="1" lang="ja-JP" altLang="en-US" sz="3600" dirty="0">
              <a:latin typeface="+mj-ea"/>
            </a:endParaRPr>
          </a:p>
        </p:txBody>
      </p:sp>
      <p:sp>
        <p:nvSpPr>
          <p:cNvPr id="3" name="コンテンツ プレースホルダー 2"/>
          <p:cNvSpPr>
            <a:spLocks noGrp="1"/>
          </p:cNvSpPr>
          <p:nvPr>
            <p:ph idx="1"/>
          </p:nvPr>
        </p:nvSpPr>
        <p:spPr>
          <a:xfrm>
            <a:off x="552297" y="2319404"/>
            <a:ext cx="8420591" cy="2999366"/>
          </a:xfrm>
        </p:spPr>
        <p:txBody>
          <a:bodyPr anchor="ctr" anchorCtr="0">
            <a:normAutofit/>
          </a:bodyPr>
          <a:lstStyle/>
          <a:p>
            <a:pPr marL="0" indent="-360000">
              <a:spcBef>
                <a:spcPts val="0"/>
              </a:spcBef>
              <a:spcAft>
                <a:spcPts val="600"/>
              </a:spcAft>
            </a:pPr>
            <a:r>
              <a:rPr lang="ja-JP" altLang="en-US" sz="2800" dirty="0"/>
              <a:t>通勤時間がなくなったことで、起床時間が遅くなった。</a:t>
            </a:r>
            <a:endParaRPr kumimoji="1" lang="en-US" altLang="ja-JP" sz="2800" dirty="0"/>
          </a:p>
          <a:p>
            <a:pPr marL="0" indent="-360000">
              <a:spcBef>
                <a:spcPts val="0"/>
              </a:spcBef>
              <a:spcAft>
                <a:spcPts val="600"/>
              </a:spcAft>
            </a:pPr>
            <a:r>
              <a:rPr kumimoji="1" lang="ja-JP" altLang="en-US" sz="2800" dirty="0"/>
              <a:t>通勤がなくなり運動不足に</a:t>
            </a:r>
            <a:r>
              <a:rPr lang="ja-JP" altLang="en-US" sz="2800" dirty="0"/>
              <a:t>なった。太った。</a:t>
            </a:r>
            <a:endParaRPr lang="en-US" altLang="ja-JP" sz="2800" dirty="0"/>
          </a:p>
          <a:p>
            <a:pPr marL="0" indent="-360000">
              <a:spcBef>
                <a:spcPts val="0"/>
              </a:spcBef>
              <a:spcAft>
                <a:spcPts val="600"/>
              </a:spcAft>
            </a:pPr>
            <a:r>
              <a:rPr kumimoji="1" lang="ja-JP" altLang="en-US" sz="2800" dirty="0"/>
              <a:t>座りっぱなしで肩こりが増えた。</a:t>
            </a:r>
            <a:endParaRPr kumimoji="1" lang="en-US" altLang="ja-JP" sz="2800" dirty="0"/>
          </a:p>
          <a:p>
            <a:pPr marL="0" indent="-360000">
              <a:spcBef>
                <a:spcPts val="0"/>
              </a:spcBef>
              <a:spcAft>
                <a:spcPts val="600"/>
              </a:spcAft>
            </a:pPr>
            <a:r>
              <a:rPr lang="ja-JP" altLang="en-US" sz="2800" dirty="0"/>
              <a:t>仕事を終える夕方には足がむくむ。</a:t>
            </a:r>
            <a:endParaRPr lang="en-US" altLang="ja-JP" sz="2800" dirty="0"/>
          </a:p>
          <a:p>
            <a:pPr marL="0" indent="-360000">
              <a:spcBef>
                <a:spcPts val="0"/>
              </a:spcBef>
              <a:spcAft>
                <a:spcPts val="600"/>
              </a:spcAft>
            </a:pPr>
            <a:r>
              <a:rPr lang="ja-JP" altLang="en-US" sz="2800" dirty="0"/>
              <a:t>意識しないと全く外出しなくなった。</a:t>
            </a:r>
            <a:endParaRPr lang="en-US" altLang="ja-JP" sz="2800" dirty="0"/>
          </a:p>
        </p:txBody>
      </p:sp>
      <p:sp>
        <p:nvSpPr>
          <p:cNvPr id="5" name="テキスト ボックス 4"/>
          <p:cNvSpPr txBox="1"/>
          <p:nvPr/>
        </p:nvSpPr>
        <p:spPr>
          <a:xfrm>
            <a:off x="3491880" y="5806773"/>
            <a:ext cx="5296552" cy="400110"/>
          </a:xfrm>
          <a:prstGeom prst="rect">
            <a:avLst/>
          </a:prstGeom>
          <a:noFill/>
        </p:spPr>
        <p:txBody>
          <a:bodyPr wrap="square" rtlCol="0">
            <a:spAutoFit/>
          </a:bodyPr>
          <a:lstStyle/>
          <a:p>
            <a:r>
              <a:rPr lang="en-US" altLang="ja-JP" sz="2000" dirty="0">
                <a:latin typeface="+mj-ea"/>
                <a:ea typeface="+mj-ea"/>
              </a:rPr>
              <a:t>JDSP</a:t>
            </a:r>
            <a:r>
              <a:rPr lang="ja-JP" altLang="en-US" sz="2000" dirty="0">
                <a:latin typeface="+mj-ea"/>
                <a:ea typeface="+mj-ea"/>
              </a:rPr>
              <a:t>終了生へのアンケート結果より（</a:t>
            </a:r>
            <a:r>
              <a:rPr lang="en-US" altLang="ja-JP" sz="2000" dirty="0">
                <a:latin typeface="+mj-ea"/>
                <a:ea typeface="+mj-ea"/>
              </a:rPr>
              <a:t>2022</a:t>
            </a:r>
            <a:r>
              <a:rPr lang="ja-JP" altLang="en-US" sz="2000" dirty="0">
                <a:latin typeface="+mj-ea"/>
                <a:ea typeface="+mj-ea"/>
              </a:rPr>
              <a:t>）</a:t>
            </a:r>
            <a:endParaRPr kumimoji="1" lang="ja-JP" altLang="en-US" sz="2000" dirty="0">
              <a:latin typeface="+mj-ea"/>
              <a:ea typeface="+mj-ea"/>
            </a:endParaRPr>
          </a:p>
        </p:txBody>
      </p:sp>
      <p:sp>
        <p:nvSpPr>
          <p:cNvPr id="4" name="スライド番号プレースホルダー 3"/>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7</a:t>
            </a:fld>
            <a:endParaRPr lang="ja-JP" altLang="en-US" dirty="0">
              <a:solidFill>
                <a:prstClr val="black">
                  <a:tint val="75000"/>
                </a:prstClr>
              </a:solidFill>
            </a:endParaRPr>
          </a:p>
        </p:txBody>
      </p:sp>
      <p:pic>
        <p:nvPicPr>
          <p:cNvPr id="6" name="図 5"/>
          <p:cNvPicPr>
            <a:picLocks noChangeAspect="1"/>
          </p:cNvPicPr>
          <p:nvPr/>
        </p:nvPicPr>
        <p:blipFill>
          <a:blip r:embed="rId3"/>
          <a:stretch>
            <a:fillRect/>
          </a:stretch>
        </p:blipFill>
        <p:spPr>
          <a:xfrm>
            <a:off x="7452320" y="368691"/>
            <a:ext cx="978690" cy="1314356"/>
          </a:xfrm>
          <a:prstGeom prst="rect">
            <a:avLst/>
          </a:prstGeom>
        </p:spPr>
      </p:pic>
      <p:sp>
        <p:nvSpPr>
          <p:cNvPr id="8" name="テキスト ボックス 7"/>
          <p:cNvSpPr txBox="1"/>
          <p:nvPr/>
        </p:nvSpPr>
        <p:spPr>
          <a:xfrm>
            <a:off x="1685132" y="1452420"/>
            <a:ext cx="5904656" cy="646331"/>
          </a:xfrm>
          <a:prstGeom prst="rect">
            <a:avLst/>
          </a:prstGeom>
          <a:noFill/>
        </p:spPr>
        <p:txBody>
          <a:bodyPr wrap="square" rtlCol="0">
            <a:spAutoFit/>
          </a:bodyPr>
          <a:lstStyle/>
          <a:p>
            <a:pPr algn="ctr"/>
            <a:r>
              <a:rPr lang="ja-JP" altLang="en-US" sz="3600" dirty="0">
                <a:latin typeface="ＭＳ ゴシック" panose="020B0609070205080204" pitchFamily="49" charset="-128"/>
                <a:ea typeface="ＭＳ ゴシック" panose="020B0609070205080204" pitchFamily="49" charset="-128"/>
              </a:rPr>
              <a:t>①生活習慣・体調管理</a:t>
            </a:r>
            <a:endParaRPr kumimoji="1" lang="ja-JP" altLang="en-US" sz="3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66641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6510570" y="476672"/>
            <a:ext cx="1164047" cy="1386211"/>
          </a:xfrm>
          <a:prstGeom prst="rect">
            <a:avLst/>
          </a:prstGeom>
        </p:spPr>
      </p:pic>
      <p:sp>
        <p:nvSpPr>
          <p:cNvPr id="3" name="コンテンツ プレースホルダー 2"/>
          <p:cNvSpPr>
            <a:spLocks noGrp="1"/>
          </p:cNvSpPr>
          <p:nvPr>
            <p:ph idx="1"/>
          </p:nvPr>
        </p:nvSpPr>
        <p:spPr>
          <a:xfrm>
            <a:off x="251520" y="2132856"/>
            <a:ext cx="8747075" cy="3200218"/>
          </a:xfrm>
        </p:spPr>
        <p:txBody>
          <a:bodyPr>
            <a:noAutofit/>
          </a:bodyPr>
          <a:lstStyle/>
          <a:p>
            <a:pPr marL="0" indent="360000">
              <a:spcBef>
                <a:spcPts val="0"/>
              </a:spcBef>
              <a:spcAft>
                <a:spcPts val="600"/>
              </a:spcAft>
            </a:pPr>
            <a:r>
              <a:rPr lang="ja-JP" altLang="en-US" sz="2800" dirty="0"/>
              <a:t>仕事に集中できるが、休憩をとるタイミングが難しい。</a:t>
            </a:r>
            <a:endParaRPr lang="en-US" altLang="ja-JP" sz="2800" dirty="0"/>
          </a:p>
          <a:p>
            <a:pPr marL="0" indent="360000">
              <a:spcBef>
                <a:spcPts val="0"/>
              </a:spcBef>
              <a:spcAft>
                <a:spcPts val="600"/>
              </a:spcAft>
            </a:pPr>
            <a:r>
              <a:rPr lang="ja-JP" altLang="en-US" sz="2800" dirty="0"/>
              <a:t>休憩をとることへの意識が薄くなってしまった。</a:t>
            </a:r>
            <a:endParaRPr lang="en-US" altLang="ja-JP" sz="2800" dirty="0"/>
          </a:p>
          <a:p>
            <a:pPr marL="0" indent="360000">
              <a:spcBef>
                <a:spcPts val="0"/>
              </a:spcBef>
              <a:spcAft>
                <a:spcPts val="600"/>
              </a:spcAft>
            </a:pPr>
            <a:r>
              <a:rPr lang="ja-JP" altLang="en-US" sz="2800" dirty="0"/>
              <a:t>会社帰りの気分転換ができなくなった。</a:t>
            </a:r>
            <a:endParaRPr lang="en-US" altLang="ja-JP" sz="2800" dirty="0"/>
          </a:p>
          <a:p>
            <a:pPr marL="0" indent="-360000">
              <a:spcBef>
                <a:spcPts val="0"/>
              </a:spcBef>
              <a:spcAft>
                <a:spcPts val="600"/>
              </a:spcAft>
            </a:pPr>
            <a:r>
              <a:rPr lang="ja-JP" altLang="en-US" sz="2800" dirty="0"/>
              <a:t>返信が遅いと「仕事をしていない」と思われそうで、常に　　　　</a:t>
            </a:r>
            <a:endParaRPr lang="en-US" altLang="ja-JP" sz="2800" dirty="0"/>
          </a:p>
          <a:p>
            <a:pPr marL="0" indent="0">
              <a:spcBef>
                <a:spcPts val="0"/>
              </a:spcBef>
              <a:spcAft>
                <a:spcPts val="600"/>
              </a:spcAft>
              <a:buNone/>
            </a:pPr>
            <a:r>
              <a:rPr lang="ja-JP" altLang="en-US" sz="2800" dirty="0"/>
              <a:t>　 メールが気になる。</a:t>
            </a:r>
            <a:endParaRPr lang="en-US" altLang="ja-JP" sz="2800" dirty="0"/>
          </a:p>
          <a:p>
            <a:pPr indent="360000"/>
            <a:endParaRPr lang="en-US" altLang="ja-JP" sz="2800" dirty="0"/>
          </a:p>
        </p:txBody>
      </p:sp>
      <p:sp>
        <p:nvSpPr>
          <p:cNvPr id="10" name="タイトル 1"/>
          <p:cNvSpPr txBox="1">
            <a:spLocks/>
          </p:cNvSpPr>
          <p:nvPr/>
        </p:nvSpPr>
        <p:spPr>
          <a:xfrm>
            <a:off x="1331640" y="719883"/>
            <a:ext cx="6480720" cy="1143000"/>
          </a:xfrm>
          <a:prstGeom prst="rect">
            <a:avLst/>
          </a:prstGeom>
        </p:spPr>
        <p:txBody>
          <a:bodyPr vert="horz" lIns="91440" tIns="45720" rIns="91440" bIns="45720" rtlCol="0" anchor="ctr">
            <a:normAutofit fontScale="97500"/>
          </a:bodyPr>
          <a:lstStyle>
            <a:lvl1pPr algn="ctr" defTabSz="914377"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600" dirty="0">
                <a:latin typeface="+mj-ea"/>
              </a:rPr>
              <a:t>②</a:t>
            </a:r>
            <a:r>
              <a:rPr lang="ja-JP" altLang="en-US" sz="3700" dirty="0"/>
              <a:t>ストレス</a:t>
            </a:r>
            <a:r>
              <a:rPr lang="ja-JP" altLang="en-US" sz="3600" dirty="0"/>
              <a:t>対処</a:t>
            </a:r>
            <a:endParaRPr lang="ja-JP" altLang="en-US" sz="3600" dirty="0">
              <a:latin typeface="+mj-ea"/>
            </a:endParaRPr>
          </a:p>
        </p:txBody>
      </p:sp>
      <p:sp>
        <p:nvSpPr>
          <p:cNvPr id="2" name="スライド番号プレースホルダー 1"/>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8</a:t>
            </a:fld>
            <a:endParaRPr lang="ja-JP" altLang="en-US" dirty="0">
              <a:solidFill>
                <a:prstClr val="black">
                  <a:tint val="75000"/>
                </a:prstClr>
              </a:solidFill>
            </a:endParaRPr>
          </a:p>
        </p:txBody>
      </p:sp>
      <p:sp>
        <p:nvSpPr>
          <p:cNvPr id="15" name="テキスト ボックス 14"/>
          <p:cNvSpPr txBox="1"/>
          <p:nvPr/>
        </p:nvSpPr>
        <p:spPr>
          <a:xfrm>
            <a:off x="0" y="0"/>
            <a:ext cx="2555776"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３</a:t>
            </a:r>
            <a:r>
              <a:rPr kumimoji="1" lang="ja-JP" altLang="en-US" sz="1600" dirty="0">
                <a:latin typeface="+mn-ea"/>
                <a:ea typeface="+mn-ea"/>
              </a:rPr>
              <a:t>．テレワークにおける課題</a:t>
            </a:r>
          </a:p>
        </p:txBody>
      </p:sp>
      <p:sp>
        <p:nvSpPr>
          <p:cNvPr id="11" name="テキスト ボックス 10"/>
          <p:cNvSpPr txBox="1"/>
          <p:nvPr/>
        </p:nvSpPr>
        <p:spPr>
          <a:xfrm>
            <a:off x="3882492" y="5766879"/>
            <a:ext cx="5296552" cy="400110"/>
          </a:xfrm>
          <a:prstGeom prst="rect">
            <a:avLst/>
          </a:prstGeom>
          <a:noFill/>
        </p:spPr>
        <p:txBody>
          <a:bodyPr wrap="square" rtlCol="0">
            <a:spAutoFit/>
          </a:bodyPr>
          <a:lstStyle/>
          <a:p>
            <a:r>
              <a:rPr lang="en-US" altLang="ja-JP" sz="2000" dirty="0">
                <a:latin typeface="+mj-ea"/>
                <a:ea typeface="+mj-ea"/>
              </a:rPr>
              <a:t>JDSP</a:t>
            </a:r>
            <a:r>
              <a:rPr lang="ja-JP" altLang="en-US" sz="2000" dirty="0">
                <a:latin typeface="+mj-ea"/>
                <a:ea typeface="+mj-ea"/>
              </a:rPr>
              <a:t>終了生へのアンケート結果より（</a:t>
            </a:r>
            <a:r>
              <a:rPr lang="en-US" altLang="ja-JP" sz="2000" dirty="0">
                <a:latin typeface="+mj-ea"/>
                <a:ea typeface="+mj-ea"/>
              </a:rPr>
              <a:t>2022</a:t>
            </a:r>
            <a:r>
              <a:rPr lang="ja-JP" altLang="en-US" sz="2000" dirty="0">
                <a:latin typeface="+mj-ea"/>
                <a:ea typeface="+mj-ea"/>
              </a:rPr>
              <a:t>）</a:t>
            </a:r>
            <a:endParaRPr kumimoji="1" lang="ja-JP" altLang="en-US" sz="2000" dirty="0">
              <a:latin typeface="+mj-ea"/>
              <a:ea typeface="+mj-ea"/>
            </a:endParaRPr>
          </a:p>
        </p:txBody>
      </p:sp>
    </p:spTree>
    <p:extLst>
      <p:ext uri="{BB962C8B-B14F-4D97-AF65-F5344CB8AC3E}">
        <p14:creationId xmlns:p14="http://schemas.microsoft.com/office/powerpoint/2010/main" val="265700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77410" y="2013430"/>
            <a:ext cx="8950307" cy="3287778"/>
          </a:xfrm>
        </p:spPr>
        <p:txBody>
          <a:bodyPr>
            <a:normAutofit/>
          </a:bodyPr>
          <a:lstStyle/>
          <a:p>
            <a:pPr marL="0" indent="-360000">
              <a:spcBef>
                <a:spcPts val="0"/>
              </a:spcBef>
            </a:pPr>
            <a:r>
              <a:rPr lang="ja-JP" altLang="en-US" sz="2800" dirty="0"/>
              <a:t>そばに上司や同僚がいないので、相談のタイミングが</a:t>
            </a:r>
            <a:r>
              <a:rPr lang="ja-JP" altLang="en-US" sz="2800" dirty="0" err="1"/>
              <a:t>つ</a:t>
            </a:r>
            <a:r>
              <a:rPr lang="ja-JP" altLang="en-US" sz="2800" dirty="0"/>
              <a:t>  </a:t>
            </a:r>
            <a:endParaRPr lang="en-US" altLang="ja-JP" sz="2800" dirty="0"/>
          </a:p>
          <a:p>
            <a:pPr marL="0" indent="0">
              <a:spcBef>
                <a:spcPts val="0"/>
              </a:spcBef>
              <a:buNone/>
            </a:pPr>
            <a:r>
              <a:rPr lang="en-US" altLang="ja-JP" sz="2800" dirty="0"/>
              <a:t>    </a:t>
            </a:r>
            <a:r>
              <a:rPr lang="ja-JP" altLang="en-US" sz="2800" dirty="0"/>
              <a:t>かめない。</a:t>
            </a:r>
            <a:endParaRPr lang="en-US" altLang="ja-JP" sz="2800" dirty="0"/>
          </a:p>
          <a:p>
            <a:pPr marL="0" indent="-360000">
              <a:spcBef>
                <a:spcPts val="0"/>
              </a:spcBef>
              <a:spcAft>
                <a:spcPts val="600"/>
              </a:spcAft>
            </a:pPr>
            <a:r>
              <a:rPr lang="ja-JP" altLang="en-US" sz="2800" dirty="0"/>
              <a:t>誰に質問すればいいかわからないことがあった。</a:t>
            </a:r>
            <a:endParaRPr lang="en-US" altLang="ja-JP" sz="2800" dirty="0"/>
          </a:p>
          <a:p>
            <a:pPr marL="0" indent="-360000">
              <a:spcBef>
                <a:spcPts val="0"/>
              </a:spcBef>
              <a:spcAft>
                <a:spcPts val="600"/>
              </a:spcAft>
            </a:pPr>
            <a:r>
              <a:rPr lang="ja-JP" altLang="en-US" sz="2800" dirty="0"/>
              <a:t>相談する機会が少なくなった。</a:t>
            </a:r>
            <a:endParaRPr lang="en-US" altLang="ja-JP" sz="2800" dirty="0"/>
          </a:p>
          <a:p>
            <a:pPr marL="0" indent="-360000">
              <a:spcBef>
                <a:spcPts val="0"/>
              </a:spcBef>
            </a:pPr>
            <a:r>
              <a:rPr lang="ja-JP" altLang="en-US" sz="2800" dirty="0"/>
              <a:t>音声のみのコミュニケーション手段の場合、ちょっとした　　</a:t>
            </a:r>
            <a:endParaRPr lang="en-US" altLang="ja-JP" sz="2800" dirty="0"/>
          </a:p>
          <a:p>
            <a:pPr marL="0" indent="0">
              <a:spcBef>
                <a:spcPts val="0"/>
              </a:spcBef>
              <a:buNone/>
            </a:pPr>
            <a:r>
              <a:rPr lang="ja-JP" altLang="en-US" sz="2800" dirty="0"/>
              <a:t>　　声のトーンが誤解を生む。</a:t>
            </a:r>
            <a:endParaRPr lang="en-US" altLang="ja-JP" sz="2800" dirty="0"/>
          </a:p>
          <a:p>
            <a:endParaRPr lang="en-US" altLang="ja-JP" sz="2800" dirty="0"/>
          </a:p>
        </p:txBody>
      </p:sp>
      <p:sp>
        <p:nvSpPr>
          <p:cNvPr id="9" name="タイトル 1"/>
          <p:cNvSpPr>
            <a:spLocks noGrp="1"/>
          </p:cNvSpPr>
          <p:nvPr>
            <p:ph type="title"/>
          </p:nvPr>
        </p:nvSpPr>
        <p:spPr>
          <a:xfrm>
            <a:off x="457200" y="557808"/>
            <a:ext cx="8229600" cy="1143000"/>
          </a:xfrm>
        </p:spPr>
        <p:txBody>
          <a:bodyPr>
            <a:normAutofit/>
          </a:bodyPr>
          <a:lstStyle/>
          <a:p>
            <a:r>
              <a:rPr lang="ja-JP" altLang="en-US" sz="3600" dirty="0">
                <a:latin typeface="+mj-ea"/>
              </a:rPr>
              <a:t>③</a:t>
            </a:r>
            <a:r>
              <a:rPr lang="ja-JP" altLang="en-US" sz="3600" dirty="0"/>
              <a:t>コミュニケーション（報連相） </a:t>
            </a:r>
            <a:endParaRPr kumimoji="1" lang="ja-JP" altLang="en-US" sz="3600" dirty="0">
              <a:latin typeface="+mj-ea"/>
            </a:endParaRPr>
          </a:p>
        </p:txBody>
      </p:sp>
      <p:sp>
        <p:nvSpPr>
          <p:cNvPr id="2" name="スライド番号プレースホルダー 1"/>
          <p:cNvSpPr>
            <a:spLocks noGrp="1"/>
          </p:cNvSpPr>
          <p:nvPr>
            <p:ph type="sldNum" sz="quarter" idx="12"/>
          </p:nvPr>
        </p:nvSpPr>
        <p:spPr/>
        <p:txBody>
          <a:bodyPr/>
          <a:lstStyle/>
          <a:p>
            <a:fld id="{5F3AF5F3-3038-4FA1-9FF9-54FBF43F628C}" type="slidenum">
              <a:rPr lang="ja-JP" altLang="en-US" smtClean="0">
                <a:solidFill>
                  <a:prstClr val="black">
                    <a:tint val="75000"/>
                  </a:prstClr>
                </a:solidFill>
              </a:rPr>
              <a:pPr/>
              <a:t>9</a:t>
            </a:fld>
            <a:endParaRPr lang="ja-JP" altLang="en-US" dirty="0">
              <a:solidFill>
                <a:prstClr val="black">
                  <a:tint val="75000"/>
                </a:prstClr>
              </a:solidFill>
            </a:endParaRPr>
          </a:p>
        </p:txBody>
      </p:sp>
      <p:sp>
        <p:nvSpPr>
          <p:cNvPr id="14" name="テキスト ボックス 13"/>
          <p:cNvSpPr txBox="1"/>
          <p:nvPr/>
        </p:nvSpPr>
        <p:spPr>
          <a:xfrm>
            <a:off x="0" y="0"/>
            <a:ext cx="2411760" cy="246221"/>
          </a:xfrm>
          <a:prstGeom prst="rect">
            <a:avLst/>
          </a:prstGeom>
          <a:solidFill>
            <a:schemeClr val="bg1">
              <a:lumMod val="85000"/>
            </a:schemeClr>
          </a:solidFill>
          <a:ln>
            <a:solidFill>
              <a:schemeClr val="bg1">
                <a:lumMod val="95000"/>
              </a:schemeClr>
            </a:solidFill>
          </a:ln>
        </p:spPr>
        <p:txBody>
          <a:bodyPr wrap="square" lIns="0" tIns="0" rIns="0" bIns="0" rtlCol="0">
            <a:spAutoFit/>
          </a:bodyPr>
          <a:lstStyle/>
          <a:p>
            <a:r>
              <a:rPr lang="ja-JP" altLang="en-US" sz="1600" dirty="0">
                <a:latin typeface="+mn-ea"/>
                <a:ea typeface="+mn-ea"/>
              </a:rPr>
              <a:t>３</a:t>
            </a:r>
            <a:r>
              <a:rPr kumimoji="1" lang="ja-JP" altLang="en-US" sz="1600" dirty="0">
                <a:latin typeface="+mn-ea"/>
                <a:ea typeface="+mn-ea"/>
              </a:rPr>
              <a:t>．テレワークにおける課題</a:t>
            </a:r>
          </a:p>
        </p:txBody>
      </p:sp>
      <p:sp>
        <p:nvSpPr>
          <p:cNvPr id="10" name="テキスト ボックス 9"/>
          <p:cNvSpPr txBox="1"/>
          <p:nvPr/>
        </p:nvSpPr>
        <p:spPr>
          <a:xfrm>
            <a:off x="3904924" y="6047170"/>
            <a:ext cx="5296552" cy="400110"/>
          </a:xfrm>
          <a:prstGeom prst="rect">
            <a:avLst/>
          </a:prstGeom>
          <a:noFill/>
        </p:spPr>
        <p:txBody>
          <a:bodyPr wrap="square" rtlCol="0">
            <a:spAutoFit/>
          </a:bodyPr>
          <a:lstStyle/>
          <a:p>
            <a:r>
              <a:rPr lang="en-US" altLang="ja-JP" sz="2000" dirty="0">
                <a:latin typeface="+mj-ea"/>
                <a:ea typeface="+mj-ea"/>
              </a:rPr>
              <a:t>JDSP</a:t>
            </a:r>
            <a:r>
              <a:rPr lang="ja-JP" altLang="en-US" sz="2000" dirty="0">
                <a:latin typeface="+mj-ea"/>
                <a:ea typeface="+mj-ea"/>
              </a:rPr>
              <a:t>終了生へのアンケート結果より（</a:t>
            </a:r>
            <a:r>
              <a:rPr lang="en-US" altLang="ja-JP" sz="2000" dirty="0">
                <a:latin typeface="+mj-ea"/>
                <a:ea typeface="+mj-ea"/>
              </a:rPr>
              <a:t>2022</a:t>
            </a:r>
            <a:r>
              <a:rPr lang="ja-JP" altLang="en-US" sz="2000" dirty="0">
                <a:latin typeface="+mj-ea"/>
                <a:ea typeface="+mj-ea"/>
              </a:rPr>
              <a:t>）</a:t>
            </a:r>
            <a:endParaRPr kumimoji="1" lang="ja-JP" altLang="en-US" sz="2000" dirty="0">
              <a:latin typeface="+mj-ea"/>
              <a:ea typeface="+mj-ea"/>
            </a:endParaRPr>
          </a:p>
        </p:txBody>
      </p:sp>
      <p:pic>
        <p:nvPicPr>
          <p:cNvPr id="4" name="図 3"/>
          <p:cNvPicPr>
            <a:picLocks noChangeAspect="1"/>
          </p:cNvPicPr>
          <p:nvPr/>
        </p:nvPicPr>
        <p:blipFill>
          <a:blip r:embed="rId3"/>
          <a:stretch>
            <a:fillRect/>
          </a:stretch>
        </p:blipFill>
        <p:spPr>
          <a:xfrm>
            <a:off x="7550666" y="192994"/>
            <a:ext cx="1059084" cy="1422324"/>
          </a:xfrm>
          <a:prstGeom prst="rect">
            <a:avLst/>
          </a:prstGeom>
        </p:spPr>
      </p:pic>
    </p:spTree>
    <p:extLst>
      <p:ext uri="{BB962C8B-B14F-4D97-AF65-F5344CB8AC3E}">
        <p14:creationId xmlns:p14="http://schemas.microsoft.com/office/powerpoint/2010/main" val="97105816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3499</Words>
  <Application>Microsoft Office PowerPoint</Application>
  <PresentationFormat>画面に合わせる (4:3)</PresentationFormat>
  <Paragraphs>338</Paragraphs>
  <Slides>19</Slides>
  <Notes>19</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19</vt:i4>
      </vt:variant>
    </vt:vector>
  </HeadingPairs>
  <TitlesOfParts>
    <vt:vector size="32" baseType="lpstr">
      <vt:lpstr>BIZ UDPゴシック</vt:lpstr>
      <vt:lpstr>HG丸ｺﾞｼｯｸM-PRO</vt:lpstr>
      <vt:lpstr>ＭＳ Ｐゴシック</vt:lpstr>
      <vt:lpstr>ＭＳ Ｐ明朝</vt:lpstr>
      <vt:lpstr>ＭＳ ゴシック</vt:lpstr>
      <vt:lpstr>ＭＳ 明朝</vt:lpstr>
      <vt:lpstr>Osaka</vt:lpstr>
      <vt:lpstr>Arial</vt:lpstr>
      <vt:lpstr>Calibri</vt:lpstr>
      <vt:lpstr>Times</vt:lpstr>
      <vt:lpstr>Times New Roman</vt:lpstr>
      <vt:lpstr>1_Office ​​テーマ</vt:lpstr>
      <vt:lpstr>2_Office ​​テーマ</vt:lpstr>
      <vt:lpstr>PowerPoint プレゼンテーション</vt:lpstr>
      <vt:lpstr>PowerPoint プレゼンテーション</vt:lpstr>
      <vt:lpstr>１．テレワークとは</vt:lpstr>
      <vt:lpstr>全国のテレワーカーの状況</vt:lpstr>
      <vt:lpstr>テレワークってどんなイメージ？ 話し合ってみよう！</vt:lpstr>
      <vt:lpstr>２．講習の目的</vt:lpstr>
      <vt:lpstr>３．テレワークにおける課題 </vt:lpstr>
      <vt:lpstr>PowerPoint プレゼンテーション</vt:lpstr>
      <vt:lpstr>③コミュニケーション（報連相） </vt:lpstr>
      <vt:lpstr>④仕事の取り組み方・働き方</vt:lpstr>
      <vt:lpstr>　　　４．テレワークにおける 　　　　　セルフマネジメントのポイント</vt:lpstr>
      <vt:lpstr>考えてみよう！①生活習慣・体調管理</vt:lpstr>
      <vt:lpstr>考えてみよう！②ストレス対処</vt:lpstr>
      <vt:lpstr>考えてみよう！③コミュニケーション（報連相）　</vt:lpstr>
      <vt:lpstr>考えてみよう！④仕事の取組み方・働き方　</vt:lpstr>
      <vt:lpstr>PowerPoint プレゼンテーション</vt:lpstr>
      <vt:lpstr>話し合ってみよう！</vt:lpstr>
      <vt:lpstr>（参考）テレワーカーの声</vt:lpstr>
      <vt:lpstr>５．まとめ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テレワークのためのセルフマネジメント講習</dc:title>
  <dc:creator>独立行政法人高齢・障害・求職者雇用支援機構</dc:creator>
  <cp:revision>9</cp:revision>
  <cp:lastPrinted>2023-02-02T12:20:17Z</cp:lastPrinted>
  <dcterms:created xsi:type="dcterms:W3CDTF">2021-01-12T02:57:53Z</dcterms:created>
  <dcterms:modified xsi:type="dcterms:W3CDTF">2023-02-03T07:09:26Z</dcterms:modified>
</cp:coreProperties>
</file>