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 id="2147483928" r:id="rId2"/>
    <p:sldMasterId id="2147483946" r:id="rId3"/>
    <p:sldMasterId id="2147483952" r:id="rId4"/>
    <p:sldMasterId id="2147483964" r:id="rId5"/>
  </p:sldMasterIdLst>
  <p:notesMasterIdLst>
    <p:notesMasterId r:id="rId29"/>
  </p:notesMasterIdLst>
  <p:handoutMasterIdLst>
    <p:handoutMasterId r:id="rId30"/>
  </p:handoutMasterIdLst>
  <p:sldIdLst>
    <p:sldId id="306" r:id="rId6"/>
    <p:sldId id="596" r:id="rId7"/>
    <p:sldId id="608" r:id="rId8"/>
    <p:sldId id="606" r:id="rId9"/>
    <p:sldId id="598" r:id="rId10"/>
    <p:sldId id="600" r:id="rId11"/>
    <p:sldId id="502" r:id="rId12"/>
    <p:sldId id="503" r:id="rId13"/>
    <p:sldId id="576" r:id="rId14"/>
    <p:sldId id="475" r:id="rId15"/>
    <p:sldId id="573" r:id="rId16"/>
    <p:sldId id="574" r:id="rId17"/>
    <p:sldId id="575" r:id="rId18"/>
    <p:sldId id="610" r:id="rId19"/>
    <p:sldId id="599" r:id="rId20"/>
    <p:sldId id="588" r:id="rId21"/>
    <p:sldId id="616" r:id="rId22"/>
    <p:sldId id="607" r:id="rId23"/>
    <p:sldId id="586" r:id="rId24"/>
    <p:sldId id="613" r:id="rId25"/>
    <p:sldId id="589" r:id="rId26"/>
    <p:sldId id="585" r:id="rId27"/>
    <p:sldId id="550" r:id="rId28"/>
  </p:sldIdLst>
  <p:sldSz cx="9144000" cy="6858000" type="screen4x3"/>
  <p:notesSz cx="6807200" cy="9939338"/>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966"/>
    <a:srgbClr val="FFCCCC"/>
    <a:srgbClr val="FFE1E1"/>
    <a:srgbClr val="EDE7ED"/>
    <a:srgbClr val="D6F4FE"/>
    <a:srgbClr val="DEEBF7"/>
    <a:srgbClr val="FF6699"/>
    <a:srgbClr val="9DC3E6"/>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49140" autoAdjust="0"/>
  </p:normalViewPr>
  <p:slideViewPr>
    <p:cSldViewPr>
      <p:cViewPr varScale="1">
        <p:scale>
          <a:sx n="43" d="100"/>
          <a:sy n="43" d="100"/>
        </p:scale>
        <p:origin x="22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652"/>
    </p:cViewPr>
  </p:sorterViewPr>
  <p:notesViewPr>
    <p:cSldViewPr>
      <p:cViewPr varScale="1">
        <p:scale>
          <a:sx n="62" d="100"/>
          <a:sy n="62" d="100"/>
        </p:scale>
        <p:origin x="294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A-file02w\&#32887;&#26989;&#12475;&#12531;&#12479;&#12540;\&#32887;&#26989;&#12475;&#12531;&#12479;&#12540;&#20849;&#26377;\03%20&#25588;&#21161;&#20418;\&#9316;&#9733;&#23455;&#36341;&#22577;&#21578;&#26360;&#12288;&#12510;&#12491;&#12517;&#12450;&#12523;\&#20196;&#21644;4&#24180;&#24230;\&#12304;&#38283;&#30330;&#12305;&#31038;&#20250;&#20154;&#22522;&#30990;&#21147;&#35611;&#32722;\&#21442;&#32771;&#36039;&#26009;\&#12524;&#12540;&#12480;&#12540;&#12481;&#12515;&#12540;&#1248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A-file02w\&#32887;&#26989;&#12475;&#12531;&#12479;&#12540;\&#32887;&#26989;&#12475;&#12531;&#12479;&#12540;&#20849;&#26377;\03%20&#25588;&#21161;&#20418;\&#9316;&#9733;&#23455;&#36341;&#22577;&#21578;&#26360;&#12288;&#12510;&#12491;&#12517;&#12450;&#12523;\&#20196;&#21644;4&#24180;&#24230;\&#12304;&#38283;&#30330;&#12305;&#31038;&#20250;&#20154;&#22522;&#30990;&#21147;&#35611;&#32722;\&#21442;&#32771;&#36039;&#26009;\&#12524;&#12540;&#12480;&#12540;&#12481;&#12515;&#12540;&#1248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21000062851408"/>
          <c:y val="6.2013605442176857E-2"/>
          <c:w val="0.60346483244783722"/>
          <c:h val="0.82699319727891152"/>
        </c:manualLayout>
      </c:layout>
      <c:radarChart>
        <c:radarStyle val="marker"/>
        <c:varyColors val="0"/>
        <c:ser>
          <c:idx val="0"/>
          <c:order val="0"/>
          <c:tx>
            <c:strRef>
              <c:f>Aさん!$B$4</c:f>
              <c:strCache>
                <c:ptCount val="1"/>
                <c:pt idx="0">
                  <c:v>自己評価</c:v>
                </c:pt>
              </c:strCache>
            </c:strRef>
          </c:tx>
          <c:spPr>
            <a:ln w="28575" cap="rnd">
              <a:solidFill>
                <a:schemeClr val="accent1"/>
              </a:solidFill>
              <a:round/>
            </a:ln>
            <a:effectLst/>
          </c:spPr>
          <c:marker>
            <c:symbol val="none"/>
          </c:marker>
          <c:cat>
            <c:strRef>
              <c:f>Aさん!$A$5:$A$16</c:f>
              <c:strCache>
                <c:ptCount val="12"/>
                <c:pt idx="0">
                  <c:v>主体性</c:v>
                </c:pt>
                <c:pt idx="1">
                  <c:v>働きかけ力</c:v>
                </c:pt>
                <c:pt idx="2">
                  <c:v>実行力</c:v>
                </c:pt>
                <c:pt idx="3">
                  <c:v>課題発見力</c:v>
                </c:pt>
                <c:pt idx="4">
                  <c:v>計画力</c:v>
                </c:pt>
                <c:pt idx="5">
                  <c:v>創造力</c:v>
                </c:pt>
                <c:pt idx="6">
                  <c:v>発信力</c:v>
                </c:pt>
                <c:pt idx="7">
                  <c:v>傾聴力</c:v>
                </c:pt>
                <c:pt idx="8">
                  <c:v>柔軟性</c:v>
                </c:pt>
                <c:pt idx="9">
                  <c:v>情況把握力</c:v>
                </c:pt>
                <c:pt idx="10">
                  <c:v>規律性</c:v>
                </c:pt>
                <c:pt idx="11">
                  <c:v>ストレスコントロール力</c:v>
                </c:pt>
              </c:strCache>
            </c:strRef>
          </c:cat>
          <c:val>
            <c:numRef>
              <c:f>Aさん!$B$5:$B$16</c:f>
              <c:numCache>
                <c:formatCode>General</c:formatCode>
                <c:ptCount val="12"/>
                <c:pt idx="0">
                  <c:v>5</c:v>
                </c:pt>
                <c:pt idx="1">
                  <c:v>7</c:v>
                </c:pt>
                <c:pt idx="2">
                  <c:v>8</c:v>
                </c:pt>
                <c:pt idx="3">
                  <c:v>9</c:v>
                </c:pt>
                <c:pt idx="4">
                  <c:v>5</c:v>
                </c:pt>
                <c:pt idx="5">
                  <c:v>10</c:v>
                </c:pt>
                <c:pt idx="6">
                  <c:v>9</c:v>
                </c:pt>
                <c:pt idx="7">
                  <c:v>9</c:v>
                </c:pt>
                <c:pt idx="8">
                  <c:v>9</c:v>
                </c:pt>
                <c:pt idx="9">
                  <c:v>8</c:v>
                </c:pt>
                <c:pt idx="10">
                  <c:v>9</c:v>
                </c:pt>
                <c:pt idx="11">
                  <c:v>4</c:v>
                </c:pt>
              </c:numCache>
            </c:numRef>
          </c:val>
          <c:extLst>
            <c:ext xmlns:c16="http://schemas.microsoft.com/office/drawing/2014/chart" uri="{C3380CC4-5D6E-409C-BE32-E72D297353CC}">
              <c16:uniqueId val="{00000000-CF77-4BD9-87A3-94F1FF0AC5F7}"/>
            </c:ext>
          </c:extLst>
        </c:ser>
        <c:dLbls>
          <c:showLegendKey val="0"/>
          <c:showVal val="0"/>
          <c:showCatName val="0"/>
          <c:showSerName val="0"/>
          <c:showPercent val="0"/>
          <c:showBubbleSize val="0"/>
        </c:dLbls>
        <c:axId val="705506655"/>
        <c:axId val="705518303"/>
      </c:radarChart>
      <c:catAx>
        <c:axId val="70550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05518303"/>
        <c:crosses val="autoZero"/>
        <c:auto val="1"/>
        <c:lblAlgn val="ctr"/>
        <c:lblOffset val="100"/>
        <c:noMultiLvlLbl val="0"/>
      </c:catAx>
      <c:valAx>
        <c:axId val="705518303"/>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cross"/>
        <c:minorTickMark val="cross"/>
        <c:tickLblPos val="nextTo"/>
        <c:spPr>
          <a:noFill/>
          <a:ln>
            <a:solidFill>
              <a:schemeClr val="bg1">
                <a:lumMod val="65000"/>
              </a:schemeClr>
            </a:solidFill>
            <a:prstDash val="soli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05506655"/>
        <c:crosses val="autoZero"/>
        <c:crossBetween val="between"/>
        <c:majorUnit val="1"/>
        <c:minorUnit val="0.1"/>
      </c:valAx>
      <c:spPr>
        <a:noFill/>
        <a:ln>
          <a:noFill/>
        </a:ln>
        <a:effectLst/>
      </c:spPr>
    </c:plotArea>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34447598873766"/>
          <c:y val="0.19970654520617587"/>
          <c:w val="0.4318740768224153"/>
          <c:h val="0.60058690958764827"/>
        </c:manualLayout>
      </c:layout>
      <c:radarChart>
        <c:radarStyle val="marker"/>
        <c:varyColors val="0"/>
        <c:ser>
          <c:idx val="0"/>
          <c:order val="0"/>
          <c:tx>
            <c:strRef>
              <c:f>'Aさん (2)'!$B$4</c:f>
              <c:strCache>
                <c:ptCount val="1"/>
                <c:pt idx="0">
                  <c:v>自己評価</c:v>
                </c:pt>
              </c:strCache>
            </c:strRef>
          </c:tx>
          <c:spPr>
            <a:ln w="28575" cap="rnd">
              <a:solidFill>
                <a:schemeClr val="accent1"/>
              </a:solidFill>
              <a:round/>
            </a:ln>
            <a:effectLst/>
          </c:spPr>
          <c:marker>
            <c:symbol val="none"/>
          </c:marker>
          <c:cat>
            <c:strRef>
              <c:f>'Aさん (2)'!$A$5:$A$16</c:f>
              <c:strCache>
                <c:ptCount val="12"/>
                <c:pt idx="0">
                  <c:v>主体性</c:v>
                </c:pt>
                <c:pt idx="1">
                  <c:v>働きかけ力</c:v>
                </c:pt>
                <c:pt idx="2">
                  <c:v>実行力</c:v>
                </c:pt>
                <c:pt idx="3">
                  <c:v>課題発見力</c:v>
                </c:pt>
                <c:pt idx="4">
                  <c:v>計画力</c:v>
                </c:pt>
                <c:pt idx="5">
                  <c:v>創造力</c:v>
                </c:pt>
                <c:pt idx="6">
                  <c:v>発信力</c:v>
                </c:pt>
                <c:pt idx="7">
                  <c:v>傾聴力</c:v>
                </c:pt>
                <c:pt idx="8">
                  <c:v>柔軟性</c:v>
                </c:pt>
                <c:pt idx="9">
                  <c:v>情況把握力</c:v>
                </c:pt>
                <c:pt idx="10">
                  <c:v>規律性</c:v>
                </c:pt>
                <c:pt idx="11">
                  <c:v>ストレスコントロール力</c:v>
                </c:pt>
              </c:strCache>
            </c:strRef>
          </c:cat>
          <c:val>
            <c:numRef>
              <c:f>'Aさん (2)'!$B$5:$B$16</c:f>
              <c:numCache>
                <c:formatCode>General</c:formatCode>
                <c:ptCount val="12"/>
                <c:pt idx="0">
                  <c:v>8</c:v>
                </c:pt>
                <c:pt idx="1">
                  <c:v>7</c:v>
                </c:pt>
                <c:pt idx="2">
                  <c:v>8</c:v>
                </c:pt>
                <c:pt idx="3">
                  <c:v>9</c:v>
                </c:pt>
                <c:pt idx="4">
                  <c:v>5</c:v>
                </c:pt>
                <c:pt idx="5">
                  <c:v>10</c:v>
                </c:pt>
                <c:pt idx="6">
                  <c:v>9</c:v>
                </c:pt>
                <c:pt idx="7">
                  <c:v>9</c:v>
                </c:pt>
                <c:pt idx="8">
                  <c:v>9</c:v>
                </c:pt>
                <c:pt idx="9">
                  <c:v>8</c:v>
                </c:pt>
                <c:pt idx="10">
                  <c:v>9</c:v>
                </c:pt>
                <c:pt idx="11">
                  <c:v>7</c:v>
                </c:pt>
              </c:numCache>
            </c:numRef>
          </c:val>
          <c:extLst>
            <c:ext xmlns:c16="http://schemas.microsoft.com/office/drawing/2014/chart" uri="{C3380CC4-5D6E-409C-BE32-E72D297353CC}">
              <c16:uniqueId val="{00000000-79F6-416F-9B20-C63BF7732FAE}"/>
            </c:ext>
          </c:extLst>
        </c:ser>
        <c:dLbls>
          <c:showLegendKey val="0"/>
          <c:showVal val="0"/>
          <c:showCatName val="0"/>
          <c:showSerName val="0"/>
          <c:showPercent val="0"/>
          <c:showBubbleSize val="0"/>
        </c:dLbls>
        <c:axId val="705506655"/>
        <c:axId val="705518303"/>
      </c:radarChart>
      <c:catAx>
        <c:axId val="70550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05518303"/>
        <c:crosses val="autoZero"/>
        <c:auto val="1"/>
        <c:lblAlgn val="ctr"/>
        <c:lblOffset val="100"/>
        <c:noMultiLvlLbl val="0"/>
      </c:catAx>
      <c:valAx>
        <c:axId val="705518303"/>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cross"/>
        <c:minorTickMark val="cross"/>
        <c:tickLblPos val="nextTo"/>
        <c:spPr>
          <a:noFill/>
          <a:ln>
            <a:solidFill>
              <a:schemeClr val="bg1">
                <a:lumMod val="65000"/>
              </a:schemeClr>
            </a:solidFill>
            <a:prstDash val="soli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05506655"/>
        <c:crosses val="autoZero"/>
        <c:crossBetween val="between"/>
        <c:majorUnit val="1"/>
        <c:minorUnit val="0.1"/>
      </c:valAx>
      <c:spPr>
        <a:noFill/>
        <a:ln>
          <a:noFill/>
        </a:ln>
        <a:effectLst/>
      </c:spPr>
    </c:plotArea>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'Aさん (2)'!$B$4</c:f>
              <c:strCache>
                <c:ptCount val="1"/>
                <c:pt idx="0">
                  <c:v>自己評価</c:v>
                </c:pt>
              </c:strCache>
            </c:strRef>
          </c:tx>
          <c:spPr>
            <a:ln w="28575" cap="rnd">
              <a:solidFill>
                <a:schemeClr val="accent1"/>
              </a:solidFill>
              <a:round/>
            </a:ln>
            <a:effectLst/>
          </c:spPr>
          <c:marker>
            <c:symbol val="none"/>
          </c:marker>
          <c:cat>
            <c:strRef>
              <c:f>'Aさん (2)'!$A$5:$A$16</c:f>
              <c:strCache>
                <c:ptCount val="12"/>
                <c:pt idx="0">
                  <c:v>主体性</c:v>
                </c:pt>
                <c:pt idx="1">
                  <c:v>働きかけ力</c:v>
                </c:pt>
                <c:pt idx="2">
                  <c:v>実行力</c:v>
                </c:pt>
                <c:pt idx="3">
                  <c:v>課題発見力</c:v>
                </c:pt>
                <c:pt idx="4">
                  <c:v>計画力</c:v>
                </c:pt>
                <c:pt idx="5">
                  <c:v>創造力</c:v>
                </c:pt>
                <c:pt idx="6">
                  <c:v>発信力</c:v>
                </c:pt>
                <c:pt idx="7">
                  <c:v>傾聴力</c:v>
                </c:pt>
                <c:pt idx="8">
                  <c:v>柔軟性</c:v>
                </c:pt>
                <c:pt idx="9">
                  <c:v>情況把握力</c:v>
                </c:pt>
                <c:pt idx="10">
                  <c:v>規律性</c:v>
                </c:pt>
                <c:pt idx="11">
                  <c:v>ストレスコントロール力</c:v>
                </c:pt>
              </c:strCache>
            </c:strRef>
          </c:cat>
          <c:val>
            <c:numRef>
              <c:f>'Aさん (2)'!$B$5:$B$16</c:f>
              <c:numCache>
                <c:formatCode>General</c:formatCode>
                <c:ptCount val="12"/>
                <c:pt idx="0">
                  <c:v>8</c:v>
                </c:pt>
                <c:pt idx="1">
                  <c:v>7</c:v>
                </c:pt>
                <c:pt idx="2">
                  <c:v>8</c:v>
                </c:pt>
                <c:pt idx="3">
                  <c:v>9</c:v>
                </c:pt>
                <c:pt idx="4">
                  <c:v>7</c:v>
                </c:pt>
                <c:pt idx="5">
                  <c:v>10</c:v>
                </c:pt>
                <c:pt idx="6">
                  <c:v>9</c:v>
                </c:pt>
                <c:pt idx="7">
                  <c:v>9</c:v>
                </c:pt>
                <c:pt idx="8">
                  <c:v>9</c:v>
                </c:pt>
                <c:pt idx="9">
                  <c:v>8</c:v>
                </c:pt>
                <c:pt idx="10">
                  <c:v>9</c:v>
                </c:pt>
                <c:pt idx="11">
                  <c:v>7</c:v>
                </c:pt>
              </c:numCache>
            </c:numRef>
          </c:val>
          <c:extLst>
            <c:ext xmlns:c16="http://schemas.microsoft.com/office/drawing/2014/chart" uri="{C3380CC4-5D6E-409C-BE32-E72D297353CC}">
              <c16:uniqueId val="{00000000-B1D0-4F66-9097-A9673582914D}"/>
            </c:ext>
          </c:extLst>
        </c:ser>
        <c:dLbls>
          <c:showLegendKey val="0"/>
          <c:showVal val="0"/>
          <c:showCatName val="0"/>
          <c:showSerName val="0"/>
          <c:showPercent val="0"/>
          <c:showBubbleSize val="0"/>
        </c:dLbls>
        <c:axId val="705506655"/>
        <c:axId val="705518303"/>
      </c:radarChart>
      <c:catAx>
        <c:axId val="70550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05518303"/>
        <c:crosses val="autoZero"/>
        <c:auto val="1"/>
        <c:lblAlgn val="ctr"/>
        <c:lblOffset val="100"/>
        <c:noMultiLvlLbl val="0"/>
      </c:catAx>
      <c:valAx>
        <c:axId val="705518303"/>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cross"/>
        <c:minorTickMark val="cross"/>
        <c:tickLblPos val="nextTo"/>
        <c:spPr>
          <a:noFill/>
          <a:ln>
            <a:solidFill>
              <a:schemeClr val="bg1">
                <a:lumMod val="65000"/>
              </a:schemeClr>
            </a:solidFill>
            <a:prstDash val="soli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05506655"/>
        <c:crosses val="autoZero"/>
        <c:crossBetween val="between"/>
        <c:majorUnit val="1"/>
        <c:minorUnit val="0.1"/>
      </c:valAx>
      <c:spPr>
        <a:noFill/>
        <a:ln>
          <a:noFill/>
        </a:ln>
        <a:effectLst/>
      </c:spPr>
    </c:plotArea>
    <c:plotVisOnly val="1"/>
    <c:dispBlanksAs val="gap"/>
    <c:showDLblsOverMax val="0"/>
  </c:chart>
  <c:spPr>
    <a:noFill/>
    <a:ln>
      <a:noFill/>
    </a:ln>
    <a:effectLst/>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0.8434</cdr:x>
      <cdr:y>0.65445</cdr:y>
    </cdr:from>
    <cdr:to>
      <cdr:x>0.9022</cdr:x>
      <cdr:y>0.76864</cdr:y>
    </cdr:to>
    <cdr:sp macro="" textlink="">
      <cdr:nvSpPr>
        <cdr:cNvPr id="2" name="下矢印 1"/>
        <cdr:cNvSpPr/>
      </cdr:nvSpPr>
      <cdr:spPr>
        <a:xfrm xmlns:a="http://schemas.openxmlformats.org/drawingml/2006/main" rot="7068275">
          <a:off x="5315971" y="3132922"/>
          <a:ext cx="532951" cy="376063"/>
        </a:xfrm>
        <a:prstGeom xmlns:a="http://schemas.openxmlformats.org/drawingml/2006/main" prst="downArrow">
          <a:avLst/>
        </a:prstGeom>
        <a:solidFill xmlns:a="http://schemas.openxmlformats.org/drawingml/2006/main">
          <a:schemeClr val="accent1">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sz="2400" kern="1200">
              <a:solidFill>
                <a:schemeClr val="lt1"/>
              </a:solidFill>
              <a:latin typeface="+mn-lt"/>
              <a:ea typeface="+mn-ea"/>
              <a:cs typeface="+mn-cs"/>
            </a:defRPr>
          </a:lvl1pPr>
          <a:lvl2pPr marL="457200" algn="l" rtl="0" fontAlgn="base">
            <a:spcBef>
              <a:spcPct val="0"/>
            </a:spcBef>
            <a:spcAft>
              <a:spcPct val="0"/>
            </a:spcAft>
            <a:defRPr kumimoji="1" sz="2400" kern="1200">
              <a:solidFill>
                <a:schemeClr val="lt1"/>
              </a:solidFill>
              <a:latin typeface="+mn-lt"/>
              <a:ea typeface="+mn-ea"/>
              <a:cs typeface="+mn-cs"/>
            </a:defRPr>
          </a:lvl2pPr>
          <a:lvl3pPr marL="914400" algn="l" rtl="0" fontAlgn="base">
            <a:spcBef>
              <a:spcPct val="0"/>
            </a:spcBef>
            <a:spcAft>
              <a:spcPct val="0"/>
            </a:spcAft>
            <a:defRPr kumimoji="1" sz="2400" kern="1200">
              <a:solidFill>
                <a:schemeClr val="lt1"/>
              </a:solidFill>
              <a:latin typeface="+mn-lt"/>
              <a:ea typeface="+mn-ea"/>
              <a:cs typeface="+mn-cs"/>
            </a:defRPr>
          </a:lvl3pPr>
          <a:lvl4pPr marL="1371600" algn="l" rtl="0" fontAlgn="base">
            <a:spcBef>
              <a:spcPct val="0"/>
            </a:spcBef>
            <a:spcAft>
              <a:spcPct val="0"/>
            </a:spcAft>
            <a:defRPr kumimoji="1" sz="2400" kern="1200">
              <a:solidFill>
                <a:schemeClr val="lt1"/>
              </a:solidFill>
              <a:latin typeface="+mn-lt"/>
              <a:ea typeface="+mn-ea"/>
              <a:cs typeface="+mn-cs"/>
            </a:defRPr>
          </a:lvl4pPr>
          <a:lvl5pPr marL="1828800" algn="l" rtl="0" fontAlgn="base">
            <a:spcBef>
              <a:spcPct val="0"/>
            </a:spcBef>
            <a:spcAft>
              <a:spcPct val="0"/>
            </a:spcAft>
            <a:defRPr kumimoji="1" sz="2400" kern="1200">
              <a:solidFill>
                <a:schemeClr val="lt1"/>
              </a:solidFill>
              <a:latin typeface="+mn-lt"/>
              <a:ea typeface="+mn-ea"/>
              <a:cs typeface="+mn-cs"/>
            </a:defRPr>
          </a:lvl5pPr>
          <a:lvl6pPr marL="2286000" algn="l" defTabSz="914400" rtl="0" eaLnBrk="1" latinLnBrk="0" hangingPunct="1">
            <a:defRPr kumimoji="1" sz="2400" kern="1200">
              <a:solidFill>
                <a:schemeClr val="lt1"/>
              </a:solidFill>
              <a:latin typeface="+mn-lt"/>
              <a:ea typeface="+mn-ea"/>
              <a:cs typeface="+mn-cs"/>
            </a:defRPr>
          </a:lvl6pPr>
          <a:lvl7pPr marL="2743200" algn="l" defTabSz="914400" rtl="0" eaLnBrk="1" latinLnBrk="0" hangingPunct="1">
            <a:defRPr kumimoji="1" sz="2400" kern="1200">
              <a:solidFill>
                <a:schemeClr val="lt1"/>
              </a:solidFill>
              <a:latin typeface="+mn-lt"/>
              <a:ea typeface="+mn-ea"/>
              <a:cs typeface="+mn-cs"/>
            </a:defRPr>
          </a:lvl7pPr>
          <a:lvl8pPr marL="3200400" algn="l" defTabSz="914400" rtl="0" eaLnBrk="1" latinLnBrk="0" hangingPunct="1">
            <a:defRPr kumimoji="1" sz="2400" kern="1200">
              <a:solidFill>
                <a:schemeClr val="lt1"/>
              </a:solidFill>
              <a:latin typeface="+mn-lt"/>
              <a:ea typeface="+mn-ea"/>
              <a:cs typeface="+mn-cs"/>
            </a:defRPr>
          </a:lvl8pPr>
          <a:lvl9pPr marL="3657600" algn="l" defTabSz="914400" rtl="0" eaLnBrk="1" latinLnBrk="0" hangingPunct="1">
            <a:defRPr kumimoji="1" sz="2400" kern="1200">
              <a:solidFill>
                <a:schemeClr val="lt1"/>
              </a:solidFill>
              <a:latin typeface="+mn-lt"/>
              <a:ea typeface="+mn-ea"/>
              <a:cs typeface="+mn-cs"/>
            </a:defRPr>
          </a:lvl9pPr>
        </a:lstStyle>
        <a:p xmlns:a="http://schemas.openxmlformats.org/drawingml/2006/main">
          <a:pPr algn="ctr"/>
          <a:endParaRPr kumimoji="1" lang="ja-JP" altLang="en-US">
            <a:solidFill>
              <a:schemeClr val="accent1">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3" y="1"/>
            <a:ext cx="2951071" cy="49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t"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
        <p:nvSpPr>
          <p:cNvPr id="43012" name="Rectangle 4"/>
          <p:cNvSpPr>
            <a:spLocks noGrp="1" noChangeArrowheads="1"/>
          </p:cNvSpPr>
          <p:nvPr>
            <p:ph type="ftr" sz="quarter" idx="2"/>
          </p:nvPr>
        </p:nvSpPr>
        <p:spPr bwMode="auto">
          <a:xfrm>
            <a:off x="3" y="9440376"/>
            <a:ext cx="2951071"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Tree>
    <p:extLst>
      <p:ext uri="{BB962C8B-B14F-4D97-AF65-F5344CB8AC3E}">
        <p14:creationId xmlns:p14="http://schemas.microsoft.com/office/powerpoint/2010/main" val="2629610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
            <a:ext cx="2951071" cy="49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t"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
        <p:nvSpPr>
          <p:cNvPr id="8195" name="Rectangle 3"/>
          <p:cNvSpPr>
            <a:spLocks noGrp="1" noChangeArrowheads="1"/>
          </p:cNvSpPr>
          <p:nvPr>
            <p:ph type="dt" idx="1"/>
          </p:nvPr>
        </p:nvSpPr>
        <p:spPr bwMode="auto">
          <a:xfrm>
            <a:off x="3856132" y="1"/>
            <a:ext cx="2949466" cy="497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t"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endParaRPr lang="en-US" altLang="ja-JP" dirty="0"/>
          </a:p>
        </p:txBody>
      </p:sp>
      <p:sp>
        <p:nvSpPr>
          <p:cNvPr id="6148" name="Rectangle 4"/>
          <p:cNvSpPr>
            <a:spLocks noGrp="1" noRot="1" noChangeAspect="1" noChangeArrowheads="1" noTextEdit="1"/>
          </p:cNvSpPr>
          <p:nvPr>
            <p:ph type="sldImg" idx="2"/>
          </p:nvPr>
        </p:nvSpPr>
        <p:spPr bwMode="auto">
          <a:xfrm>
            <a:off x="917575" y="744538"/>
            <a:ext cx="4973638"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2009" y="4722585"/>
            <a:ext cx="5444797" cy="447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3" y="9440376"/>
            <a:ext cx="2951071"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b" anchorCtr="0" compatLnSpc="1">
            <a:prstTxWarp prst="textNoShape">
              <a:avLst/>
            </a:prstTxWarp>
          </a:bodyPr>
          <a:lstStyle>
            <a:lvl1pPr>
              <a:defRPr sz="1200">
                <a:latin typeface="Times New Roman" pitchFamily="18" charset="0"/>
                <a:ea typeface="ＭＳ Ｐゴシック" pitchFamily="50" charset="-128"/>
              </a:defRPr>
            </a:lvl1pPr>
          </a:lstStyle>
          <a:p>
            <a:pPr>
              <a:defRPr/>
            </a:pPr>
            <a:endParaRPr lang="en-US" altLang="ja-JP" dirty="0"/>
          </a:p>
        </p:txBody>
      </p:sp>
      <p:sp>
        <p:nvSpPr>
          <p:cNvPr id="8199" name="Rectangle 7"/>
          <p:cNvSpPr>
            <a:spLocks noGrp="1" noChangeArrowheads="1"/>
          </p:cNvSpPr>
          <p:nvPr>
            <p:ph type="sldNum" sz="quarter" idx="5"/>
          </p:nvPr>
        </p:nvSpPr>
        <p:spPr bwMode="auto">
          <a:xfrm>
            <a:off x="3856132" y="9440376"/>
            <a:ext cx="2949466"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1" tIns="46070" rIns="92141" bIns="46070" numCol="1" anchor="b" anchorCtr="0" compatLnSpc="1">
            <a:prstTxWarp prst="textNoShape">
              <a:avLst/>
            </a:prstTxWarp>
          </a:bodyPr>
          <a:lstStyle>
            <a:lvl1pPr algn="r">
              <a:defRPr sz="1200">
                <a:latin typeface="Times New Roman" pitchFamily="18" charset="0"/>
                <a:ea typeface="ＭＳ Ｐゴシック" pitchFamily="50" charset="-128"/>
              </a:defRPr>
            </a:lvl1pPr>
          </a:lstStyle>
          <a:p>
            <a:pPr>
              <a:defRPr/>
            </a:pPr>
            <a:fld id="{F46F001D-12A5-4220-96F5-EDBCCCABAA1A}" type="slidenum">
              <a:rPr lang="en-US" altLang="ja-JP"/>
              <a:pPr>
                <a:defRPr/>
              </a:pPr>
              <a:t>‹#›</a:t>
            </a:fld>
            <a:endParaRPr lang="en-US" altLang="ja-JP" dirty="0"/>
          </a:p>
        </p:txBody>
      </p:sp>
    </p:spTree>
    <p:extLst>
      <p:ext uri="{BB962C8B-B14F-4D97-AF65-F5344CB8AC3E}">
        <p14:creationId xmlns:p14="http://schemas.microsoft.com/office/powerpoint/2010/main" val="924768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これから、社会人基礎力講習を始めます。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8E86EFA0-0ED1-4CA7-9F41-B0B2E70EFCB6}"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30226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まず１つ目の能力は、「前に踏み出す力」です</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前</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に踏み出す力は「主体性」、「働きかけ力」、「実行力」の３つの能力要素から構成されています。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6675"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59796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２つ目の能力は、「考え抜く力」です。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考え抜く力は、「課題発見力」、「計画力」、「創造力」の３つの能力要素から構成されています。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26670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345103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３つ目の能力は、「チームで働く力」です。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チーム</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で働く力は、６つの能力要素から構成されています。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まずは、「発信力」、「傾聴力」、「柔軟性」です。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180879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次</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は、「情況把握力」、「規律性」、「ストレスコントール力」です。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6675"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469529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BD604A-CB06-49D4-8667-43DDB22EE458}"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
        <p:nvSpPr>
          <p:cNvPr id="37891" name="Rectangle 2"/>
          <p:cNvSpPr>
            <a:spLocks noGrp="1" noRot="1" noChangeAspect="1" noChangeArrowheads="1" noTextEdit="1"/>
          </p:cNvSpPr>
          <p:nvPr>
            <p:ph type="sldImg"/>
          </p:nvPr>
        </p:nvSpPr>
        <p:spPr>
          <a:xfrm>
            <a:off x="919163" y="746125"/>
            <a:ext cx="4968875" cy="3725863"/>
          </a:xfrm>
          <a:ln/>
        </p:spPr>
      </p:sp>
      <p:sp>
        <p:nvSpPr>
          <p:cNvPr id="37892" name="Rectangle 3"/>
          <p:cNvSpPr>
            <a:spLocks noGrp="1" noChangeArrowheads="1"/>
          </p:cNvSpPr>
          <p:nvPr>
            <p:ph type="body" idx="1"/>
          </p:nvPr>
        </p:nvSpPr>
        <p:spPr>
          <a:xfrm>
            <a:off x="908051" y="4721225"/>
            <a:ext cx="4968875" cy="4889500"/>
          </a:xfrm>
          <a:noFill/>
        </p:spPr>
        <p:txBody>
          <a:bodyPr/>
          <a:lstStyle/>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次</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に、「社会人基礎力」活用のポイントについて説明します。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069298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752475"/>
            <a:ext cx="5008563" cy="3756025"/>
          </a:xfrm>
        </p:spPr>
      </p:sp>
      <p:sp>
        <p:nvSpPr>
          <p:cNvPr id="3" name="ノート プレースホルダー 2"/>
          <p:cNvSpPr>
            <a:spLocks noGrp="1"/>
          </p:cNvSpPr>
          <p:nvPr>
            <p:ph type="body" idx="1"/>
          </p:nvPr>
        </p:nvSpPr>
        <p:spPr>
          <a:xfrm>
            <a:off x="688817" y="4792367"/>
            <a:ext cx="5510530" cy="5258919"/>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「社会人基礎力」活用のポイントは、３つあります。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一つひとつのポイントについて、演習を通じて理解を深めていきましょう。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4F51B7-FAFA-4143-894B-31B4152CD1C7}"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346611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ポイントの１つ目は、職場での「自分の社会人基礎力」を確認する、です。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先ほど、社会人基礎力の</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の能力要素について説明しましたが、まずは、現状の「自分の社会人基礎力」を確認し、自分が発揮できている力が何で、発揮できていない力が何かを知ることが大切です。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自分が発揮できている力については、働くうえで自分の「強み」になります。また、発揮できていない力については、「今後発揮していくことが必要な力」、または、自分の「伸びしろ」と捉えることができ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242046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594" indent="-285613" eaLnBrk="0" hangingPunct="0">
              <a:defRPr kumimoji="1">
                <a:solidFill>
                  <a:schemeClr val="tx1"/>
                </a:solidFill>
                <a:latin typeface="Arial" charset="0"/>
                <a:ea typeface="ＭＳ Ｐゴシック" charset="-128"/>
              </a:defRPr>
            </a:lvl2pPr>
            <a:lvl3pPr marL="1142452" indent="-228490" eaLnBrk="0" hangingPunct="0">
              <a:defRPr kumimoji="1">
                <a:solidFill>
                  <a:schemeClr val="tx1"/>
                </a:solidFill>
                <a:latin typeface="Arial" charset="0"/>
                <a:ea typeface="ＭＳ Ｐゴシック" charset="-128"/>
              </a:defRPr>
            </a:lvl3pPr>
            <a:lvl4pPr marL="1599432" indent="-228490" eaLnBrk="0" hangingPunct="0">
              <a:defRPr kumimoji="1">
                <a:solidFill>
                  <a:schemeClr val="tx1"/>
                </a:solidFill>
                <a:latin typeface="Arial" charset="0"/>
                <a:ea typeface="ＭＳ Ｐゴシック" charset="-128"/>
              </a:defRPr>
            </a:lvl4pPr>
            <a:lvl5pPr marL="2056412" indent="-228490" eaLnBrk="0" hangingPunct="0">
              <a:defRPr kumimoji="1">
                <a:solidFill>
                  <a:schemeClr val="tx1"/>
                </a:solidFill>
                <a:latin typeface="Arial" charset="0"/>
                <a:ea typeface="ＭＳ Ｐゴシック" charset="-128"/>
              </a:defRPr>
            </a:lvl5pPr>
            <a:lvl6pPr marL="2513393" indent="-228490" algn="ctr" eaLnBrk="0" fontAlgn="base" hangingPunct="0">
              <a:spcBef>
                <a:spcPct val="0"/>
              </a:spcBef>
              <a:spcAft>
                <a:spcPct val="0"/>
              </a:spcAft>
              <a:defRPr kumimoji="1">
                <a:solidFill>
                  <a:schemeClr val="tx1"/>
                </a:solidFill>
                <a:latin typeface="Arial" charset="0"/>
                <a:ea typeface="ＭＳ Ｐゴシック" charset="-128"/>
              </a:defRPr>
            </a:lvl6pPr>
            <a:lvl7pPr marL="2970373" indent="-228490" algn="ctr" eaLnBrk="0" fontAlgn="base" hangingPunct="0">
              <a:spcBef>
                <a:spcPct val="0"/>
              </a:spcBef>
              <a:spcAft>
                <a:spcPct val="0"/>
              </a:spcAft>
              <a:defRPr kumimoji="1">
                <a:solidFill>
                  <a:schemeClr val="tx1"/>
                </a:solidFill>
                <a:latin typeface="Arial" charset="0"/>
                <a:ea typeface="ＭＳ Ｐゴシック" charset="-128"/>
              </a:defRPr>
            </a:lvl7pPr>
            <a:lvl8pPr marL="3427353" indent="-228490" algn="ctr" eaLnBrk="0" fontAlgn="base" hangingPunct="0">
              <a:spcBef>
                <a:spcPct val="0"/>
              </a:spcBef>
              <a:spcAft>
                <a:spcPct val="0"/>
              </a:spcAft>
              <a:defRPr kumimoji="1">
                <a:solidFill>
                  <a:schemeClr val="tx1"/>
                </a:solidFill>
                <a:latin typeface="Arial" charset="0"/>
                <a:ea typeface="ＭＳ Ｐゴシック" charset="-128"/>
              </a:defRPr>
            </a:lvl8pPr>
            <a:lvl9pPr marL="3884335" indent="-228490"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395EB-F7E9-4EC6-BEC9-4B12566173A9}"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xfrm>
            <a:off x="346075" y="4721225"/>
            <a:ext cx="6261100" cy="4889500"/>
          </a:xfrm>
          <a:noFill/>
        </p:spPr>
        <p:txBody>
          <a:bodyPr/>
          <a:lstStyle/>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自分</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の社会人基礎力を確認するための演習に取り組みたいと思います。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演習】「社会人基礎力　職場での発揮度チェックリスト」に回答しましょう。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資料</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①「社会人基礎力　職場での発揮度チェックリスト」</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を使います。準備してください。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チェックリスト</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の回答方法について説明します。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tabLst>
                <a:tab pos="1372235" algn="ctr"/>
              </a:tabLs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質問</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項目に対してすべて回答した後、前半の</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32</a:t>
            </a:r>
            <a:r>
              <a:rPr lang="ja-JP" altLang="ja-JP" sz="1050" kern="100" dirty="0" err="1">
                <a:effectLst/>
                <a:latin typeface="ＭＳ 明朝" panose="02020609040205080304" pitchFamily="17" charset="-128"/>
                <a:ea typeface="ＭＳ 明朝" panose="02020609040205080304" pitchFamily="17" charset="-128"/>
                <a:cs typeface="Times New Roman" panose="02020603050405020304" pitchFamily="18" charset="0"/>
              </a:rPr>
              <a:t>までの</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得点を合計します。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次に</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後半の</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33</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60</a:t>
            </a:r>
            <a:r>
              <a:rPr lang="ja-JP" altLang="ja-JP" sz="1050" kern="100" dirty="0" err="1">
                <a:effectLst/>
                <a:latin typeface="ＭＳ 明朝" panose="02020609040205080304" pitchFamily="17" charset="-128"/>
                <a:ea typeface="ＭＳ 明朝" panose="02020609040205080304" pitchFamily="17" charset="-128"/>
                <a:cs typeface="Times New Roman" panose="02020603050405020304" pitchFamily="18" charset="0"/>
              </a:rPr>
              <a:t>までの</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得点を合計します。最後に前半・後半の合計点数を記入します</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en-US" altLang="ja-JP" sz="105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66607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次に、【演習】「社会人基礎力　レーダーチャート」に取り組みましょう。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資料②「社会人基礎力　レーダーチャート」と「 【記入例】 社会人基礎力　レーダーチャート」</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を使います。準備してください。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レーダーチャートの作成方法について説明します。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985"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※記入８分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※発表１人１分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4F51B7-FAFA-4143-894B-31B4152CD1C7}"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1200" b="0" i="0" u="none" strike="noStrike" kern="120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282426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ポイントの２つ目は、「社会人基礎力」の視点から問題を捉え、解決策を考える、です。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人は、うまくいかないときに、「自分には能力がない」、「自分はダメな人間だ」と自分を責めて、落ち込むことがあります。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しかし、社会人基礎力を学ぶことで、うまくいかない状況を、「いま、自分には社会人基礎力のどの力が試されているのか？」と考え、</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の能力要素の視点で捉え直すことができるようになります。また、</a:t>
            </a:r>
            <a:r>
              <a:rPr lang="en-US"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の</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能力</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要素に基づいて、現実的な対処策や解決策を考えやすくなります。このように新たな視点をもって問題を乗り越えた経験は、自分の自信や成長につながります。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216307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9792" indent="-288381" eaLnBrk="0" hangingPunct="0">
              <a:defRPr kumimoji="1">
                <a:solidFill>
                  <a:schemeClr val="tx1"/>
                </a:solidFill>
                <a:latin typeface="Arial" charset="0"/>
                <a:ea typeface="ＭＳ Ｐゴシック" charset="-128"/>
              </a:defRPr>
            </a:lvl2pPr>
            <a:lvl3pPr marL="1153526" indent="-230705" eaLnBrk="0" hangingPunct="0">
              <a:defRPr kumimoji="1">
                <a:solidFill>
                  <a:schemeClr val="tx1"/>
                </a:solidFill>
                <a:latin typeface="Arial" charset="0"/>
                <a:ea typeface="ＭＳ Ｐゴシック" charset="-128"/>
              </a:defRPr>
            </a:lvl3pPr>
            <a:lvl4pPr marL="1614935" indent="-230705" eaLnBrk="0" hangingPunct="0">
              <a:defRPr kumimoji="1">
                <a:solidFill>
                  <a:schemeClr val="tx1"/>
                </a:solidFill>
                <a:latin typeface="Arial" charset="0"/>
                <a:ea typeface="ＭＳ Ｐゴシック" charset="-128"/>
              </a:defRPr>
            </a:lvl4pPr>
            <a:lvl5pPr marL="2076345" indent="-230705" eaLnBrk="0" hangingPunct="0">
              <a:defRPr kumimoji="1">
                <a:solidFill>
                  <a:schemeClr val="tx1"/>
                </a:solidFill>
                <a:latin typeface="Arial" charset="0"/>
                <a:ea typeface="ＭＳ Ｐゴシック" charset="-128"/>
              </a:defRPr>
            </a:lvl5pPr>
            <a:lvl6pPr marL="2537755" indent="-230705" algn="ctr" eaLnBrk="0" fontAlgn="base" hangingPunct="0">
              <a:spcBef>
                <a:spcPct val="0"/>
              </a:spcBef>
              <a:spcAft>
                <a:spcPct val="0"/>
              </a:spcAft>
              <a:defRPr kumimoji="1">
                <a:solidFill>
                  <a:schemeClr val="tx1"/>
                </a:solidFill>
                <a:latin typeface="Arial" charset="0"/>
                <a:ea typeface="ＭＳ Ｐゴシック" charset="-128"/>
              </a:defRPr>
            </a:lvl6pPr>
            <a:lvl7pPr marL="2999165" indent="-230705" algn="ctr" eaLnBrk="0" fontAlgn="base" hangingPunct="0">
              <a:spcBef>
                <a:spcPct val="0"/>
              </a:spcBef>
              <a:spcAft>
                <a:spcPct val="0"/>
              </a:spcAft>
              <a:defRPr kumimoji="1">
                <a:solidFill>
                  <a:schemeClr val="tx1"/>
                </a:solidFill>
                <a:latin typeface="Arial" charset="0"/>
                <a:ea typeface="ＭＳ Ｐゴシック" charset="-128"/>
              </a:defRPr>
            </a:lvl7pPr>
            <a:lvl8pPr marL="3460575" indent="-230705" algn="ctr" eaLnBrk="0" fontAlgn="base" hangingPunct="0">
              <a:spcBef>
                <a:spcPct val="0"/>
              </a:spcBef>
              <a:spcAft>
                <a:spcPct val="0"/>
              </a:spcAft>
              <a:defRPr kumimoji="1">
                <a:solidFill>
                  <a:schemeClr val="tx1"/>
                </a:solidFill>
                <a:latin typeface="Arial" charset="0"/>
                <a:ea typeface="ＭＳ Ｐゴシック" charset="-128"/>
              </a:defRPr>
            </a:lvl8pPr>
            <a:lvl9pPr marL="3921986" indent="-230705"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395EB-F7E9-4EC6-BEC9-4B12566173A9}"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
        <p:nvSpPr>
          <p:cNvPr id="38915" name="Rectangle 2"/>
          <p:cNvSpPr>
            <a:spLocks noGrp="1" noRot="1" noChangeAspect="1" noChangeArrowheads="1" noTextEdit="1"/>
          </p:cNvSpPr>
          <p:nvPr>
            <p:ph type="sldImg"/>
          </p:nvPr>
        </p:nvSpPr>
        <p:spPr>
          <a:xfrm>
            <a:off x="939800" y="752475"/>
            <a:ext cx="5008563" cy="3756025"/>
          </a:xfrm>
          <a:ln/>
        </p:spPr>
      </p:sp>
      <p:sp>
        <p:nvSpPr>
          <p:cNvPr id="38916" name="Rectangle 3"/>
          <p:cNvSpPr>
            <a:spLocks noGrp="1" noChangeArrowheads="1"/>
          </p:cNvSpPr>
          <p:nvPr>
            <p:ph type="body" idx="1"/>
          </p:nvPr>
        </p:nvSpPr>
        <p:spPr>
          <a:xfrm>
            <a:off x="350191" y="4759682"/>
            <a:ext cx="6335568" cy="4929328"/>
          </a:xfrm>
          <a:noFill/>
        </p:spPr>
        <p:txBody>
          <a:bodyPr/>
          <a:lstStyle/>
          <a:p>
            <a:pPr indent="0" algn="just">
              <a:spcAft>
                <a:spcPts val="0"/>
              </a:spcAft>
            </a:pPr>
            <a:r>
              <a:rPr lang="ja-JP" altLang="en-US" sz="105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本日</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の内容です。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u="none" strike="noStrike"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66675" algn="just">
              <a:spcAft>
                <a:spcPts val="0"/>
              </a:spcAft>
            </a:pPr>
            <a:r>
              <a:rPr lang="en-US"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今日</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は、「社会人基礎力」とは何か、また「社会人基礎力」の活用のポイントを説明します。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受講</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される皆さんの職業経験はさまざまだと思いますが、改めて「働くうえで必要な力」の理解を深め、「社会人基礎力」という視点を今後の働き方を考えるうえでのヒントにしていただけたらと思います</a:t>
            </a:r>
            <a:r>
              <a:rPr lang="ja-JP" altLang="en-US" sz="1050" kern="100" dirty="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8942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3320" y="465887"/>
            <a:ext cx="4965700" cy="3725863"/>
          </a:xfrm>
        </p:spPr>
      </p:sp>
      <p:sp>
        <p:nvSpPr>
          <p:cNvPr id="3" name="ノート プレースホルダー 2"/>
          <p:cNvSpPr>
            <a:spLocks noGrp="1"/>
          </p:cNvSpPr>
          <p:nvPr>
            <p:ph type="body" idx="1"/>
          </p:nvPr>
        </p:nvSpPr>
        <p:spPr>
          <a:xfrm>
            <a:off x="307256" y="4223947"/>
            <a:ext cx="6264696" cy="5570257"/>
          </a:xfrm>
        </p:spPr>
        <p:txBody>
          <a:bodyPr/>
          <a:lstStyle/>
          <a:p>
            <a:pPr marL="0"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それ</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では、【演習】「社会人基礎力　ワークシート」の１と２に取り組みましょう。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ここ</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では、皆さんが、職場で発揮できるとよかったと思う社会人基礎力について、その具体的な場面や状況を挙げて、それに対する解決策を検討していくこととします。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次</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の資料を使います。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lvl="0" indent="0" algn="just">
              <a:spcAft>
                <a:spcPts val="0"/>
              </a:spcAft>
              <a:buFont typeface="Arial" panose="020B0604020202020204" pitchFamily="34" charset="0"/>
              <a:buNone/>
            </a:pPr>
            <a:r>
              <a:rPr lang="ja-JP" alt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資料③「社会人基礎力　ワークシート」</a:t>
            </a:r>
            <a:endPar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lvl="0" indent="0" algn="just">
              <a:spcAft>
                <a:spcPts val="0"/>
              </a:spcAft>
              <a:buFont typeface="Arial" panose="020B0604020202020204" pitchFamily="34" charset="0"/>
              <a:buNone/>
            </a:pPr>
            <a:r>
              <a:rPr lang="ja-JP" altLang="en-US"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　　　</a:t>
            </a: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記入例）</a:t>
            </a:r>
            <a:endPar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0" lvl="0" indent="0" algn="just">
              <a:spcAft>
                <a:spcPts val="0"/>
              </a:spcAft>
              <a:buFont typeface="Arial" panose="020B0604020202020204" pitchFamily="34" charset="0"/>
              <a:buNone/>
            </a:pPr>
            <a:r>
              <a:rPr lang="ja-JP" alt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資料④｢社会人基礎力　</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の能力要素別リスト</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marL="0" lvl="0" indent="0" algn="just">
              <a:spcAft>
                <a:spcPts val="0"/>
              </a:spcAft>
              <a:buFont typeface="Arial" panose="020B0604020202020204" pitchFamily="34" charset="0"/>
              <a:buNone/>
            </a:pPr>
            <a:r>
              <a:rPr lang="ja-JP" altLang="en-US"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rPr>
              <a:t>　を</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準備</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まず</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、ワークシートの１を記入しましょう。これまでの職業生活を振り返って、自分が発揮できるとよかったと思う社会人基礎力の能力要素</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つ記入してください。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次に、その能力要素を発揮できるとよかったと感じた職場での困った場面や状況を、できるだけ具体的に書いてみましょう。記入例を参考にしてください。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記入</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を終えたら、ワークシートの２では、職場で困った場面や状況に対して、社会人基礎力を発揮してどんな対処策や解決策が考えられるかアイディアを出しましょう。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なお、「社会人基礎力　職場での発揮度チェックリスト」の質問項目を</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の能力要素別に並べ替えたものが、資料④「社会人基礎力　</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の能力要素別リスト」です。</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の能力要素を発揮した際の行動として、このリストを参考にしながら対処策・解決策を考えてみましょう</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1050" kern="900" dirty="0" smtClean="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　</a:t>
            </a:r>
            <a:r>
              <a:rPr lang="ja-JP" altLang="ja-JP" sz="1050" kern="100" dirty="0" smtClean="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また</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、対処策・解決策は、ワークシート１に記入した「発揮できるとよかったと思う社会人基礎力の能力要素」以外の視点からもあわせてアイディアを出すと問題解決につながりやすくなります。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　例えば、【記入例】のように、「計画力」に関する解決策を考える際に、自分の仕事の情況を把握する「情況把握力」や上司に相談する「発信力」、苦手なことに取り組む「ストレスコントロール力」等も合わせて考えることで、複数の視点で対処策・解決策を検討することができます</a:t>
            </a:r>
            <a:r>
              <a:rPr lang="ja-JP" altLang="ja-JP" sz="1050" kern="100" dirty="0" smtClean="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a:t>
            </a:r>
            <a:endParaRPr lang="en-US" altLang="ja-JP" sz="1050" kern="900" dirty="0" smtClean="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ja-JP" altLang="en-US" sz="1050" kern="900" dirty="0" smtClean="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さまざま</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な視点から検討していきましょう。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それ</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では、「社会人基礎力　ワークシート」の１と２について発表してください。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※発表１人１分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0" algn="just">
              <a:spcAft>
                <a:spcPts val="0"/>
              </a:spcAft>
            </a:pPr>
            <a:r>
              <a:rPr lang="ja-JP" altLang="en-US"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ワークシート</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の２の解決策・対処策について、他のメンバーからもアイディアを出しましょう。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※意見交換</a:t>
            </a: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10</a:t>
            </a: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24F51B7-FAFA-4143-894B-31B4152CD1C7}" type="slidenum">
              <a:rPr kumimoji="1" lang="ja-JP" altLang="en-US"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844792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ポイントの３つ目は、「社会人基礎力」の視点から行動計画を立てる、です。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復職後に健康的で安定した職業生活を実現し、自分らしく働くために、自分が発揮できるとよいと考える社会人基礎力の</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の能力要素に基づいた具体的な行動計画を立てましょう。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今回は、「社会人基礎力　ワークシート」の２で検討した解決策を、復職後に実践できるように行動計画を立ててみましょう。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2361041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それでは、「社会人基礎力　ワークシート」の３の行動計画を記入しましょう。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2700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記入の際のポイントを２つ説明します。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en-US"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11760" indent="-11176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・現在から復職前までに行うこと、復職後に行うこと、に分けて考えましょう。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111760" indent="-11176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・行動計画は、具体的に、実現可能なものを設定するようにしましょう。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※記入５分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発表しましょう。発表後は、他のメンバーから応援の拍手を送りましょう。質問や感想について意見交換しましょう。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※発表１人１分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※意見交換５分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386648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a:xfrm>
            <a:off x="680720" y="4753646"/>
            <a:ext cx="5445760" cy="5216428"/>
          </a:xfrm>
        </p:spPr>
        <p:txBody>
          <a:bodyPr/>
          <a:lstStyle/>
          <a:p>
            <a:pPr algn="just">
              <a:spcAft>
                <a:spcPts val="0"/>
              </a:spcAft>
            </a:pPr>
            <a:r>
              <a:rPr lang="ja-JP" alt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まとめ</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です。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「社会人基礎力」を拠り所として、自分らしく働くために必要なことを３つお伝えします。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※内容読み上げ</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424F51B7-FAFA-4143-894B-31B4152CD1C7}"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382200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2842" indent="-285708" eaLnBrk="0" hangingPunct="0">
              <a:defRPr kumimoji="1">
                <a:solidFill>
                  <a:schemeClr val="tx1"/>
                </a:solidFill>
                <a:latin typeface="Arial" charset="0"/>
                <a:ea typeface="ＭＳ Ｐゴシック" charset="-128"/>
              </a:defRPr>
            </a:lvl2pPr>
            <a:lvl3pPr marL="1142833" indent="-228567" eaLnBrk="0" hangingPunct="0">
              <a:defRPr kumimoji="1">
                <a:solidFill>
                  <a:schemeClr val="tx1"/>
                </a:solidFill>
                <a:latin typeface="Arial" charset="0"/>
                <a:ea typeface="ＭＳ Ｐゴシック" charset="-128"/>
              </a:defRPr>
            </a:lvl3pPr>
            <a:lvl4pPr marL="1599967" indent="-228567" eaLnBrk="0" hangingPunct="0">
              <a:defRPr kumimoji="1">
                <a:solidFill>
                  <a:schemeClr val="tx1"/>
                </a:solidFill>
                <a:latin typeface="Arial" charset="0"/>
                <a:ea typeface="ＭＳ Ｐゴシック" charset="-128"/>
              </a:defRPr>
            </a:lvl4pPr>
            <a:lvl5pPr marL="2057100" indent="-228567" eaLnBrk="0" hangingPunct="0">
              <a:defRPr kumimoji="1">
                <a:solidFill>
                  <a:schemeClr val="tx1"/>
                </a:solidFill>
                <a:latin typeface="Arial" charset="0"/>
                <a:ea typeface="ＭＳ Ｐゴシック" charset="-128"/>
              </a:defRPr>
            </a:lvl5pPr>
            <a:lvl6pPr marL="2514234" indent="-228567" algn="ctr" eaLnBrk="0" fontAlgn="base" hangingPunct="0">
              <a:spcBef>
                <a:spcPct val="0"/>
              </a:spcBef>
              <a:spcAft>
                <a:spcPct val="0"/>
              </a:spcAft>
              <a:defRPr kumimoji="1">
                <a:solidFill>
                  <a:schemeClr val="tx1"/>
                </a:solidFill>
                <a:latin typeface="Arial" charset="0"/>
                <a:ea typeface="ＭＳ Ｐゴシック" charset="-128"/>
              </a:defRPr>
            </a:lvl6pPr>
            <a:lvl7pPr marL="2971367" indent="-228567" algn="ctr" eaLnBrk="0" fontAlgn="base" hangingPunct="0">
              <a:spcBef>
                <a:spcPct val="0"/>
              </a:spcBef>
              <a:spcAft>
                <a:spcPct val="0"/>
              </a:spcAft>
              <a:defRPr kumimoji="1">
                <a:solidFill>
                  <a:schemeClr val="tx1"/>
                </a:solidFill>
                <a:latin typeface="Arial" charset="0"/>
                <a:ea typeface="ＭＳ Ｐゴシック" charset="-128"/>
              </a:defRPr>
            </a:lvl7pPr>
            <a:lvl8pPr marL="3428500" indent="-228567" algn="ctr" eaLnBrk="0" fontAlgn="base" hangingPunct="0">
              <a:spcBef>
                <a:spcPct val="0"/>
              </a:spcBef>
              <a:spcAft>
                <a:spcPct val="0"/>
              </a:spcAft>
              <a:defRPr kumimoji="1">
                <a:solidFill>
                  <a:schemeClr val="tx1"/>
                </a:solidFill>
                <a:latin typeface="Arial" charset="0"/>
                <a:ea typeface="ＭＳ Ｐゴシック" charset="-128"/>
              </a:defRPr>
            </a:lvl8pPr>
            <a:lvl9pPr marL="3885635" indent="-228567"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BD604A-CB06-49D4-8667-43DDB22EE458}"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
        <p:nvSpPr>
          <p:cNvPr id="37891" name="Rectangle 2"/>
          <p:cNvSpPr>
            <a:spLocks noGrp="1" noRot="1" noChangeAspect="1" noChangeArrowheads="1" noTextEdit="1"/>
          </p:cNvSpPr>
          <p:nvPr>
            <p:ph type="sldImg"/>
          </p:nvPr>
        </p:nvSpPr>
        <p:spPr>
          <a:xfrm>
            <a:off x="919163" y="746125"/>
            <a:ext cx="4968875" cy="3725863"/>
          </a:xfrm>
          <a:ln/>
        </p:spPr>
      </p:sp>
      <p:sp>
        <p:nvSpPr>
          <p:cNvPr id="37892" name="Rectangle 3"/>
          <p:cNvSpPr>
            <a:spLocks noGrp="1" noChangeArrowheads="1"/>
          </p:cNvSpPr>
          <p:nvPr>
            <p:ph type="body" idx="1"/>
          </p:nvPr>
        </p:nvSpPr>
        <p:spPr>
          <a:xfrm>
            <a:off x="908051" y="4721225"/>
            <a:ext cx="4968875" cy="4889500"/>
          </a:xfrm>
          <a:noFill/>
        </p:spPr>
        <p:txBody>
          <a:bodyPr/>
          <a:lstStyle/>
          <a:p>
            <a:pPr indent="0" algn="l">
              <a:spcAft>
                <a:spcPts val="0"/>
              </a:spcAft>
            </a:pPr>
            <a:r>
              <a:rPr lang="ja-JP" altLang="en-US"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　</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社会人基礎力」とは何でしょうか。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783892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49792" indent="-288381" eaLnBrk="0" hangingPunct="0">
              <a:defRPr kumimoji="1">
                <a:solidFill>
                  <a:schemeClr val="tx1"/>
                </a:solidFill>
                <a:latin typeface="Arial" charset="0"/>
                <a:ea typeface="ＭＳ Ｐゴシック" charset="-128"/>
              </a:defRPr>
            </a:lvl2pPr>
            <a:lvl3pPr marL="1153526" indent="-230705" eaLnBrk="0" hangingPunct="0">
              <a:defRPr kumimoji="1">
                <a:solidFill>
                  <a:schemeClr val="tx1"/>
                </a:solidFill>
                <a:latin typeface="Arial" charset="0"/>
                <a:ea typeface="ＭＳ Ｐゴシック" charset="-128"/>
              </a:defRPr>
            </a:lvl3pPr>
            <a:lvl4pPr marL="1614935" indent="-230705" eaLnBrk="0" hangingPunct="0">
              <a:defRPr kumimoji="1">
                <a:solidFill>
                  <a:schemeClr val="tx1"/>
                </a:solidFill>
                <a:latin typeface="Arial" charset="0"/>
                <a:ea typeface="ＭＳ Ｐゴシック" charset="-128"/>
              </a:defRPr>
            </a:lvl4pPr>
            <a:lvl5pPr marL="2076345" indent="-230705" eaLnBrk="0" hangingPunct="0">
              <a:defRPr kumimoji="1">
                <a:solidFill>
                  <a:schemeClr val="tx1"/>
                </a:solidFill>
                <a:latin typeface="Arial" charset="0"/>
                <a:ea typeface="ＭＳ Ｐゴシック" charset="-128"/>
              </a:defRPr>
            </a:lvl5pPr>
            <a:lvl6pPr marL="2537755" indent="-230705" algn="ctr" eaLnBrk="0" fontAlgn="base" hangingPunct="0">
              <a:spcBef>
                <a:spcPct val="0"/>
              </a:spcBef>
              <a:spcAft>
                <a:spcPct val="0"/>
              </a:spcAft>
              <a:defRPr kumimoji="1">
                <a:solidFill>
                  <a:schemeClr val="tx1"/>
                </a:solidFill>
                <a:latin typeface="Arial" charset="0"/>
                <a:ea typeface="ＭＳ Ｐゴシック" charset="-128"/>
              </a:defRPr>
            </a:lvl6pPr>
            <a:lvl7pPr marL="2999165" indent="-230705" algn="ctr" eaLnBrk="0" fontAlgn="base" hangingPunct="0">
              <a:spcBef>
                <a:spcPct val="0"/>
              </a:spcBef>
              <a:spcAft>
                <a:spcPct val="0"/>
              </a:spcAft>
              <a:defRPr kumimoji="1">
                <a:solidFill>
                  <a:schemeClr val="tx1"/>
                </a:solidFill>
                <a:latin typeface="Arial" charset="0"/>
                <a:ea typeface="ＭＳ Ｐゴシック" charset="-128"/>
              </a:defRPr>
            </a:lvl7pPr>
            <a:lvl8pPr marL="3460575" indent="-230705" algn="ctr" eaLnBrk="0" fontAlgn="base" hangingPunct="0">
              <a:spcBef>
                <a:spcPct val="0"/>
              </a:spcBef>
              <a:spcAft>
                <a:spcPct val="0"/>
              </a:spcAft>
              <a:defRPr kumimoji="1">
                <a:solidFill>
                  <a:schemeClr val="tx1"/>
                </a:solidFill>
                <a:latin typeface="Arial" charset="0"/>
                <a:ea typeface="ＭＳ Ｐゴシック" charset="-128"/>
              </a:defRPr>
            </a:lvl8pPr>
            <a:lvl9pPr marL="3921986" indent="-230705" algn="ctr"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5395EB-F7E9-4EC6-BEC9-4B12566173A9}"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charset="-128"/>
              <a:cs typeface="+mn-cs"/>
            </a:endParaRPr>
          </a:p>
        </p:txBody>
      </p:sp>
      <p:sp>
        <p:nvSpPr>
          <p:cNvPr id="38915" name="Rectangle 2"/>
          <p:cNvSpPr>
            <a:spLocks noGrp="1" noRot="1" noChangeAspect="1" noChangeArrowheads="1" noTextEdit="1"/>
          </p:cNvSpPr>
          <p:nvPr>
            <p:ph type="sldImg"/>
          </p:nvPr>
        </p:nvSpPr>
        <p:spPr>
          <a:xfrm>
            <a:off x="939800" y="752475"/>
            <a:ext cx="5008563" cy="3756025"/>
          </a:xfrm>
          <a:ln/>
        </p:spPr>
      </p:sp>
      <p:sp>
        <p:nvSpPr>
          <p:cNvPr id="38916" name="Rectangle 3"/>
          <p:cNvSpPr>
            <a:spLocks noGrp="1" noChangeArrowheads="1"/>
          </p:cNvSpPr>
          <p:nvPr>
            <p:ph type="body" idx="1"/>
          </p:nvPr>
        </p:nvSpPr>
        <p:spPr>
          <a:xfrm>
            <a:off x="350191" y="4759682"/>
            <a:ext cx="6335568" cy="4929328"/>
          </a:xfrm>
          <a:noFill/>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説明に入る前に、ウォーミングアップとして</a:t>
            </a: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「社会に出て活躍するために必要だと思う力」について考えてみましょう。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例えば、「新しいアイディアを出す力」、「人の話をしっかり聞く力」、「最後までやり抜く力」等、どんな表現でもかまいません。</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正解はありません。思いつくだけ書いてみてください。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985" algn="l">
              <a:spcAft>
                <a:spcPts val="0"/>
              </a:spcAft>
            </a:pPr>
            <a:r>
              <a:rPr lang="en-US" altLang="ja-JP" sz="1050" b="1"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ja-JP" altLang="ja-JP" sz="1050" b="1"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※記入２分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l">
              <a:spcAft>
                <a:spcPts val="0"/>
              </a:spcAft>
            </a:pPr>
            <a:r>
              <a:rPr lang="ja-JP"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それでは、「社会に出て活躍するために必要だと思う力」のうち上位３つを発表してください。</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l">
              <a:spcAft>
                <a:spcPts val="0"/>
              </a:spcAft>
            </a:pPr>
            <a:r>
              <a:rPr lang="en-US" altLang="ja-JP" sz="1050"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l">
              <a:spcAft>
                <a:spcPts val="0"/>
              </a:spcAft>
            </a:pPr>
            <a:r>
              <a:rPr lang="ja-JP" altLang="ja-JP" sz="1050" b="1"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※発表１人１</a:t>
            </a:r>
            <a:r>
              <a:rPr lang="ja-JP" altLang="en-US" sz="1050" b="1" kern="100" dirty="0">
                <a:solidFill>
                  <a:srgbClr val="000000"/>
                </a:solidFill>
                <a:effectLst/>
                <a:latin typeface="ＭＳ 明朝" panose="02020609040205080304" pitchFamily="17" charset="-128"/>
                <a:ea typeface="ＭＳ 明朝" panose="02020609040205080304" pitchFamily="17" charset="-128"/>
                <a:cs typeface="ＭＳ Ｐ明朝" panose="02020600040205080304" pitchFamily="18" charset="-128"/>
              </a:rPr>
              <a:t>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73199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社会に出て活躍するために必要だと思う力について、経済産業省が発表した調査の結果を見てみましょう。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このグラフでは、「社会に出て活躍するために必要だと考える能力要素」を、企業と学生それぞれに上位３つまで回答してもらったものを比較しています。企業、学生ともに「人柄（明るさや素直さ等）」「コミュニケーション力」を必要な要素と考えているとの結果が示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ja-JP" altLang="ja-JP" sz="1050" b="1" kern="100" dirty="0">
                <a:effectLst/>
                <a:latin typeface="ＭＳ 明朝" panose="02020609040205080304" pitchFamily="17" charset="-128"/>
                <a:ea typeface="ＭＳ 明朝" panose="02020609040205080304" pitchFamily="17" charset="-128"/>
                <a:cs typeface="Times New Roman" panose="02020603050405020304" pitchFamily="18" charset="0"/>
              </a:rPr>
              <a:t>※受講者の発表内容にも同じものがあれば、そこに触れる</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 </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一方、社会に出て活躍するために必要だと考える能力要素のうち、「一般常識」と「業界に関する専門知識」の必要性への意識に関しては、企業と学生の間で差異が見られます。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F001D-12A5-4220-96F5-EDBCCCABAA1A}"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169534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次に、企業と学生が、「不足している」と思う能力要素について見てみましょう。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企業は、学生に不足していると思う能力として</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a:t>
            </a:r>
            <a:r>
              <a:rPr lang="ja-JP" altLang="en-US"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１</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位</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：主体性　２位：コミュニケーション力　３位：粘り強さ　といった内面的な能力を挙げています。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一方、学生はそれらの能力要素の必要性についての意識は低く、「自分は既に身につけている」と考える傾向が見られると、経済産業省は分析しています。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また、学生が自分に不足していると思う能力として、１位：語学力　２位：業界に関する専門知識　３位：簿記といった、専門的な知識やスキルを挙げていますが、企業側は、それらの能力要素に対して特に不足を感じていない、とも分析しています。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marL="85090"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企業と学生の間で「不足していると思う能力」つまり「求められている能力」の認識に大きなギャップがあることがわかります。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F001D-12A5-4220-96F5-EDBCCCABAA1A}"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dirty="0">
              <a:ln>
                <a:noFill/>
              </a:ln>
              <a:solidFill>
                <a:srgbClr val="000000"/>
              </a:solidFill>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225443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今見てきた通り、学生が就職後に企業から求められると認識している能力と、企業が学生に求めている能力にギャップがあることがわかりました。</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経済産業省は、これらの認識のギャップがあることをふまえて、「社会人基礎力」を、「社会人として職場や地域社会で多様な人々と仕事をしていくうえで必要な基礎的</a:t>
            </a:r>
            <a:r>
              <a:rPr lang="ja-JP" altLang="ja-JP" sz="1050" kern="100" dirty="0" smtClean="0">
                <a:effectLst/>
                <a:latin typeface="ＭＳ 明朝" panose="02020609040205080304" pitchFamily="17" charset="-128"/>
                <a:ea typeface="ＭＳ 明朝" panose="02020609040205080304" pitchFamily="17" charset="-128"/>
                <a:cs typeface="ＭＳ Ｐ明朝" panose="02020600040205080304" pitchFamily="18" charset="-128"/>
              </a:rPr>
              <a:t>な力</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」として定義しています。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社会人基礎力は、「前に踏み出す力」、「考え抜く力」、「チームで働く力」の３つの能力（</a:t>
            </a: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12</a:t>
            </a:r>
            <a:r>
              <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 </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の能力要素）から構成されています。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133350" algn="just">
              <a:spcAft>
                <a:spcPts val="0"/>
              </a:spcAft>
            </a:pPr>
            <a:r>
              <a:rPr lang="en-US"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12</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の能力要素は、「主体性」、「働きかけ力」、「実行力」、「課題発見力」、「計画力」、「創造力」、「発信力」、「傾聴力」、「柔軟性」、「情況把握力」、「規律性」、「ストレスコントロール力」と定義されています。</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914315">
              <a:defRPr/>
            </a:pPr>
            <a:fld id="{F46F001D-12A5-4220-96F5-EDBCCCABAA1A}" type="slidenum">
              <a:rPr lang="en-US" altLang="ja-JP">
                <a:solidFill>
                  <a:srgbClr val="000000"/>
                </a:solidFill>
              </a:rPr>
              <a:pPr defTabSz="914315">
                <a:defRPr/>
              </a:pPr>
              <a:t>7</a:t>
            </a:fld>
            <a:endParaRPr lang="en-US" altLang="ja-JP" dirty="0">
              <a:solidFill>
                <a:srgbClr val="000000"/>
              </a:solidFill>
            </a:endParaRPr>
          </a:p>
        </p:txBody>
      </p:sp>
    </p:spTree>
    <p:extLst>
      <p:ext uri="{BB962C8B-B14F-4D97-AF65-F5344CB8AC3E}">
        <p14:creationId xmlns:p14="http://schemas.microsoft.com/office/powerpoint/2010/main" val="279098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2009" y="4722585"/>
            <a:ext cx="5444797" cy="4855596"/>
          </a:xfrm>
        </p:spPr>
        <p:txBody>
          <a:bodyPr/>
          <a:lstStyle/>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人生</a:t>
            </a:r>
            <a:r>
              <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年時代を迎え、経済産業省は、「社会人基礎力」を「人生</a:t>
            </a:r>
            <a:r>
              <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年時代」に求められるスキルとしても提唱しています。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「人生</a:t>
            </a:r>
            <a:r>
              <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年時代」には、</a:t>
            </a:r>
            <a:r>
              <a:rPr lang="ja-JP" altLang="ja-JP" sz="1050" kern="100" dirty="0">
                <a:effectLst/>
                <a:latin typeface="ＭＳ 明朝" panose="02020609040205080304" pitchFamily="17" charset="-128"/>
                <a:ea typeface="ＭＳ 明朝" panose="02020609040205080304" pitchFamily="17" charset="-128"/>
                <a:cs typeface="ＭＳ Ｐ明朝" panose="02020600040205080304" pitchFamily="18" charset="-128"/>
              </a:rPr>
              <a:t>個人の働き方・社会参加の在り方が多様化し、これまで以上に長期にわたって働くことが前提となります。そのため</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キャリア（社会のなかで果たすべき役割）に対する意識を持つことの重要性が増していると言われています。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人生</a:t>
            </a:r>
            <a:r>
              <a:rPr lang="en-US"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100</a:t>
            </a: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年時代に求められるスキルは大きく分けて２つあります。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パソコンに例えると、【アプリ】は、社内スキルや専門スキルなど業界等の特性に応じた能力のことです。【ＯＳ】は、社会人として働くうえでの基盤であり、基礎となるスキルのことです。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職業人生が長くなり、技術の飛躍的な進歩によって社会で求められる専門スキル（【アプリ】）は常に変化し続けています。変化に対応していくためには、こうしたスキルを常に磨いていくことは必要です。会社からいったん離れ、職場復帰に向けた準備を行っている皆さんは、もしかしたら「社内スキルや専門スキルの変化についていけるのか」等が気になっているかもしれません。</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一方、そうしたスキルを支えるうえで重要なのが、その基盤となる【ＯＳ】です。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全ての基盤として、持ち続けることが必要とされているのが「キャリア意識、マインド」であり、「キャリア・オーナーシップ」と言われる、キャリアを「自ら作り上げる」という認識・意識を持つことです。この点は、「キャリア講習」のなかで取り上げていますので、復職後の自分自身の働き方を主体的に考えていく機会として活用しましょう。</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そして、もう一つの基盤となるのが、今回のテーマである「社会人基礎力」です。業種や職種に関係なく、職場や地域社会で多様な人々と仕事をしていくうえで必要な力であり、復職後、皆さんが職業生活を送るうえで共通して求められる力となります。</a:t>
            </a:r>
          </a:p>
          <a:p>
            <a:pPr indent="133350" algn="just">
              <a:spcAft>
                <a:spcPts val="0"/>
              </a:spcAft>
            </a:pPr>
            <a:r>
              <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rPr>
              <a:t>休職という転機である今、この講習を通じて自分自身の「社会人基礎力」を振り返り、アップデートしていく機会にしましょう。</a:t>
            </a:r>
          </a:p>
        </p:txBody>
      </p:sp>
      <p:sp>
        <p:nvSpPr>
          <p:cNvPr id="4" name="スライド番号プレースホルダー 3"/>
          <p:cNvSpPr>
            <a:spLocks noGrp="1"/>
          </p:cNvSpPr>
          <p:nvPr>
            <p:ph type="sldNum" sz="quarter" idx="10"/>
          </p:nvPr>
        </p:nvSpPr>
        <p:spPr/>
        <p:txBody>
          <a:bodyPr/>
          <a:lstStyle/>
          <a:p>
            <a:pPr defTabSz="914315">
              <a:defRPr/>
            </a:pPr>
            <a:fld id="{F46F001D-12A5-4220-96F5-EDBCCCABAA1A}" type="slidenum">
              <a:rPr lang="en-US" altLang="ja-JP">
                <a:solidFill>
                  <a:srgbClr val="000000"/>
                </a:solidFill>
              </a:rPr>
              <a:pPr defTabSz="914315">
                <a:defRPr/>
              </a:pPr>
              <a:t>8</a:t>
            </a:fld>
            <a:endParaRPr lang="en-US" altLang="ja-JP" dirty="0">
              <a:solidFill>
                <a:srgbClr val="000000"/>
              </a:solidFill>
            </a:endParaRPr>
          </a:p>
        </p:txBody>
      </p:sp>
    </p:spTree>
    <p:extLst>
      <p:ext uri="{BB962C8B-B14F-4D97-AF65-F5344CB8AC3E}">
        <p14:creationId xmlns:p14="http://schemas.microsoft.com/office/powerpoint/2010/main" val="298528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それでは、ここから社会人基礎力の</a:t>
            </a:r>
            <a:r>
              <a:rPr lang="en-US"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12</a:t>
            </a:r>
            <a:r>
              <a:rPr lang="ja-JP" alt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の能力要素について、詳しく確認していきましょう。</a:t>
            </a:r>
            <a:endParaRPr lang="ja-JP" altLang="ja-JP" sz="1050" kern="9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a:defRPr/>
            </a:pPr>
            <a:fld id="{F46F001D-12A5-4220-96F5-EDBCCCABAA1A}" type="slidenum">
              <a:rPr lang="en-US" altLang="ja-JP" smtClean="0"/>
              <a:pPr>
                <a:defRPr/>
              </a:pPr>
              <a:t>9</a:t>
            </a:fld>
            <a:endParaRPr lang="en-US" altLang="ja-JP" dirty="0"/>
          </a:p>
        </p:txBody>
      </p:sp>
    </p:spTree>
    <p:extLst>
      <p:ext uri="{BB962C8B-B14F-4D97-AF65-F5344CB8AC3E}">
        <p14:creationId xmlns:p14="http://schemas.microsoft.com/office/powerpoint/2010/main" val="228969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131C49A-455C-418B-9B63-3C36C2F86347}"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804248" y="6356350"/>
            <a:ext cx="2133600" cy="365125"/>
          </a:xfrm>
        </p:spPr>
        <p:txBody>
          <a:bodyPr/>
          <a:lstStyle/>
          <a:p>
            <a:fld id="{00D585A5-B6BA-489B-B23A-EEBBF6C1AD3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033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67AF4B2-766A-4236-8523-5E0F97668434}"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680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6D5DF7-EBA8-4895-B7D6-B700ABB175F0}"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309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28600"/>
            <a:ext cx="77724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215900" y="1524000"/>
            <a:ext cx="7772400" cy="4648200"/>
          </a:xfrm>
        </p:spPr>
        <p:txBody>
          <a:bodyPr rtlCol="0">
            <a:normAutofit/>
          </a:bodyPr>
          <a:lstStyle/>
          <a:p>
            <a:pPr lvl="0"/>
            <a:endParaRPr lang="ja-JP" altLang="en-US" noProof="0" dirty="0"/>
          </a:p>
        </p:txBody>
      </p:sp>
      <p:sp>
        <p:nvSpPr>
          <p:cNvPr id="4" name="日付プレースホルダー 3"/>
          <p:cNvSpPr>
            <a:spLocks noGrp="1"/>
          </p:cNvSpPr>
          <p:nvPr>
            <p:ph type="dt" sz="half" idx="10"/>
          </p:nvPr>
        </p:nvSpPr>
        <p:spPr/>
        <p:txBody>
          <a:bodyPr/>
          <a:lstStyle>
            <a:lvl1pPr>
              <a:defRPr/>
            </a:lvl1pPr>
          </a:lstStyle>
          <a:p>
            <a:pPr>
              <a:defRPr/>
            </a:pPr>
            <a:fld id="{8FD8DB29-5F0D-4930-A205-AEAD8BF74E6B}" type="datetime1">
              <a:rPr lang="ja-JP" altLang="en-US" smtClean="0">
                <a:solidFill>
                  <a:prstClr val="black">
                    <a:tint val="75000"/>
                  </a:prstClr>
                </a:solidFill>
              </a:rPr>
              <a:t>2023/2/3</a:t>
            </a:fld>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AA9E8483-11AD-4576-8D29-FE5CD2FF8575}"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289904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5539"/>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46878C1-6F4F-4B52-837B-416E679C789F}"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043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8C3113-1107-4C63-B713-B41F361A5844}"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9254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2" y="1709758"/>
            <a:ext cx="7886700" cy="2852737"/>
          </a:xfrm>
        </p:spPr>
        <p:txBody>
          <a:bodyPr anchor="b"/>
          <a:lstStyle>
            <a:lvl1pPr>
              <a:defRPr sz="5539"/>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2" y="458948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ECACFE1-C3E1-4CE1-90E7-1CDC000C4B4E}"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1860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FD7DD49-F9AB-4F42-8072-F999C0B188D5}"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791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ABB3EF2-F905-4857-B062-BD99AA812A2E}"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7941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02C55A3-A741-48AC-A8D4-4E2739C5D30F}"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086600" y="6492875"/>
            <a:ext cx="2057400" cy="365125"/>
          </a:xfrm>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258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ACB916-E800-4588-B799-9E7691B38A27}"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217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44F591-A9F7-437F-939F-20AC408052E1}"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0475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41"/>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6D1ED5F-BE70-419B-A9E4-865DFE0CAB10}"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236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41"/>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DC28D2-F96A-4BC7-82E5-17A1B4C79A24}"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15495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EE6A33-9878-4E54-A5C0-41A52BDF1428}"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251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8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6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2F142D-781A-464E-A04D-B48A2E1EF7A8}"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2787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9759"/>
            <a:ext cx="7772400" cy="5113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lang="ja-JP" altLang="en-US" sz="3323" b="1" dirty="0">
                <a:latin typeface="Meiryo UI" pitchFamily="50" charset="-128"/>
                <a:ea typeface="Meiryo UI" pitchFamily="50" charset="-128"/>
                <a:cs typeface="Meiryo UI" pitchFamily="50" charset="-128"/>
              </a:defRPr>
            </a:lvl1pPr>
          </a:lstStyle>
          <a:p>
            <a:pPr marL="0" lvl="0"/>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4653137"/>
            <a:ext cx="6400800" cy="3408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215" b="1">
                <a:latin typeface="Meiryo UI" pitchFamily="50" charset="-128"/>
                <a:ea typeface="Meiryo UI" pitchFamily="50" charset="-128"/>
                <a:cs typeface="Meiryo UI" pitchFamily="50" charset="-128"/>
              </a:defRPr>
            </a:lvl1pPr>
          </a:lstStyle>
          <a:p>
            <a:pPr marL="0" lvl="0" algn="ctr"/>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2A1A5E17-FCE1-4477-AF1C-85DF1318E243}"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013324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286252" y="1520789"/>
            <a:ext cx="6852913" cy="603691"/>
          </a:xfrm>
        </p:spPr>
        <p:txBody>
          <a:bodyPr wrap="square" anchor="t" anchorCtr="0">
            <a:spAutoFit/>
          </a:bodyPr>
          <a:lstStyle>
            <a:lvl1pPr algn="l">
              <a:defRPr lang="ja-JP" altLang="en-US" sz="3323" b="1" dirty="0">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dirty="0"/>
              <a:t>１．見出しの記入</a:t>
            </a:r>
          </a:p>
        </p:txBody>
      </p:sp>
      <p:sp>
        <p:nvSpPr>
          <p:cNvPr id="4" name="日付プレースホルダー 3"/>
          <p:cNvSpPr>
            <a:spLocks noGrp="1"/>
          </p:cNvSpPr>
          <p:nvPr>
            <p:ph type="dt" sz="half" idx="10"/>
          </p:nvPr>
        </p:nvSpPr>
        <p:spPr/>
        <p:txBody>
          <a:bodyPr/>
          <a:lstStyle/>
          <a:p>
            <a:fld id="{64239E51-D2BC-4C86-8BEF-6F560BCE4286}"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38712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4D4F1B99-D909-497E-B02D-69C9CECF7A97}"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solidFill>
              </a:rPr>
              <a:pPr/>
              <a:t>‹#›</a:t>
            </a:fld>
            <a:endParaRPr lang="ja-JP" altLang="en-US">
              <a:solidFill>
                <a:prstClr val="black"/>
              </a:solidFill>
            </a:endParaRPr>
          </a:p>
        </p:txBody>
      </p:sp>
      <p:sp>
        <p:nvSpPr>
          <p:cNvPr id="6" name="タイトル 1"/>
          <p:cNvSpPr>
            <a:spLocks noGrp="1"/>
          </p:cNvSpPr>
          <p:nvPr>
            <p:ph type="title"/>
          </p:nvPr>
        </p:nvSpPr>
        <p:spPr>
          <a:xfrm>
            <a:off x="185051" y="202874"/>
            <a:ext cx="8774310" cy="433196"/>
          </a:xfrm>
        </p:spPr>
        <p:txBody>
          <a:bodyPr wrap="square">
            <a:spAutoFit/>
          </a:bodyPr>
          <a:lstStyle>
            <a:lvl1pPr algn="l">
              <a:defRPr lang="ja-JP" altLang="en-US" sz="2215"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185348" y="6309321"/>
            <a:ext cx="8673897" cy="149143"/>
          </a:xfrm>
          <a:noFill/>
        </p:spPr>
        <p:txBody>
          <a:bodyPr wrap="squar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185349" y="3104965"/>
            <a:ext cx="1715213" cy="284052"/>
          </a:xfrm>
          <a:noFill/>
        </p:spPr>
        <p:txBody>
          <a:bodyPr wrap="none" lIns="0" tIns="0" rIns="0" bIns="0">
            <a:spAutoFit/>
          </a:bodyPr>
          <a:lstStyle>
            <a:lvl1pPr marL="0" indent="0">
              <a:spcBef>
                <a:spcPts val="0"/>
              </a:spcBef>
              <a:spcAft>
                <a:spcPts val="0"/>
              </a:spcAft>
              <a:buNone/>
              <a:defRPr sz="1846">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185051" y="3769295"/>
            <a:ext cx="1194238" cy="198837"/>
          </a:xfrm>
          <a:noFill/>
        </p:spPr>
        <p:txBody>
          <a:bodyPr wrap="none" lIns="0" tIns="0" rIns="0" bIns="0">
            <a:spAutoFit/>
          </a:bodyPr>
          <a:lstStyle>
            <a:lvl1pPr marL="0" indent="0">
              <a:spcBef>
                <a:spcPts val="0"/>
              </a:spcBef>
              <a:spcAft>
                <a:spcPts val="0"/>
              </a:spcAft>
              <a:buNone/>
              <a:defRPr sz="1292">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185051" y="4365105"/>
            <a:ext cx="1021113" cy="149143"/>
          </a:xfrm>
          <a:noFill/>
        </p:spPr>
        <p:txBody>
          <a:bodyPr wrap="none" lIns="0" tIns="0" rIns="0" bIns="0">
            <a:spAutoFit/>
          </a:bodyPr>
          <a:lstStyle>
            <a:lvl1pPr marL="0" indent="0">
              <a:spcBef>
                <a:spcPts val="0"/>
              </a:spcBef>
              <a:spcAft>
                <a:spcPts val="0"/>
              </a:spcAft>
              <a:buNone/>
              <a:defRPr sz="96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84639" y="764705"/>
            <a:ext cx="8774723" cy="502161"/>
          </a:xfrm>
          <a:solidFill>
            <a:srgbClr val="99D6EC"/>
          </a:solidFill>
          <a:ln>
            <a:noFill/>
          </a:ln>
        </p:spPr>
        <p:txBody>
          <a:bodyPr vert="horz" wrap="square" lIns="216000" tIns="108000" rIns="216000" bIns="108000" rtlCol="0" anchor="t" anchorCtr="0">
            <a:spAutoFit/>
          </a:bodyPr>
          <a:lstStyle>
            <a:lvl1pPr>
              <a:defRPr lang="ja-JP" altLang="en-US" sz="1846" dirty="0">
                <a:latin typeface="Meiryo UI" panose="020B0604030504040204" pitchFamily="50" charset="-128"/>
                <a:ea typeface="Meiryo UI" panose="020B0604030504040204" pitchFamily="50" charset="-128"/>
                <a:cs typeface="Meiryo UI" panose="020B0604030504040204" pitchFamily="50" charset="-128"/>
              </a:defRPr>
            </a:lvl1pPr>
          </a:lstStyle>
          <a:p>
            <a:pPr marL="237398" lvl="0" indent="-237398">
              <a:spcBef>
                <a:spcPts val="554"/>
              </a:spcBef>
              <a:spcAft>
                <a:spcPts val="554"/>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2204611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184638" y="800709"/>
            <a:ext cx="8741076" cy="1916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22E5F2-2C1D-410E-B323-A55727A0390F}" type="datetime1">
              <a:rPr lang="ja-JP" altLang="en-US" smtClean="0">
                <a:solidFill>
                  <a:prstClr val="black">
                    <a:tint val="75000"/>
                  </a:prstClr>
                </a:solidFill>
              </a:rPr>
              <a:t>2023/2/3</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5"/>
          <p:cNvSpPr>
            <a:spLocks noGrp="1"/>
          </p:cNvSpPr>
          <p:nvPr>
            <p:ph type="sldNum" sz="quarter" idx="12"/>
          </p:nvPr>
        </p:nvSpPr>
        <p:spPr>
          <a:xfrm>
            <a:off x="7035037" y="6508474"/>
            <a:ext cx="2133600" cy="365125"/>
          </a:xfrm>
          <a:prstGeom prst="rect">
            <a:avLst/>
          </a:prstGeom>
        </p:spPr>
        <p:txBody>
          <a:bodyPr anchor="b"/>
          <a:lstStyle>
            <a:lvl1pPr algn="r">
              <a:defRPr sz="1108">
                <a:solidFill>
                  <a:schemeClr val="tx1"/>
                </a:solidFill>
              </a:defRPr>
            </a:lvl1pPr>
          </a:lstStyle>
          <a:p>
            <a:fld id="{D9550142-B990-490A-A107-ED7302A7FD52}"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7385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89"/>
            <a:ext cx="8229600" cy="19165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C0C51ABA-1E0B-4761-A02C-5E5BA9DE94D7}" type="datetime1">
              <a:rPr lang="ja-JP" altLang="en-US" smtClean="0">
                <a:solidFill>
                  <a:prstClr val="black">
                    <a:tint val="75000"/>
                  </a:prstClr>
                </a:solidFill>
              </a:rPr>
              <a:t>2023/2/3</a:t>
            </a:fld>
            <a:endParaRPr lang="en-US" altLang="ja-JP" dirty="0">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6ABEA24-712C-43EB-95CC-CD7CFFFAB7A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15930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DD4029-F43C-4767-AD69-44D1EC70F1C3}"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163504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4A37F3-4E52-4188-A42B-20AB08421085}"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096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E70C18-53FE-40FE-B64F-1C207C84BE38}"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1169665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DA1B45B-E129-47FA-A300-9D5792761C9C}"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890535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727440-6200-43E2-9E42-CBED1C18BCFF}" type="datetime1">
              <a:rPr kumimoji="1" lang="ja-JP" altLang="en-US" smtClean="0"/>
              <a:t>2023/2/3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13217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8761591-7201-4625-A0ED-A1DD2D3F0DE9}" type="datetime1">
              <a:rPr kumimoji="1" lang="ja-JP" altLang="en-US" smtClean="0"/>
              <a:t>2023/2/3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2635214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D3044D-7716-4B1A-A59F-EF88BBF239BC}" type="datetime1">
              <a:rPr kumimoji="1" lang="ja-JP" altLang="en-US" smtClean="0"/>
              <a:t>2023/2/3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2939447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5BA1EE9-FFB1-4D73-9711-5273C1F64BDC}" type="datetime1">
              <a:rPr kumimoji="1" lang="ja-JP" altLang="en-US" smtClean="0"/>
              <a:t>2023/2/3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1058314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ABB2D6A-2BE3-4AED-B11A-C1E4B7FE9065}" type="datetime1">
              <a:rPr kumimoji="1" lang="ja-JP" altLang="en-US" smtClean="0"/>
              <a:t>2023/2/3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31238892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5BD50D-C799-472C-A7A4-7323BEB07A68}" type="datetime1">
              <a:rPr kumimoji="1" lang="ja-JP" altLang="en-US" smtClean="0"/>
              <a:t>2023/2/3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4230874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AD5C8F-6158-4B2B-A91D-0C825CF743E4}"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2529173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44554C-445D-4838-B2F9-74B668019824}"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419442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57D72AB-5997-46BC-8853-C09CC5B55D41}"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7394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0C4857C-9BF1-4F49-91F1-1D7C9766C143}"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323654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76506-9049-4599-8EF9-FB6B84D988A8}"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989023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FEC96DC-7DB9-416F-A511-969798E68491}"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065240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C513C7B-7872-4940-BE52-2C2D70BEFC45}" type="datetime1">
              <a:rPr kumimoji="1" lang="ja-JP" altLang="en-US" smtClean="0"/>
              <a:t>2023/2/3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031391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E3C8F5-3AA3-4D20-9937-692F07552EC6}" type="datetime1">
              <a:rPr kumimoji="1" lang="ja-JP" altLang="en-US" smtClean="0"/>
              <a:t>2023/2/3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195808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005AAC-2A06-4968-B44B-198F24604680}" type="datetime1">
              <a:rPr kumimoji="1" lang="ja-JP" altLang="en-US" smtClean="0"/>
              <a:t>2023/2/3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96892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936134-D31F-4AC6-8495-8EA44F60CCC9}" type="datetime1">
              <a:rPr kumimoji="1" lang="ja-JP" altLang="en-US" smtClean="0"/>
              <a:t>2023/2/3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300375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0BE82A1-A2F4-4D79-9E19-FF82BF07F7CA}" type="datetime1">
              <a:rPr kumimoji="1" lang="ja-JP" altLang="en-US" smtClean="0"/>
              <a:t>2023/2/3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84329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DA4805D-FBB8-46A3-986E-A8481881DCE8}" type="datetime1">
              <a:rPr kumimoji="1" lang="ja-JP" altLang="en-US" smtClean="0"/>
              <a:t>2023/2/3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4842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D9DB7A8-F078-47E3-891A-2823219DB645}"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25925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18DDEA3-C825-4D49-8641-0FB98894D65A}"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900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6"/>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6"/>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9C46B11-70DD-4A0F-894F-905AA575091A}" type="datetime1">
              <a:rPr kumimoji="1" lang="ja-JP" altLang="en-US" smtClean="0"/>
              <a:t>2023/2/3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9132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18A340-539C-4273-A14F-08DB2DA48C2B}"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5504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BBD46A-2614-4919-BBA2-7224E1BA6B7F}"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638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21DE44E-4463-4335-971B-AC48FDDBF867}"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723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A510D9-16EB-40D6-A844-8A30F7D6053E}" type="datetime1">
              <a:rPr lang="ja-JP" altLang="en-US" smtClean="0">
                <a:solidFill>
                  <a:prstClr val="black">
                    <a:tint val="75000"/>
                  </a:prstClr>
                </a:solidFill>
              </a:rPr>
              <a:t>2023/2/3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73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99BE4C8-952C-46CE-9DCF-D3637CD94D46}" type="datetime1">
              <a:rPr lang="ja-JP" altLang="en-US" smtClean="0">
                <a:solidFill>
                  <a:prstClr val="black">
                    <a:tint val="75000"/>
                  </a:prstClr>
                </a:solidFill>
                <a:latin typeface="Calibri"/>
                <a:ea typeface="ＭＳ Ｐゴシック"/>
              </a:rPr>
              <a:t>2023/2/3</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D585A5-B6BA-489B-B23A-EEBBF6C1AD3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1192708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7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fontAlgn="auto">
              <a:spcBef>
                <a:spcPts val="0"/>
              </a:spcBef>
              <a:spcAft>
                <a:spcPts val="0"/>
              </a:spcAft>
            </a:pPr>
            <a:fld id="{41723ACE-D0D1-4B17-A770-15EF22F70C24}" type="datetime1">
              <a:rPr lang="ja-JP" altLang="en-US" smtClean="0">
                <a:solidFill>
                  <a:prstClr val="black">
                    <a:tint val="75000"/>
                  </a:prstClr>
                </a:solidFill>
                <a:latin typeface="Calibri" panose="020F0502020204030204"/>
                <a:ea typeface="ＭＳ Ｐゴシック" panose="020B0600070205080204" pitchFamily="50" charset="-128"/>
              </a:rPr>
              <a:t>2023/2/3</a:t>
            </a:fld>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028956" y="635637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457950" y="635637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fontAlgn="auto">
              <a:spcBef>
                <a:spcPts val="0"/>
              </a:spcBef>
              <a:spcAft>
                <a:spcPts val="0"/>
              </a:spcAft>
            </a:pPr>
            <a:fld id="{D9666DB5-3E8A-44EB-B50C-A4DC0E081807}" type="slidenum">
              <a:rPr lang="ja-JP" altLang="en-US" smtClean="0">
                <a:solidFill>
                  <a:prstClr val="black">
                    <a:tint val="75000"/>
                  </a:prstClr>
                </a:solidFill>
                <a:latin typeface="Calibri" panose="020F0502020204030204"/>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59471522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84639" y="274639"/>
            <a:ext cx="8741076" cy="382587"/>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84638" y="800709"/>
            <a:ext cx="8741076" cy="1157918"/>
          </a:xfrm>
          <a:prstGeom prst="rect">
            <a:avLst/>
          </a:prstGeom>
          <a:noFill/>
        </p:spPr>
        <p:txBody>
          <a:bodyPr vert="horz" wrap="square" lIns="216000" tIns="108000" rIns="216000" bIns="10800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4" name="日付プレースホルダー 3"/>
          <p:cNvSpPr>
            <a:spLocks noGrp="1"/>
          </p:cNvSpPr>
          <p:nvPr>
            <p:ph type="dt" sz="half" idx="2"/>
          </p:nvPr>
        </p:nvSpPr>
        <p:spPr>
          <a:xfrm>
            <a:off x="-9872" y="6520261"/>
            <a:ext cx="2133600" cy="365125"/>
          </a:xfrm>
          <a:prstGeom prst="rect">
            <a:avLst/>
          </a:prstGeom>
        </p:spPr>
        <p:txBody>
          <a:bodyPr vert="horz" lIns="91440" tIns="45720" rIns="91440" bIns="45720" rtlCol="0" anchor="ctr"/>
          <a:lstStyle>
            <a:lvl1pPr algn="l">
              <a:defRPr sz="1108">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E736805F-16CE-45DD-947E-51825CE6DB93}" type="datetime1">
              <a:rPr lang="ja-JP" altLang="en-US" smtClean="0">
                <a:solidFill>
                  <a:prstClr val="black">
                    <a:tint val="75000"/>
                  </a:prstClr>
                </a:solidFill>
              </a:rPr>
              <a:t>2023/2/3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31840" y="652534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7020272" y="6525346"/>
            <a:ext cx="2133600" cy="365125"/>
          </a:xfrm>
          <a:prstGeom prst="rect">
            <a:avLst/>
          </a:prstGeom>
        </p:spPr>
        <p:txBody>
          <a:bodyPr vert="horz" lIns="91440" tIns="45720" rIns="91440" bIns="45720" rtlCol="0" anchor="ctr"/>
          <a:lstStyle>
            <a:lvl1pPr algn="r">
              <a:defRPr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fontAlgn="auto">
              <a:spcBef>
                <a:spcPts val="0"/>
              </a:spcBef>
              <a:spcAft>
                <a:spcPts val="0"/>
              </a:spcAft>
            </a:pPr>
            <a:fld id="{D9550142-B990-490A-A107-ED7302A7FD52}" type="slidenum">
              <a:rPr lang="ja-JP" altLang="en-US" smtClean="0">
                <a:solidFill>
                  <a:prstClr val="black"/>
                </a:solidFill>
              </a:rPr>
              <a:pPr fontAlgn="auto">
                <a:spcBef>
                  <a:spcPts val="0"/>
                </a:spcBef>
                <a:spcAft>
                  <a:spcPts val="0"/>
                </a:spcAft>
              </a:pPr>
              <a:t>‹#›</a:t>
            </a:fld>
            <a:endParaRPr lang="ja-JP" altLang="en-US" dirty="0">
              <a:solidFill>
                <a:prstClr val="black"/>
              </a:solidFill>
            </a:endParaRPr>
          </a:p>
        </p:txBody>
      </p:sp>
    </p:spTree>
    <p:extLst>
      <p:ext uri="{BB962C8B-B14F-4D97-AF65-F5344CB8AC3E}">
        <p14:creationId xmlns:p14="http://schemas.microsoft.com/office/powerpoint/2010/main" val="303733214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Lst>
  <p:hf hdr="0" ftr="0" dt="0"/>
  <p:txStyles>
    <p:title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16531" indent="-316531" algn="l" defTabSz="844083" rtl="0" eaLnBrk="1" latinLnBrk="0" hangingPunct="1">
        <a:spcBef>
          <a:spcPts val="554"/>
        </a:spcBef>
        <a:spcAft>
          <a:spcPts val="554"/>
        </a:spcAft>
        <a:buClr>
          <a:srgbClr val="002060"/>
        </a:buClr>
        <a:buFont typeface="Wingdings" panose="05000000000000000000" pitchFamily="2" charset="2"/>
        <a:buChar char="l"/>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685817" indent="-263776" algn="l" defTabSz="844083" rtl="0" eaLnBrk="1" latinLnBrk="0" hangingPunct="1">
        <a:spcBef>
          <a:spcPts val="554"/>
        </a:spcBef>
        <a:spcAft>
          <a:spcPts val="554"/>
        </a:spcAft>
        <a:buFont typeface="Arial" pitchFamily="34" charset="0"/>
        <a:buChar char="–"/>
        <a:defRPr kumimoji="1" sz="1292"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55103" indent="-211021" algn="l" defTabSz="844083" rtl="0" eaLnBrk="1" latinLnBrk="0" hangingPunct="1">
        <a:spcBef>
          <a:spcPts val="554"/>
        </a:spcBef>
        <a:spcAft>
          <a:spcPts val="554"/>
        </a:spcAft>
        <a:buFont typeface="Arial" pitchFamily="34" charset="0"/>
        <a:buChar char="•"/>
        <a:defRPr kumimoji="1" sz="96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E56834F-50C9-471C-B751-F1E0C3BEB045}" type="datetime1">
              <a:rPr kumimoji="1" lang="ja-JP" altLang="en-US" smtClean="0"/>
              <a:t>2023/2/3</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04958E-E45F-48C9-8CA3-79CB4B3A8472}" type="slidenum">
              <a:rPr kumimoji="1" lang="ja-JP" altLang="en-US" smtClean="0"/>
              <a:pPr/>
              <a:t>‹#›</a:t>
            </a:fld>
            <a:endParaRPr kumimoji="1" lang="ja-JP" altLang="en-US"/>
          </a:p>
        </p:txBody>
      </p:sp>
    </p:spTree>
    <p:extLst>
      <p:ext uri="{BB962C8B-B14F-4D97-AF65-F5344CB8AC3E}">
        <p14:creationId xmlns:p14="http://schemas.microsoft.com/office/powerpoint/2010/main" val="94461740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9FCE-615D-4AD0-B578-26A1E67645E2}" type="datetime1">
              <a:rPr kumimoji="1" lang="ja-JP" altLang="en-US" smtClean="0"/>
              <a:t>2023/2/3</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AF5F3-3038-4FA1-9FF9-54FBF43F628C}" type="slidenum">
              <a:rPr kumimoji="1" lang="ja-JP" altLang="en-US" smtClean="0"/>
              <a:t>‹#›</a:t>
            </a:fld>
            <a:endParaRPr kumimoji="1" lang="ja-JP" altLang="en-US"/>
          </a:p>
        </p:txBody>
      </p:sp>
    </p:spTree>
    <p:extLst>
      <p:ext uri="{BB962C8B-B14F-4D97-AF65-F5344CB8AC3E}">
        <p14:creationId xmlns:p14="http://schemas.microsoft.com/office/powerpoint/2010/main" val="3946514173"/>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ctr" defTabSz="914377"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11560" y="1134692"/>
            <a:ext cx="7772400" cy="24482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b="1" dirty="0">
                <a:solidFill>
                  <a:prstClr val="black"/>
                </a:solidFill>
                <a:latin typeface="ＭＳ ゴシック" panose="020B0609070205080204" pitchFamily="49" charset="-128"/>
                <a:ea typeface="ＭＳ ゴシック" panose="020B0609070205080204" pitchFamily="49" charset="-128"/>
              </a:rPr>
              <a:t>社会人基礎力講習</a:t>
            </a:r>
          </a:p>
        </p:txBody>
      </p:sp>
      <p:pic>
        <p:nvPicPr>
          <p:cNvPr id="12" name="図 11"/>
          <p:cNvPicPr>
            <a:picLocks noChangeAspect="1"/>
          </p:cNvPicPr>
          <p:nvPr/>
        </p:nvPicPr>
        <p:blipFill>
          <a:blip r:embed="rId3"/>
          <a:stretch>
            <a:fillRect/>
          </a:stretch>
        </p:blipFill>
        <p:spPr>
          <a:xfrm>
            <a:off x="5004048" y="2098660"/>
            <a:ext cx="4009618" cy="4009618"/>
          </a:xfrm>
          <a:prstGeom prst="rect">
            <a:avLst/>
          </a:prstGeom>
        </p:spPr>
      </p:pic>
      <p:sp>
        <p:nvSpPr>
          <p:cNvPr id="7" name="スライド番号プレースホルダー 6"/>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val="1089694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a16="http://schemas.microsoft.com/office/drawing/2014/main" id="{1FA6CD8E-5E0A-4FF7-8044-03EA099146EA}"/>
              </a:ext>
            </a:extLst>
          </p:cNvPr>
          <p:cNvSpPr txBox="1">
            <a:spLocks noChangeArrowheads="1"/>
          </p:cNvSpPr>
          <p:nvPr/>
        </p:nvSpPr>
        <p:spPr>
          <a:xfrm>
            <a:off x="172920" y="1055868"/>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27908" y="41033"/>
            <a:ext cx="9143999" cy="101535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ja-JP" altLang="en-US" sz="3500" b="1" dirty="0">
                <a:solidFill>
                  <a:prstClr val="black"/>
                </a:solidFill>
                <a:latin typeface="ＭＳ ゴシック" panose="020B0609070205080204" pitchFamily="49" charset="-128"/>
                <a:ea typeface="ＭＳ ゴシック" panose="020B0609070205080204" pitchFamily="49" charset="-128"/>
              </a:rPr>
              <a:t>前に踏み出す力</a:t>
            </a:r>
            <a:endParaRPr lang="ja-JP" altLang="en-US" sz="2600" b="1" dirty="0">
              <a:solidFill>
                <a:prstClr val="black"/>
              </a:solidFill>
              <a:latin typeface="ＭＳ ゴシック" panose="020B0609070205080204" pitchFamily="49" charset="-128"/>
              <a:ea typeface="ＭＳ ゴシック" panose="020B0609070205080204" pitchFamily="49" charset="-128"/>
            </a:endParaRPr>
          </a:p>
        </p:txBody>
      </p:sp>
      <p:sp>
        <p:nvSpPr>
          <p:cNvPr id="65" name="角丸四角形 64"/>
          <p:cNvSpPr/>
          <p:nvPr/>
        </p:nvSpPr>
        <p:spPr>
          <a:xfrm>
            <a:off x="1531311" y="956702"/>
            <a:ext cx="6025560" cy="384066"/>
          </a:xfrm>
          <a:prstGeom prst="roundRect">
            <a:avLst/>
          </a:prstGeom>
          <a:ln w="41275" cmpd="tri">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fontAlgn="auto">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rPr>
              <a:t>　</a:t>
            </a:r>
            <a:r>
              <a:rPr lang="ja-JP" altLang="en-US" sz="1400" b="1" dirty="0">
                <a:solidFill>
                  <a:prstClr val="black"/>
                </a:solidFill>
                <a:latin typeface="+mn-ea"/>
              </a:rPr>
              <a:t>主体的に動き、周囲に上手に働きかけながら確実にやり遂げる力</a:t>
            </a:r>
            <a:endParaRPr lang="en-US" altLang="ja-JP" sz="1400" b="1" dirty="0">
              <a:solidFill>
                <a:prstClr val="black"/>
              </a:solidFill>
              <a:latin typeface="+mn-ea"/>
            </a:endParaRPr>
          </a:p>
        </p:txBody>
      </p:sp>
      <p:sp>
        <p:nvSpPr>
          <p:cNvPr id="23" name="四角形: 角を丸くする 1">
            <a:extLst>
              <a:ext uri="{FF2B5EF4-FFF2-40B4-BE49-F238E27FC236}">
                <a16:creationId xmlns:a16="http://schemas.microsoft.com/office/drawing/2014/main" id="{551717A7-C802-49DE-B781-F0FE2B13015F}"/>
              </a:ext>
            </a:extLst>
          </p:cNvPr>
          <p:cNvSpPr/>
          <p:nvPr/>
        </p:nvSpPr>
        <p:spPr>
          <a:xfrm>
            <a:off x="164041" y="1675352"/>
            <a:ext cx="2916000" cy="484999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chemeClr val="tx1"/>
                </a:solidFill>
                <a:latin typeface="Meiryo UI" panose="020B0604030504040204" pitchFamily="50" charset="-128"/>
                <a:ea typeface="Meiryo UI" panose="020B0604030504040204" pitchFamily="50" charset="-128"/>
              </a:rPr>
              <a:t>主体性</a:t>
            </a:r>
            <a:r>
              <a:rPr kumimoji="1" lang="en-US" altLang="ja-JP" sz="2000" b="1"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物事に進んで取り組む力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3" name="図 32">
            <a:extLst>
              <a:ext uri="{FF2B5EF4-FFF2-40B4-BE49-F238E27FC236}">
                <a16:creationId xmlns:a16="http://schemas.microsoft.com/office/drawing/2014/main" id="{D52F02F6-87C9-469B-9E7E-307D28E78AD4}"/>
              </a:ext>
            </a:extLst>
          </p:cNvPr>
          <p:cNvPicPr>
            <a:picLocks noChangeAspect="1"/>
          </p:cNvPicPr>
          <p:nvPr/>
        </p:nvPicPr>
        <p:blipFill>
          <a:blip r:embed="rId3"/>
          <a:stretch>
            <a:fillRect/>
          </a:stretch>
        </p:blipFill>
        <p:spPr>
          <a:xfrm>
            <a:off x="529672" y="124865"/>
            <a:ext cx="1473108" cy="1473108"/>
          </a:xfrm>
          <a:prstGeom prst="rect">
            <a:avLst/>
          </a:prstGeom>
        </p:spPr>
      </p:pic>
      <p:sp>
        <p:nvSpPr>
          <p:cNvPr id="35" name="角丸四角形 34"/>
          <p:cNvSpPr/>
          <p:nvPr/>
        </p:nvSpPr>
        <p:spPr>
          <a:xfrm>
            <a:off x="327720" y="2414264"/>
            <a:ext cx="2615903" cy="3814715"/>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□受け身にならず、自分の意志や判</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断に基づいて行動する</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□組織の目標や自分の役割を踏まえ</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て、自分の目標ややるべきことを</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決める</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38" name="四角形: 角を丸くする 1">
            <a:extLst>
              <a:ext uri="{FF2B5EF4-FFF2-40B4-BE49-F238E27FC236}">
                <a16:creationId xmlns:a16="http://schemas.microsoft.com/office/drawing/2014/main" id="{551717A7-C802-49DE-B781-F0FE2B13015F}"/>
              </a:ext>
            </a:extLst>
          </p:cNvPr>
          <p:cNvSpPr/>
          <p:nvPr/>
        </p:nvSpPr>
        <p:spPr>
          <a:xfrm>
            <a:off x="3158506" y="1675352"/>
            <a:ext cx="2916000" cy="484999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chemeClr val="tx1"/>
                </a:solidFill>
                <a:latin typeface="Meiryo UI" panose="020B0604030504040204" pitchFamily="50" charset="-128"/>
                <a:ea typeface="Meiryo UI" panose="020B0604030504040204" pitchFamily="50" charset="-128"/>
              </a:rPr>
              <a:t>働きかけ力</a:t>
            </a:r>
            <a:r>
              <a:rPr kumimoji="1" lang="en-US" altLang="ja-JP" sz="2000" b="1" dirty="0">
                <a:solidFill>
                  <a:schemeClr val="tx1"/>
                </a:solidFill>
                <a:latin typeface="Meiryo UI" panose="020B0604030504040204" pitchFamily="50" charset="-128"/>
                <a:ea typeface="Meiryo UI" panose="020B0604030504040204" pitchFamily="50" charset="-128"/>
              </a:rPr>
              <a:t>】</a:t>
            </a:r>
          </a:p>
          <a:p>
            <a:pPr algn="ctr"/>
            <a:r>
              <a:rPr kumimoji="1" lang="ja-JP" altLang="en-US" sz="1600" dirty="0">
                <a:solidFill>
                  <a:schemeClr val="tx1"/>
                </a:solidFill>
                <a:latin typeface="Meiryo UI" panose="020B0604030504040204" pitchFamily="50" charset="-128"/>
                <a:ea typeface="Meiryo UI" panose="020B0604030504040204" pitchFamily="50" charset="-128"/>
              </a:rPr>
              <a:t>他人に働きかけ巻き込む力</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四角形: 角を丸くする 1">
            <a:extLst>
              <a:ext uri="{FF2B5EF4-FFF2-40B4-BE49-F238E27FC236}">
                <a16:creationId xmlns:a16="http://schemas.microsoft.com/office/drawing/2014/main" id="{551717A7-C802-49DE-B781-F0FE2B13015F}"/>
              </a:ext>
            </a:extLst>
          </p:cNvPr>
          <p:cNvSpPr/>
          <p:nvPr/>
        </p:nvSpPr>
        <p:spPr>
          <a:xfrm>
            <a:off x="6116180" y="1675352"/>
            <a:ext cx="2916000" cy="48499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a:t>
            </a:r>
            <a:r>
              <a:rPr kumimoji="1" lang="ja-JP" altLang="en-US" sz="2000" b="1" dirty="0">
                <a:solidFill>
                  <a:schemeClr val="tx1"/>
                </a:solidFill>
                <a:latin typeface="Meiryo UI" panose="020B0604030504040204" pitchFamily="50" charset="-128"/>
                <a:ea typeface="Meiryo UI" panose="020B0604030504040204" pitchFamily="50" charset="-128"/>
              </a:rPr>
              <a:t>実行力</a:t>
            </a:r>
            <a:r>
              <a:rPr kumimoji="1" lang="en-US" altLang="ja-JP" sz="2000" b="1"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schemeClr val="tx1"/>
                </a:solidFill>
                <a:latin typeface="Meiryo UI" panose="020B0604030504040204" pitchFamily="50" charset="-128"/>
                <a:ea typeface="Meiryo UI" panose="020B0604030504040204" pitchFamily="50" charset="-128"/>
              </a:rPr>
              <a:t>目的を設定し、</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確実に行動する力</a:t>
            </a:r>
            <a:endParaRPr lang="en-US" altLang="ja-JP" sz="1600" dirty="0">
              <a:solidFill>
                <a:schemeClr val="tx1"/>
              </a:solidFill>
              <a:latin typeface="Meiryo UI" panose="020B0604030504040204" pitchFamily="50" charset="-128"/>
              <a:ea typeface="Meiryo UI" panose="020B0604030504040204" pitchFamily="50" charset="-128"/>
            </a:endParaRPr>
          </a:p>
          <a:p>
            <a:pPr algn="ct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角丸四角形 39"/>
          <p:cNvSpPr/>
          <p:nvPr/>
        </p:nvSpPr>
        <p:spPr>
          <a:xfrm>
            <a:off x="3308554" y="2378638"/>
            <a:ext cx="2615903" cy="3927721"/>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algn="ct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r>
              <a:rPr lang="ja-JP" altLang="en-US" sz="1200" b="1"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200" b="1" dirty="0">
                <a:solidFill>
                  <a:prstClr val="black"/>
                </a:solidFill>
                <a:latin typeface="Meiryo UI" panose="020B0604030504040204" pitchFamily="50" charset="-128"/>
                <a:ea typeface="Meiryo UI" panose="020B0604030504040204" pitchFamily="50" charset="-128"/>
              </a:rPr>
              <a:t>一人で抱え込まず、他者と目的を　　</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共有し、働きかけ巻き込む</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□周囲の人が気持ちよく取り組める</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ように働きかける</a:t>
            </a:r>
            <a:endParaRPr lang="en-US" altLang="ja-JP" sz="14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rPr>
              <a:t>　　</a:t>
            </a:r>
            <a:r>
              <a:rPr lang="en-US" altLang="ja-JP" sz="1100" b="1" dirty="0">
                <a:solidFill>
                  <a:prstClr val="black"/>
                </a:solidFill>
                <a:latin typeface="Meiryo UI" panose="020B0604030504040204" pitchFamily="50" charset="-128"/>
                <a:ea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rPr>
              <a:t>声かけ、ねぎらう、手伝うなど</a:t>
            </a:r>
            <a:r>
              <a:rPr lang="en-US" altLang="ja-JP" sz="11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100" b="1" dirty="0">
              <a:solidFill>
                <a:prstClr val="black"/>
              </a:solidFill>
              <a:latin typeface="Meiryo UI" panose="020B0604030504040204" pitchFamily="50" charset="-128"/>
              <a:ea typeface="Meiryo UI" panose="020B0604030504040204" pitchFamily="50" charset="-128"/>
            </a:endParaRPr>
          </a:p>
          <a:p>
            <a:pPr>
              <a:spcAft>
                <a:spcPts val="0"/>
              </a:spcAft>
            </a:pPr>
            <a:r>
              <a:rPr lang="ja-JP" altLang="ja-JP" sz="1200" b="1" dirty="0">
                <a:latin typeface="Meiryo UI" panose="020B0604030504040204" pitchFamily="50" charset="-128"/>
                <a:ea typeface="Meiryo UI" panose="020B0604030504040204" pitchFamily="50" charset="-128"/>
              </a:rPr>
              <a:t>□相手の気持ちや立場を尊重した表</a:t>
            </a:r>
            <a:endParaRPr lang="en-US" altLang="ja-JP" sz="1200" b="1" dirty="0">
              <a:latin typeface="Meiryo UI" panose="020B0604030504040204" pitchFamily="50" charset="-128"/>
              <a:ea typeface="Meiryo UI" panose="020B0604030504040204" pitchFamily="50" charset="-128"/>
            </a:endParaRPr>
          </a:p>
          <a:p>
            <a:pPr>
              <a:spcAft>
                <a:spcPts val="0"/>
              </a:spcAft>
            </a:pP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現で、意見を率直に伝え</a:t>
            </a:r>
            <a:r>
              <a:rPr lang="ja-JP" altLang="en-US" sz="1200" b="1" dirty="0">
                <a:latin typeface="Meiryo UI" panose="020B0604030504040204" pitchFamily="50" charset="-128"/>
                <a:ea typeface="Meiryo UI" panose="020B0604030504040204" pitchFamily="50" charset="-128"/>
              </a:rPr>
              <a:t>、協力を仰ぐ</a:t>
            </a:r>
            <a:endParaRPr lang="en-US" altLang="ja-JP" sz="1200" b="1" dirty="0">
              <a:latin typeface="Meiryo UI" panose="020B0604030504040204" pitchFamily="50" charset="-128"/>
              <a:ea typeface="Meiryo UI" panose="020B0604030504040204" pitchFamily="50" charset="-128"/>
            </a:endParaRPr>
          </a:p>
          <a:p>
            <a:pPr>
              <a:spcAft>
                <a:spcPts val="0"/>
              </a:spcAft>
            </a:pPr>
            <a:r>
              <a:rPr lang="ja-JP" altLang="en-US" sz="1200" b="1" dirty="0">
                <a:latin typeface="Meiryo UI" panose="020B0604030504040204" pitchFamily="50" charset="-128"/>
                <a:ea typeface="Meiryo UI" panose="020B0604030504040204" pitchFamily="50" charset="-128"/>
              </a:rPr>
              <a:t>　（アサーティブに伝える）</a:t>
            </a:r>
            <a:endParaRPr lang="ja-JP" altLang="ja-JP" sz="1200" b="1" dirty="0">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1" name="角丸四角形 40"/>
          <p:cNvSpPr/>
          <p:nvPr/>
        </p:nvSpPr>
        <p:spPr>
          <a:xfrm>
            <a:off x="6296845" y="2640853"/>
            <a:ext cx="2607842" cy="3614458"/>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□「何のためにするのか」という</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目的を明確にし、常に意識する</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□目的を達成するための具体的目標</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を設定し、確実に行動に移す</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□突発事項や不測の事態が発生した</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　 際に柔軟に対応する</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3" name="角丸四角形 2"/>
          <p:cNvSpPr/>
          <p:nvPr/>
        </p:nvSpPr>
        <p:spPr>
          <a:xfrm>
            <a:off x="1625084" y="4215762"/>
            <a:ext cx="1031180" cy="2160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組織</a:t>
            </a:r>
            <a:r>
              <a:rPr lang="ja-JP" altLang="en-US" sz="1000" b="1" dirty="0">
                <a:solidFill>
                  <a:schemeClr val="tx1"/>
                </a:solidFill>
                <a:latin typeface="BIZ UDPゴシック" panose="020B0400000000000000" pitchFamily="50" charset="-128"/>
                <a:ea typeface="BIZ UDPゴシック" panose="020B0400000000000000" pitchFamily="50" charset="-128"/>
              </a:rPr>
              <a:t>目標</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6" name="角丸四角形 15"/>
          <p:cNvSpPr/>
          <p:nvPr/>
        </p:nvSpPr>
        <p:spPr>
          <a:xfrm>
            <a:off x="1493119" y="4641212"/>
            <a:ext cx="1289748" cy="216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役割と個人</a:t>
            </a:r>
            <a:r>
              <a:rPr lang="ja-JP" altLang="en-US" sz="1000" b="1" dirty="0">
                <a:solidFill>
                  <a:schemeClr val="tx1"/>
                </a:solidFill>
                <a:latin typeface="BIZ UDPゴシック" panose="020B0400000000000000" pitchFamily="50" charset="-128"/>
                <a:ea typeface="BIZ UDPゴシック" panose="020B0400000000000000" pitchFamily="50" charset="-128"/>
              </a:rPr>
              <a:t>目標</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4" name="下矢印 3"/>
          <p:cNvSpPr/>
          <p:nvPr/>
        </p:nvSpPr>
        <p:spPr>
          <a:xfrm>
            <a:off x="2021680" y="4475085"/>
            <a:ext cx="207254" cy="50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12374" y="4934053"/>
            <a:ext cx="825867" cy="707886"/>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年間目標</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今月の目標</a:t>
            </a:r>
            <a:endParaRPr kumimoji="1"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今週の目標</a:t>
            </a:r>
            <a:endParaRPr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今日の目標</a:t>
            </a:r>
            <a:endParaRPr kumimoji="1" lang="en-US" altLang="ja-JP" sz="1000" dirty="0">
              <a:latin typeface="BIZ UDゴシック" panose="020B0400000000000000" pitchFamily="49" charset="-128"/>
              <a:ea typeface="BIZ UDゴシック" panose="020B0400000000000000" pitchFamily="49" charset="-128"/>
            </a:endParaRPr>
          </a:p>
        </p:txBody>
      </p:sp>
      <p:pic>
        <p:nvPicPr>
          <p:cNvPr id="19" name="図 18"/>
          <p:cNvPicPr>
            <a:picLocks noChangeAspect="1"/>
          </p:cNvPicPr>
          <p:nvPr/>
        </p:nvPicPr>
        <p:blipFill>
          <a:blip r:embed="rId4"/>
          <a:stretch>
            <a:fillRect/>
          </a:stretch>
        </p:blipFill>
        <p:spPr>
          <a:xfrm>
            <a:off x="1053545" y="5210932"/>
            <a:ext cx="1053488" cy="1053488"/>
          </a:xfrm>
          <a:prstGeom prst="rect">
            <a:avLst/>
          </a:prstGeom>
        </p:spPr>
      </p:pic>
      <p:sp>
        <p:nvSpPr>
          <p:cNvPr id="6" name="円形吹き出し 5"/>
          <p:cNvSpPr/>
          <p:nvPr/>
        </p:nvSpPr>
        <p:spPr>
          <a:xfrm>
            <a:off x="321483" y="4660398"/>
            <a:ext cx="1188151" cy="925661"/>
          </a:xfrm>
          <a:prstGeom prst="wedgeEllipseCallout">
            <a:avLst>
              <a:gd name="adj1" fmla="val 39010"/>
              <a:gd name="adj2" fmla="val 4639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今日はここまでやろう</a:t>
            </a:r>
          </a:p>
        </p:txBody>
      </p:sp>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242" y="4837122"/>
            <a:ext cx="1418189" cy="141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円形吹き出し 23"/>
          <p:cNvSpPr/>
          <p:nvPr/>
        </p:nvSpPr>
        <p:spPr>
          <a:xfrm>
            <a:off x="3328123" y="4857974"/>
            <a:ext cx="1184628" cy="494193"/>
          </a:xfrm>
          <a:prstGeom prst="wedgeEllipseCallout">
            <a:avLst>
              <a:gd name="adj1" fmla="val 70085"/>
              <a:gd name="adj2" fmla="val 4498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いつも助かります！</a:t>
            </a:r>
          </a:p>
        </p:txBody>
      </p:sp>
      <p:pic>
        <p:nvPicPr>
          <p:cNvPr id="25" name="図 24"/>
          <p:cNvPicPr>
            <a:picLocks noChangeAspect="1"/>
          </p:cNvPicPr>
          <p:nvPr/>
        </p:nvPicPr>
        <p:blipFill>
          <a:blip r:embed="rId6"/>
          <a:stretch>
            <a:fillRect/>
          </a:stretch>
        </p:blipFill>
        <p:spPr>
          <a:xfrm>
            <a:off x="6296845" y="4786672"/>
            <a:ext cx="1413044" cy="1413044"/>
          </a:xfrm>
          <a:prstGeom prst="rect">
            <a:avLst/>
          </a:prstGeom>
        </p:spPr>
      </p:pic>
      <p:sp>
        <p:nvSpPr>
          <p:cNvPr id="7" name="正方形/長方形 6"/>
          <p:cNvSpPr/>
          <p:nvPr/>
        </p:nvSpPr>
        <p:spPr>
          <a:xfrm>
            <a:off x="7556871" y="4757840"/>
            <a:ext cx="1227048" cy="7305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目的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目標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活動計画</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スケジュール</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7556871" y="5525911"/>
            <a:ext cx="1227048" cy="61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進捗確認</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dirty="0">
                <a:solidFill>
                  <a:schemeClr val="tx1"/>
                </a:solidFill>
                <a:latin typeface="BIZ UDPゴシック" panose="020B0400000000000000" pitchFamily="50" charset="-128"/>
                <a:ea typeface="BIZ UDPゴシック" panose="020B0400000000000000" pitchFamily="50" charset="-128"/>
              </a:rPr>
              <a:t>問題点の洗い出し</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対策立案・実行</a:t>
            </a:r>
          </a:p>
        </p:txBody>
      </p:sp>
      <p:sp>
        <p:nvSpPr>
          <p:cNvPr id="28" name="円形吹き出し 27"/>
          <p:cNvSpPr/>
          <p:nvPr/>
        </p:nvSpPr>
        <p:spPr>
          <a:xfrm>
            <a:off x="3357436" y="5375104"/>
            <a:ext cx="1322075" cy="841651"/>
          </a:xfrm>
          <a:prstGeom prst="wedgeEllipseCallout">
            <a:avLst>
              <a:gd name="adj1" fmla="val 55570"/>
              <a:gd name="adj2" fmla="val -4373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目的のために一緒にがんばりましょう</a:t>
            </a:r>
          </a:p>
        </p:txBody>
      </p:sp>
      <p:sp>
        <p:nvSpPr>
          <p:cNvPr id="9" name="正方形/長方形 8"/>
          <p:cNvSpPr/>
          <p:nvPr/>
        </p:nvSpPr>
        <p:spPr>
          <a:xfrm>
            <a:off x="-27910" y="0"/>
            <a:ext cx="917190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31" name="テキスト ボックス 30"/>
          <p:cNvSpPr txBox="1"/>
          <p:nvPr/>
        </p:nvSpPr>
        <p:spPr>
          <a:xfrm>
            <a:off x="0" y="6525344"/>
            <a:ext cx="7625806" cy="507831"/>
          </a:xfrm>
          <a:prstGeom prst="rect">
            <a:avLst/>
          </a:prstGeom>
          <a:noFill/>
        </p:spPr>
        <p:txBody>
          <a:bodyPr wrap="none" rtlCol="0">
            <a:spAutoFit/>
          </a:bodyPr>
          <a:lstStyle/>
          <a:p>
            <a:r>
              <a:rPr kumimoji="1" lang="ja-JP" altLang="en-US" sz="900" dirty="0">
                <a:latin typeface="+mn-ea"/>
                <a:ea typeface="+mn-ea"/>
              </a:rPr>
              <a:t>参考文献：</a:t>
            </a:r>
            <a:r>
              <a:rPr lang="ja-JP" altLang="ja-JP" sz="900" dirty="0">
                <a:latin typeface="+mn-ea"/>
                <a:ea typeface="+mn-ea"/>
              </a:rPr>
              <a:t>障害者職業総合センター職業センター：支援マニュアル</a:t>
            </a:r>
            <a:r>
              <a:rPr lang="en-US" altLang="ja-JP" sz="900" dirty="0">
                <a:latin typeface="+mn-ea"/>
                <a:ea typeface="+mn-ea"/>
              </a:rPr>
              <a:t>No.21</a:t>
            </a:r>
            <a:r>
              <a:rPr lang="ja-JP" altLang="ja-JP" sz="900" dirty="0">
                <a:latin typeface="+mn-ea"/>
                <a:ea typeface="+mn-ea"/>
              </a:rPr>
              <a:t>「ジョブリハーサルの改良」、独立行政法人高齢・障害・求職者雇用支援機構</a:t>
            </a:r>
            <a:r>
              <a:rPr lang="en-US" altLang="ja-JP" sz="900" dirty="0">
                <a:latin typeface="+mn-ea"/>
                <a:ea typeface="+mn-ea"/>
              </a:rPr>
              <a:t>(2022)</a:t>
            </a:r>
          </a:p>
          <a:p>
            <a:r>
              <a:rPr lang="ja-JP" altLang="en-US" sz="900" dirty="0">
                <a:latin typeface="+mn-ea"/>
                <a:ea typeface="+mn-ea"/>
              </a:rPr>
              <a:t>　　　　　　 山崎紅：</a:t>
            </a:r>
            <a:r>
              <a:rPr lang="en-US" altLang="ja-JP" sz="900" dirty="0">
                <a:latin typeface="+mn-ea"/>
                <a:ea typeface="+mn-ea"/>
              </a:rPr>
              <a:t>『</a:t>
            </a:r>
            <a:r>
              <a:rPr lang="ja-JP" altLang="en-US" sz="900" dirty="0">
                <a:latin typeface="+mn-ea"/>
                <a:ea typeface="+mn-ea"/>
              </a:rPr>
              <a:t>求められる人材になるための社会人基礎力講座第２版</a:t>
            </a:r>
            <a:r>
              <a:rPr lang="en-US" altLang="ja-JP" sz="900" dirty="0">
                <a:latin typeface="+mn-ea"/>
                <a:ea typeface="+mn-ea"/>
              </a:rPr>
              <a:t>』</a:t>
            </a:r>
            <a:r>
              <a:rPr lang="ja-JP" altLang="en-US" sz="900" dirty="0">
                <a:latin typeface="+mn-ea"/>
                <a:ea typeface="+mn-ea"/>
              </a:rPr>
              <a:t>日経</a:t>
            </a:r>
            <a:r>
              <a:rPr lang="en-US" altLang="ja-JP" sz="900" dirty="0">
                <a:latin typeface="+mn-ea"/>
                <a:ea typeface="+mn-ea"/>
              </a:rPr>
              <a:t>BP</a:t>
            </a:r>
            <a:r>
              <a:rPr lang="ja-JP" altLang="en-US" sz="900" dirty="0">
                <a:latin typeface="+mn-ea"/>
                <a:ea typeface="+mn-ea"/>
              </a:rPr>
              <a:t>社</a:t>
            </a:r>
            <a:r>
              <a:rPr lang="en-US" altLang="ja-JP" sz="900" dirty="0">
                <a:latin typeface="+mn-ea"/>
                <a:ea typeface="+mn-ea"/>
              </a:rPr>
              <a:t>(2018)</a:t>
            </a:r>
            <a:endParaRPr lang="ja-JP" altLang="en-US" sz="900" dirty="0">
              <a:latin typeface="+mn-ea"/>
              <a:ea typeface="+mn-ea"/>
            </a:endParaRPr>
          </a:p>
          <a:p>
            <a:endParaRPr lang="ja-JP" altLang="ja-JP" sz="900" dirty="0">
              <a:latin typeface="+mn-ea"/>
              <a:ea typeface="+mn-ea"/>
            </a:endParaRPr>
          </a:p>
        </p:txBody>
      </p:sp>
    </p:spTree>
    <p:extLst>
      <p:ext uri="{BB962C8B-B14F-4D97-AF65-F5344CB8AC3E}">
        <p14:creationId xmlns:p14="http://schemas.microsoft.com/office/powerpoint/2010/main" val="255897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a16="http://schemas.microsoft.com/office/drawing/2014/main" id="{1FA6CD8E-5E0A-4FF7-8044-03EA099146EA}"/>
              </a:ext>
            </a:extLst>
          </p:cNvPr>
          <p:cNvSpPr txBox="1">
            <a:spLocks noChangeArrowheads="1"/>
          </p:cNvSpPr>
          <p:nvPr/>
        </p:nvSpPr>
        <p:spPr>
          <a:xfrm>
            <a:off x="172920" y="1055868"/>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27908" y="41033"/>
            <a:ext cx="9143999" cy="101535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ja-JP" altLang="en-US" sz="3500" b="1" dirty="0">
                <a:solidFill>
                  <a:prstClr val="black"/>
                </a:solidFill>
                <a:latin typeface="ＭＳ ゴシック" panose="020B0609070205080204" pitchFamily="49" charset="-128"/>
                <a:ea typeface="ＭＳ ゴシック" panose="020B0609070205080204" pitchFamily="49" charset="-128"/>
              </a:rPr>
              <a:t>考え抜く力</a:t>
            </a:r>
            <a:endParaRPr lang="ja-JP" altLang="en-US" sz="2600" b="1" dirty="0">
              <a:solidFill>
                <a:prstClr val="black"/>
              </a:solidFill>
              <a:latin typeface="ＭＳ ゴシック" panose="020B0609070205080204" pitchFamily="49" charset="-128"/>
              <a:ea typeface="ＭＳ ゴシック" panose="020B0609070205080204" pitchFamily="49" charset="-128"/>
            </a:endParaRPr>
          </a:p>
        </p:txBody>
      </p:sp>
      <p:sp>
        <p:nvSpPr>
          <p:cNvPr id="65" name="角丸四角形 64"/>
          <p:cNvSpPr/>
          <p:nvPr/>
        </p:nvSpPr>
        <p:spPr>
          <a:xfrm>
            <a:off x="2867893" y="900721"/>
            <a:ext cx="3112698" cy="384066"/>
          </a:xfrm>
          <a:prstGeom prst="roundRect">
            <a:avLst/>
          </a:prstGeom>
          <a:ln w="41275" cmpd="tri">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fontAlgn="auto">
              <a:spcBef>
                <a:spcPts val="0"/>
              </a:spcBef>
              <a:spcAft>
                <a:spcPts val="0"/>
              </a:spcAft>
            </a:pPr>
            <a:r>
              <a:rPr lang="ja-JP" altLang="en-US" sz="1400" b="1" dirty="0">
                <a:solidFill>
                  <a:prstClr val="black"/>
                </a:solidFill>
                <a:latin typeface="ＭＳ ゴシック" panose="020B0609070205080204" pitchFamily="49" charset="-128"/>
                <a:ea typeface="ＭＳ ゴシック" panose="020B0609070205080204" pitchFamily="49" charset="-128"/>
              </a:rPr>
              <a:t>疑問を持ち、考え抜く力</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23" name="四角形: 角を丸くする 1">
            <a:extLst>
              <a:ext uri="{FF2B5EF4-FFF2-40B4-BE49-F238E27FC236}">
                <a16:creationId xmlns:a16="http://schemas.microsoft.com/office/drawing/2014/main" id="{551717A7-C802-49DE-B781-F0FE2B13015F}"/>
              </a:ext>
            </a:extLst>
          </p:cNvPr>
          <p:cNvSpPr/>
          <p:nvPr/>
        </p:nvSpPr>
        <p:spPr>
          <a:xfrm>
            <a:off x="164041" y="1675352"/>
            <a:ext cx="2916000" cy="484999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課題発見力</a:t>
            </a:r>
            <a:r>
              <a:rPr lang="en-US" altLang="ja-JP" sz="2000" b="1"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現状を分析し目的や課題を明らかにする力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263124" y="2629086"/>
            <a:ext cx="2737362" cy="3664864"/>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現場、現物で現状を確認して事実を</a:t>
            </a:r>
            <a:endParaRPr lang="en-US" altLang="ja-JP" sz="1200" b="1"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latin typeface="Meiryo UI" panose="020B0604030504040204" pitchFamily="50" charset="-128"/>
                <a:ea typeface="Meiryo UI" panose="020B0604030504040204" pitchFamily="50" charset="-128"/>
              </a:rPr>
              <a:t> 　明らかにし、問題点を抽出する</a:t>
            </a: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latin typeface="Meiryo UI" panose="020B0604030504040204" pitchFamily="50" charset="-128"/>
                <a:ea typeface="Meiryo UI" panose="020B0604030504040204" pitchFamily="50" charset="-128"/>
              </a:rPr>
              <a:t>□あるべき姿と現状のギャップを把握　</a:t>
            </a:r>
            <a:endParaRPr lang="en-US" altLang="ja-JP" sz="1200" b="1"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latin typeface="Meiryo UI" panose="020B0604030504040204" pitchFamily="50" charset="-128"/>
                <a:ea typeface="Meiryo UI" panose="020B0604030504040204" pitchFamily="50" charset="-128"/>
              </a:rPr>
              <a:t> 　し、問題解決のための課題を設定する</a:t>
            </a:r>
            <a:endParaRPr lang="en-US" altLang="ja-JP" sz="1200" b="1" dirty="0">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ja-JP" altLang="ja-JP" sz="1200" b="1" dirty="0">
                <a:latin typeface="Meiryo UI" panose="020B0604030504040204" pitchFamily="50" charset="-128"/>
                <a:ea typeface="Meiryo UI" panose="020B0604030504040204" pitchFamily="50" charset="-128"/>
              </a:rPr>
              <a:t>課題を認識するために、他者の意見</a:t>
            </a:r>
            <a:endParaRPr lang="en-US" altLang="ja-JP" sz="1200" b="1"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などの情報を多面的に集める</a:t>
            </a:r>
            <a:endParaRPr lang="en-US" altLang="ja-JP" sz="1200" b="1" dirty="0">
              <a:latin typeface="Meiryo UI" panose="020B0604030504040204" pitchFamily="50" charset="-128"/>
              <a:ea typeface="Meiryo UI" panose="020B0604030504040204" pitchFamily="50" charset="-128"/>
            </a:endParaRPr>
          </a:p>
          <a:p>
            <a:pPr fontAlgn="auto">
              <a:spcBef>
                <a:spcPts val="0"/>
              </a:spcBef>
              <a:spcAft>
                <a:spcPts val="0"/>
              </a:spcAft>
            </a:pPr>
            <a:endParaRPr lang="en-US" altLang="ja-JP" sz="1200" b="1" dirty="0">
              <a:latin typeface="UD デジタル 教科書体 NP-R" panose="02020400000000000000" pitchFamily="18" charset="-128"/>
              <a:ea typeface="UD デジタル 教科書体 NP-R" panose="02020400000000000000" pitchFamily="18" charset="-128"/>
            </a:endParaRPr>
          </a:p>
        </p:txBody>
      </p:sp>
      <p:sp>
        <p:nvSpPr>
          <p:cNvPr id="38" name="四角形: 角を丸くする 1">
            <a:extLst>
              <a:ext uri="{FF2B5EF4-FFF2-40B4-BE49-F238E27FC236}">
                <a16:creationId xmlns:a16="http://schemas.microsoft.com/office/drawing/2014/main" id="{551717A7-C802-49DE-B781-F0FE2B13015F}"/>
              </a:ext>
            </a:extLst>
          </p:cNvPr>
          <p:cNvSpPr/>
          <p:nvPr/>
        </p:nvSpPr>
        <p:spPr>
          <a:xfrm>
            <a:off x="3158506" y="1675352"/>
            <a:ext cx="2916000" cy="484999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計画力</a:t>
            </a:r>
            <a:r>
              <a:rPr lang="en-US" altLang="ja-JP" sz="2000" b="1" dirty="0">
                <a:solidFill>
                  <a:schemeClr val="tx1"/>
                </a:solidFill>
                <a:latin typeface="Meiryo UI" panose="020B0604030504040204" pitchFamily="50" charset="-128"/>
                <a:ea typeface="Meiryo UI" panose="020B0604030504040204" pitchFamily="50" charset="-128"/>
              </a:rPr>
              <a:t>】</a:t>
            </a:r>
          </a:p>
          <a:p>
            <a:pPr algn="ctr"/>
            <a:r>
              <a:rPr kumimoji="1" lang="ja-JP" altLang="en-US" sz="1600" dirty="0">
                <a:solidFill>
                  <a:schemeClr val="tx1"/>
                </a:solidFill>
                <a:latin typeface="Meiryo UI" panose="020B0604030504040204" pitchFamily="50" charset="-128"/>
                <a:ea typeface="Meiryo UI" panose="020B0604030504040204" pitchFamily="50" charset="-128"/>
              </a:rPr>
              <a:t>課題の解決に向けたプロセスを明らかにし準備する力</a:t>
            </a:r>
            <a:endParaRPr lang="en-US" altLang="ja-JP" sz="1600" dirty="0">
              <a:solidFill>
                <a:schemeClr val="tx1"/>
              </a:solidFill>
              <a:latin typeface="Meiryo UI" panose="020B0604030504040204" pitchFamily="50" charset="-128"/>
              <a:ea typeface="Meiryo UI" panose="020B0604030504040204"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四角形: 角を丸くする 1">
            <a:extLst>
              <a:ext uri="{FF2B5EF4-FFF2-40B4-BE49-F238E27FC236}">
                <a16:creationId xmlns:a16="http://schemas.microsoft.com/office/drawing/2014/main" id="{551717A7-C802-49DE-B781-F0FE2B13015F}"/>
              </a:ext>
            </a:extLst>
          </p:cNvPr>
          <p:cNvSpPr/>
          <p:nvPr/>
        </p:nvSpPr>
        <p:spPr>
          <a:xfrm>
            <a:off x="6116180" y="1675352"/>
            <a:ext cx="2916000" cy="48499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rPr>
              <a:t>創造力</a:t>
            </a:r>
            <a:r>
              <a:rPr lang="en-US" altLang="ja-JP" sz="2000" b="1"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schemeClr val="tx1"/>
                </a:solidFill>
                <a:latin typeface="Meiryo UI" panose="020B0604030504040204" pitchFamily="50" charset="-128"/>
                <a:ea typeface="Meiryo UI" panose="020B0604030504040204" pitchFamily="50" charset="-128"/>
              </a:rPr>
              <a:t>新しい価値を生み出す力</a:t>
            </a:r>
            <a:endParaRPr lang="en-US" altLang="ja-JP" sz="1600" dirty="0">
              <a:solidFill>
                <a:schemeClr val="tx1"/>
              </a:solidFill>
              <a:latin typeface="Meiryo UI" panose="020B0604030504040204" pitchFamily="50" charset="-128"/>
              <a:ea typeface="Meiryo UI" panose="020B0604030504040204" pitchFamily="50" charset="-128"/>
            </a:endParaRPr>
          </a:p>
          <a:p>
            <a:pPr algn="ct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角丸四角形 39"/>
          <p:cNvSpPr/>
          <p:nvPr/>
        </p:nvSpPr>
        <p:spPr>
          <a:xfrm>
            <a:off x="3233997" y="2640853"/>
            <a:ext cx="2760244" cy="3627638"/>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r>
              <a:rPr lang="ja-JP" altLang="ja-JP" sz="1200" b="1" kern="100" dirty="0">
                <a:latin typeface="Meiryo UI" panose="020B0604030504040204" pitchFamily="50" charset="-128"/>
                <a:ea typeface="Meiryo UI" panose="020B0604030504040204" pitchFamily="50" charset="-128"/>
              </a:rPr>
              <a:t>□実行しやすい具体的な計画（スケ</a:t>
            </a:r>
            <a:endParaRPr lang="en-US" altLang="ja-JP" sz="1200" b="1" kern="100"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ジュール、実行順序、役割分担</a:t>
            </a:r>
            <a:r>
              <a:rPr lang="ja-JP" altLang="en-US" sz="1200" b="1" kern="100" dirty="0">
                <a:latin typeface="Meiryo UI" panose="020B0604030504040204" pitchFamily="50" charset="-128"/>
                <a:ea typeface="Meiryo UI" panose="020B0604030504040204" pitchFamily="50" charset="-128"/>
              </a:rPr>
              <a:t>など</a:t>
            </a:r>
            <a:r>
              <a:rPr lang="ja-JP" altLang="ja-JP" sz="1200" b="1" kern="100" dirty="0">
                <a:latin typeface="Meiryo UI" panose="020B0604030504040204" pitchFamily="50" charset="-128"/>
                <a:ea typeface="Meiryo UI" panose="020B0604030504040204" pitchFamily="50" charset="-128"/>
              </a:rPr>
              <a:t>）</a:t>
            </a:r>
            <a:r>
              <a:rPr lang="ja-JP" altLang="en-US" sz="1200" b="1" kern="100" dirty="0">
                <a:latin typeface="Meiryo UI" panose="020B0604030504040204" pitchFamily="50" charset="-128"/>
                <a:ea typeface="Meiryo UI" panose="020B0604030504040204" pitchFamily="50" charset="-128"/>
              </a:rPr>
              <a:t>　</a:t>
            </a:r>
            <a:endParaRPr lang="en-US" altLang="ja-JP" sz="1200" b="1" kern="100"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を立てる</a:t>
            </a:r>
            <a:endParaRPr lang="en-US" altLang="ja-JP" sz="1200" b="1" kern="100" dirty="0">
              <a:latin typeface="Meiryo UI" panose="020B0604030504040204" pitchFamily="50" charset="-128"/>
              <a:ea typeface="Meiryo UI" panose="020B0604030504040204" pitchFamily="50" charset="-128"/>
            </a:endParaRPr>
          </a:p>
          <a:p>
            <a:pPr fontAlgn="auto">
              <a:spcBef>
                <a:spcPts val="0"/>
              </a:spcBef>
              <a:spcAft>
                <a:spcPts val="0"/>
              </a:spcAft>
            </a:pPr>
            <a:endParaRPr lang="ja-JP"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□複数のタスクがあるときは、優先順</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位を合理的に判断し計画する</a:t>
            </a:r>
            <a:endParaRPr lang="en-US" altLang="ja-JP" sz="1200" b="1" kern="100" dirty="0">
              <a:latin typeface="Meiryo UI" panose="020B0604030504040204" pitchFamily="50" charset="-128"/>
              <a:ea typeface="Meiryo UI" panose="020B0604030504040204" pitchFamily="50" charset="-128"/>
            </a:endParaRPr>
          </a:p>
          <a:p>
            <a:pPr>
              <a:spcAft>
                <a:spcPts val="0"/>
              </a:spcAft>
            </a:pPr>
            <a:endParaRPr lang="ja-JP"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□優先順位に迷うときは、上司など</a:t>
            </a:r>
            <a:r>
              <a:rPr lang="ja-JP" altLang="en-US" sz="1200" b="1" kern="100" dirty="0">
                <a:latin typeface="Meiryo UI" panose="020B0604030504040204" pitchFamily="50" charset="-128"/>
                <a:ea typeface="Meiryo UI" panose="020B0604030504040204" pitchFamily="50" charset="-128"/>
              </a:rPr>
              <a:t>に　</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相談する</a:t>
            </a:r>
            <a:endParaRPr lang="en-US" altLang="ja-JP" sz="1200" b="1" kern="100" dirty="0">
              <a:latin typeface="Meiryo UI" panose="020B0604030504040204" pitchFamily="50" charset="-128"/>
              <a:ea typeface="Meiryo UI" panose="020B0604030504040204" pitchFamily="50" charset="-128"/>
            </a:endParaRPr>
          </a:p>
          <a:p>
            <a:pPr>
              <a:spcAft>
                <a:spcPts val="0"/>
              </a:spcAft>
            </a:pPr>
            <a:endParaRPr lang="ja-JP"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□進捗を管理し、遅れや問題が生じて</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いる場合は、必要な計画の見直しを</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行う</a:t>
            </a:r>
            <a:endPar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fontAlgn="auto">
              <a:spcBef>
                <a:spcPts val="0"/>
              </a:spcBef>
              <a:spcAft>
                <a:spcPts val="0"/>
              </a:spcAft>
            </a:pPr>
            <a:endParaRPr lang="en-US" altLang="ja-JP" sz="12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endParaRPr lang="en-US" altLang="ja-JP" sz="1200" b="1"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1" name="角丸四角形 40"/>
          <p:cNvSpPr/>
          <p:nvPr/>
        </p:nvSpPr>
        <p:spPr>
          <a:xfrm>
            <a:off x="6288784" y="2640853"/>
            <a:ext cx="2615903" cy="3614458"/>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endParaRPr lang="en-US" altLang="ja-JP" sz="1400" b="1" dirty="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ja-JP" altLang="ja-JP" sz="1200" b="1" kern="100" dirty="0">
                <a:latin typeface="Meiryo UI" panose="020B0604030504040204" pitchFamily="50" charset="-128"/>
                <a:ea typeface="Meiryo UI" panose="020B0604030504040204" pitchFamily="50" charset="-128"/>
              </a:rPr>
              <a:t>固定観念や偏見にしばられず、新</a:t>
            </a:r>
            <a:endParaRPr lang="en-US" altLang="ja-JP" sz="1200" b="1" kern="100"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しいアイデアを考え、業務の発展</a:t>
            </a:r>
            <a:endParaRPr lang="en-US" altLang="ja-JP" sz="1200" b="1" kern="100" dirty="0">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や改善に役立てる</a:t>
            </a:r>
            <a:endParaRPr lang="en-US" altLang="ja-JP" sz="1200" b="1" kern="100" dirty="0">
              <a:latin typeface="Meiryo UI" panose="020B0604030504040204" pitchFamily="50" charset="-128"/>
              <a:ea typeface="Meiryo UI" panose="020B0604030504040204" pitchFamily="50" charset="-128"/>
            </a:endParaRPr>
          </a:p>
          <a:p>
            <a:pPr fontAlgn="auto">
              <a:spcBef>
                <a:spcPts val="0"/>
              </a:spcBef>
              <a:spcAft>
                <a:spcPts val="0"/>
              </a:spcAft>
            </a:pPr>
            <a:endParaRPr lang="ja-JP"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□視野を広く持って知識を学び、自</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分の引き出しを増やす</a:t>
            </a:r>
            <a:endPar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fontAlgn="auto">
              <a:spcBef>
                <a:spcPts val="0"/>
              </a:spcBef>
              <a:spcAft>
                <a:spcPts val="0"/>
              </a:spcAft>
            </a:pPr>
            <a:endParaRPr lang="en-US" altLang="ja-JP" sz="1200" b="1" dirty="0">
              <a:solidFill>
                <a:prstClr val="black"/>
              </a:solidFill>
              <a:latin typeface="UD デジタル 教科書体 NP-R" panose="02020400000000000000" pitchFamily="18" charset="-128"/>
              <a:ea typeface="UD デジタル 教科書体 NP-R" panose="02020400000000000000" pitchFamily="18" charset="-128"/>
            </a:endParaRPr>
          </a:p>
          <a:p>
            <a:pP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p:txBody>
      </p:sp>
      <p:pic>
        <p:nvPicPr>
          <p:cNvPr id="28" name="図 27"/>
          <p:cNvPicPr>
            <a:picLocks noChangeAspect="1"/>
          </p:cNvPicPr>
          <p:nvPr/>
        </p:nvPicPr>
        <p:blipFill>
          <a:blip r:embed="rId3"/>
          <a:stretch>
            <a:fillRect/>
          </a:stretch>
        </p:blipFill>
        <p:spPr>
          <a:xfrm>
            <a:off x="4348328" y="5211806"/>
            <a:ext cx="1220433" cy="1220433"/>
          </a:xfrm>
          <a:prstGeom prst="rect">
            <a:avLst/>
          </a:prstGeom>
        </p:spPr>
      </p:pic>
      <p:pic>
        <p:nvPicPr>
          <p:cNvPr id="30" name="図 29"/>
          <p:cNvPicPr>
            <a:picLocks noChangeAspect="1"/>
          </p:cNvPicPr>
          <p:nvPr/>
        </p:nvPicPr>
        <p:blipFill>
          <a:blip r:embed="rId4"/>
          <a:stretch>
            <a:fillRect/>
          </a:stretch>
        </p:blipFill>
        <p:spPr>
          <a:xfrm>
            <a:off x="2199005" y="5252717"/>
            <a:ext cx="1081864" cy="1081864"/>
          </a:xfrm>
          <a:prstGeom prst="rect">
            <a:avLst/>
          </a:prstGeom>
        </p:spPr>
      </p:pic>
      <p:sp>
        <p:nvSpPr>
          <p:cNvPr id="34" name="角丸四角形 33"/>
          <p:cNvSpPr/>
          <p:nvPr/>
        </p:nvSpPr>
        <p:spPr>
          <a:xfrm>
            <a:off x="364341" y="4909220"/>
            <a:ext cx="1321720" cy="216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あるべき姿</a:t>
            </a:r>
          </a:p>
        </p:txBody>
      </p:sp>
      <p:sp>
        <p:nvSpPr>
          <p:cNvPr id="36" name="角丸四角形 35"/>
          <p:cNvSpPr/>
          <p:nvPr/>
        </p:nvSpPr>
        <p:spPr>
          <a:xfrm>
            <a:off x="423902" y="5583597"/>
            <a:ext cx="1288075" cy="216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現状</a:t>
            </a:r>
          </a:p>
        </p:txBody>
      </p:sp>
      <p:sp>
        <p:nvSpPr>
          <p:cNvPr id="12" name="上下矢印 11"/>
          <p:cNvSpPr/>
          <p:nvPr/>
        </p:nvSpPr>
        <p:spPr>
          <a:xfrm>
            <a:off x="906215" y="5176638"/>
            <a:ext cx="209791" cy="307821"/>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97747" y="5205668"/>
            <a:ext cx="466794" cy="261610"/>
          </a:xfrm>
          <a:prstGeom prst="rect">
            <a:avLst/>
          </a:prstGeom>
          <a:noFill/>
        </p:spPr>
        <p:txBody>
          <a:bodyPr wrap="none" rtlCol="0">
            <a:spAutoFit/>
          </a:bodyPr>
          <a:lstStyle/>
          <a:p>
            <a:r>
              <a:rPr kumimoji="1" lang="ja-JP" altLang="en-US" sz="1100" b="1" dirty="0">
                <a:latin typeface="BIZ UDPゴシック" panose="020B0400000000000000" pitchFamily="50" charset="-128"/>
                <a:ea typeface="BIZ UDPゴシック" panose="020B0400000000000000" pitchFamily="50" charset="-128"/>
              </a:rPr>
              <a:t>問題</a:t>
            </a:r>
          </a:p>
        </p:txBody>
      </p:sp>
      <p:sp>
        <p:nvSpPr>
          <p:cNvPr id="42" name="円形吹き出し 41"/>
          <p:cNvSpPr/>
          <p:nvPr/>
        </p:nvSpPr>
        <p:spPr>
          <a:xfrm>
            <a:off x="1760205" y="4680488"/>
            <a:ext cx="1141620" cy="494193"/>
          </a:xfrm>
          <a:prstGeom prst="wedgeEllipseCallout">
            <a:avLst>
              <a:gd name="adj1" fmla="val 39700"/>
              <a:gd name="adj2" fmla="val 6933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問題</a:t>
            </a:r>
            <a:r>
              <a:rPr kumimoji="1" lang="ja-JP" altLang="en-US" sz="1200" dirty="0">
                <a:solidFill>
                  <a:schemeClr val="tx1"/>
                </a:solidFill>
                <a:latin typeface="BIZ UDPゴシック" panose="020B0400000000000000" pitchFamily="50" charset="-128"/>
                <a:ea typeface="BIZ UDPゴシック" panose="020B0400000000000000" pitchFamily="50" charset="-128"/>
              </a:rPr>
              <a:t>あり</a:t>
            </a:r>
          </a:p>
        </p:txBody>
      </p:sp>
      <p:pic>
        <p:nvPicPr>
          <p:cNvPr id="43" name="図 42"/>
          <p:cNvPicPr>
            <a:picLocks noChangeAspect="1"/>
          </p:cNvPicPr>
          <p:nvPr/>
        </p:nvPicPr>
        <p:blipFill rotWithShape="1">
          <a:blip r:embed="rId5"/>
          <a:srcRect l="30211" t="27963" r="23428" b="25676"/>
          <a:stretch/>
        </p:blipFill>
        <p:spPr>
          <a:xfrm>
            <a:off x="6871362" y="4510507"/>
            <a:ext cx="1656184" cy="1656184"/>
          </a:xfrm>
          <a:prstGeom prst="rect">
            <a:avLst/>
          </a:prstGeom>
        </p:spPr>
      </p:pic>
      <p:pic>
        <p:nvPicPr>
          <p:cNvPr id="44" name="図 43">
            <a:extLst>
              <a:ext uri="{FF2B5EF4-FFF2-40B4-BE49-F238E27FC236}">
                <a16:creationId xmlns:a16="http://schemas.microsoft.com/office/drawing/2014/main" id="{7320A740-52B8-4222-9990-101DBA8922B3}"/>
              </a:ext>
            </a:extLst>
          </p:cNvPr>
          <p:cNvPicPr>
            <a:picLocks noChangeAspect="1"/>
          </p:cNvPicPr>
          <p:nvPr/>
        </p:nvPicPr>
        <p:blipFill rotWithShape="1">
          <a:blip r:embed="rId6"/>
          <a:srcRect l="11958" t="11865" r="13524" b="13616"/>
          <a:stretch/>
        </p:blipFill>
        <p:spPr>
          <a:xfrm>
            <a:off x="1484133" y="115047"/>
            <a:ext cx="1357743" cy="1357742"/>
          </a:xfrm>
          <a:prstGeom prst="rect">
            <a:avLst/>
          </a:prstGeom>
        </p:spPr>
      </p:pic>
      <p:sp>
        <p:nvSpPr>
          <p:cNvPr id="47" name="円形吹き出し 46"/>
          <p:cNvSpPr/>
          <p:nvPr/>
        </p:nvSpPr>
        <p:spPr>
          <a:xfrm>
            <a:off x="683568" y="5795908"/>
            <a:ext cx="1694997" cy="494193"/>
          </a:xfrm>
          <a:prstGeom prst="wedgeEllipseCallout">
            <a:avLst>
              <a:gd name="adj1" fmla="val 60691"/>
              <a:gd name="adj2" fmla="val -57104"/>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今後取り組む課題を設定するぞ</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p:cNvSpPr txBox="1"/>
          <p:nvPr/>
        </p:nvSpPr>
        <p:spPr>
          <a:xfrm>
            <a:off x="0" y="6525344"/>
            <a:ext cx="7625806" cy="507831"/>
          </a:xfrm>
          <a:prstGeom prst="rect">
            <a:avLst/>
          </a:prstGeom>
          <a:noFill/>
        </p:spPr>
        <p:txBody>
          <a:bodyPr wrap="none" rtlCol="0">
            <a:spAutoFit/>
          </a:bodyPr>
          <a:lstStyle/>
          <a:p>
            <a:r>
              <a:rPr kumimoji="1" lang="ja-JP" altLang="en-US" sz="900" dirty="0">
                <a:latin typeface="+mn-ea"/>
                <a:ea typeface="+mn-ea"/>
              </a:rPr>
              <a:t>参考文献：</a:t>
            </a:r>
            <a:r>
              <a:rPr lang="ja-JP" altLang="ja-JP" sz="900" dirty="0">
                <a:latin typeface="+mn-ea"/>
                <a:ea typeface="+mn-ea"/>
              </a:rPr>
              <a:t>障害者職業総合センター職業センター：支援マニュアル</a:t>
            </a:r>
            <a:r>
              <a:rPr lang="en-US" altLang="ja-JP" sz="900" dirty="0">
                <a:latin typeface="+mn-ea"/>
                <a:ea typeface="+mn-ea"/>
              </a:rPr>
              <a:t>No.21</a:t>
            </a:r>
            <a:r>
              <a:rPr lang="ja-JP" altLang="ja-JP" sz="900" dirty="0">
                <a:latin typeface="+mn-ea"/>
                <a:ea typeface="+mn-ea"/>
              </a:rPr>
              <a:t>「ジョブリハーサルの改良」、独立行政法人高齢・障害・求職者雇用支援機構</a:t>
            </a:r>
            <a:r>
              <a:rPr lang="en-US" altLang="ja-JP" sz="900" dirty="0">
                <a:latin typeface="+mn-ea"/>
                <a:ea typeface="+mn-ea"/>
              </a:rPr>
              <a:t>(2022)</a:t>
            </a:r>
          </a:p>
          <a:p>
            <a:r>
              <a:rPr lang="ja-JP" altLang="en-US" sz="900" dirty="0">
                <a:latin typeface="+mn-ea"/>
                <a:ea typeface="+mn-ea"/>
              </a:rPr>
              <a:t>　　　　　　 山崎紅：</a:t>
            </a:r>
            <a:r>
              <a:rPr lang="en-US" altLang="ja-JP" sz="900" dirty="0">
                <a:latin typeface="+mn-ea"/>
                <a:ea typeface="+mn-ea"/>
              </a:rPr>
              <a:t>『</a:t>
            </a:r>
            <a:r>
              <a:rPr lang="ja-JP" altLang="en-US" sz="900" dirty="0">
                <a:latin typeface="+mn-ea"/>
                <a:ea typeface="+mn-ea"/>
              </a:rPr>
              <a:t>求められる人材になるための社会人基礎力講座第２版</a:t>
            </a:r>
            <a:r>
              <a:rPr lang="en-US" altLang="ja-JP" sz="900" dirty="0">
                <a:latin typeface="+mn-ea"/>
                <a:ea typeface="+mn-ea"/>
              </a:rPr>
              <a:t>』</a:t>
            </a:r>
            <a:r>
              <a:rPr lang="ja-JP" altLang="en-US" sz="900" dirty="0">
                <a:latin typeface="+mn-ea"/>
                <a:ea typeface="+mn-ea"/>
              </a:rPr>
              <a:t>日経</a:t>
            </a:r>
            <a:r>
              <a:rPr lang="en-US" altLang="ja-JP" sz="900" dirty="0">
                <a:latin typeface="+mn-ea"/>
                <a:ea typeface="+mn-ea"/>
              </a:rPr>
              <a:t>BP</a:t>
            </a:r>
            <a:r>
              <a:rPr lang="ja-JP" altLang="en-US" sz="900" dirty="0">
                <a:latin typeface="+mn-ea"/>
                <a:ea typeface="+mn-ea"/>
              </a:rPr>
              <a:t>社</a:t>
            </a:r>
            <a:r>
              <a:rPr lang="en-US" altLang="ja-JP" sz="900" dirty="0">
                <a:latin typeface="+mn-ea"/>
                <a:ea typeface="+mn-ea"/>
              </a:rPr>
              <a:t>(2018)</a:t>
            </a:r>
            <a:endParaRPr lang="ja-JP" altLang="en-US" sz="900" dirty="0">
              <a:latin typeface="+mn-ea"/>
              <a:ea typeface="+mn-ea"/>
            </a:endParaRPr>
          </a:p>
          <a:p>
            <a:endParaRPr lang="ja-JP" altLang="ja-JP" sz="900" dirty="0">
              <a:latin typeface="+mn-ea"/>
              <a:ea typeface="+mn-ea"/>
            </a:endParaRPr>
          </a:p>
        </p:txBody>
      </p:sp>
      <p:sp>
        <p:nvSpPr>
          <p:cNvPr id="25" name="テキスト ボックス 24"/>
          <p:cNvSpPr txBox="1"/>
          <p:nvPr/>
        </p:nvSpPr>
        <p:spPr>
          <a:xfrm>
            <a:off x="4762206" y="6630918"/>
            <a:ext cx="235962"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a:t>
            </a:r>
          </a:p>
        </p:txBody>
      </p:sp>
      <p:sp>
        <p:nvSpPr>
          <p:cNvPr id="26" name="正方形/長方形 25"/>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397441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27908" y="41033"/>
            <a:ext cx="9143999" cy="101535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ja-JP" altLang="en-US" sz="3500" b="1" dirty="0">
                <a:solidFill>
                  <a:prstClr val="black"/>
                </a:solidFill>
                <a:latin typeface="ＭＳ ゴシック" panose="020B0609070205080204" pitchFamily="49" charset="-128"/>
                <a:ea typeface="ＭＳ ゴシック" panose="020B0609070205080204" pitchFamily="49" charset="-128"/>
              </a:rPr>
              <a:t>チームで働く力①</a:t>
            </a:r>
            <a:endParaRPr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
        <p:nvSpPr>
          <p:cNvPr id="65" name="角丸四角形 64"/>
          <p:cNvSpPr/>
          <p:nvPr/>
        </p:nvSpPr>
        <p:spPr>
          <a:xfrm>
            <a:off x="2193938" y="902024"/>
            <a:ext cx="4800451" cy="384066"/>
          </a:xfrm>
          <a:prstGeom prst="roundRect">
            <a:avLst/>
          </a:prstGeom>
          <a:ln w="41275" cmpd="tri">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defTabSz="840428" eaLnBrk="0" hangingPunct="0">
              <a:defRPr/>
            </a:pPr>
            <a:r>
              <a:rPr lang="ja-JP" altLang="en-US" sz="14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多様な人々とともに、目標に向けて協力する力</a:t>
            </a:r>
          </a:p>
        </p:txBody>
      </p:sp>
      <p:sp>
        <p:nvSpPr>
          <p:cNvPr id="23" name="四角形: 角を丸くする 1">
            <a:extLst>
              <a:ext uri="{FF2B5EF4-FFF2-40B4-BE49-F238E27FC236}">
                <a16:creationId xmlns:a16="http://schemas.microsoft.com/office/drawing/2014/main" id="{551717A7-C802-49DE-B781-F0FE2B13015F}"/>
              </a:ext>
            </a:extLst>
          </p:cNvPr>
          <p:cNvSpPr/>
          <p:nvPr/>
        </p:nvSpPr>
        <p:spPr>
          <a:xfrm>
            <a:off x="128931" y="1675352"/>
            <a:ext cx="2916000" cy="484999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発信力</a:t>
            </a:r>
            <a:r>
              <a:rPr lang="en-US" altLang="ja-JP" sz="2000" b="1"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自分の意見をわかりやすく</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伝える力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225481" y="2629086"/>
            <a:ext cx="2723284" cy="3735487"/>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r>
              <a:rPr lang="ja-JP" altLang="ja-JP" sz="1200" b="1" dirty="0">
                <a:latin typeface="Meiryo UI" panose="020B0604030504040204" pitchFamily="50" charset="-128"/>
                <a:ea typeface="Meiryo UI" panose="020B0604030504040204" pitchFamily="50" charset="-128"/>
              </a:rPr>
              <a:t>□自分の意見を正確、簡潔に、</a:t>
            </a:r>
            <a:r>
              <a:rPr lang="ja-JP" altLang="en-US" sz="1200" b="1" dirty="0">
                <a:latin typeface="Meiryo UI" panose="020B0604030504040204" pitchFamily="50" charset="-128"/>
                <a:ea typeface="Meiryo UI" panose="020B0604030504040204" pitchFamily="50" charset="-128"/>
              </a:rPr>
              <a:t>わかり</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やすく伝える</a:t>
            </a:r>
            <a:endParaRPr lang="en-US" altLang="ja-JP" sz="1200" b="1" dirty="0">
              <a:latin typeface="Meiryo UI" panose="020B0604030504040204" pitchFamily="50" charset="-128"/>
              <a:ea typeface="Meiryo UI" panose="020B0604030504040204" pitchFamily="50" charset="-128"/>
            </a:endParaRPr>
          </a:p>
          <a:p>
            <a:endParaRPr lang="en-US"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タイムリーに伝える</a:t>
            </a:r>
            <a:endParaRPr lang="en-US" altLang="ja-JP" sz="1200" b="1" dirty="0">
              <a:latin typeface="Meiryo UI" panose="020B0604030504040204" pitchFamily="50" charset="-128"/>
              <a:ea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□確実に伝えるために、相手の理解</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を確認する</a:t>
            </a:r>
            <a:endParaRPr lang="en-US" altLang="ja-JP" sz="800" b="1" dirty="0">
              <a:solidFill>
                <a:prstClr val="black"/>
              </a:solidFill>
              <a:latin typeface="Meiryo UI" panose="020B0604030504040204" pitchFamily="50" charset="-128"/>
              <a:ea typeface="Meiryo UI" panose="020B0604030504040204" pitchFamily="50" charset="-128"/>
            </a:endParaRPr>
          </a:p>
        </p:txBody>
      </p:sp>
      <p:sp>
        <p:nvSpPr>
          <p:cNvPr id="38" name="四角形: 角を丸くする 1">
            <a:extLst>
              <a:ext uri="{FF2B5EF4-FFF2-40B4-BE49-F238E27FC236}">
                <a16:creationId xmlns:a16="http://schemas.microsoft.com/office/drawing/2014/main" id="{551717A7-C802-49DE-B781-F0FE2B13015F}"/>
              </a:ext>
            </a:extLst>
          </p:cNvPr>
          <p:cNvSpPr/>
          <p:nvPr/>
        </p:nvSpPr>
        <p:spPr>
          <a:xfrm>
            <a:off x="3130101" y="1675352"/>
            <a:ext cx="2916000" cy="484999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rPr>
              <a:t>【</a:t>
            </a:r>
            <a:r>
              <a:rPr lang="ja-JP" altLang="ja-JP" sz="2000" b="1" dirty="0">
                <a:solidFill>
                  <a:schemeClr val="tx1"/>
                </a:solidFill>
                <a:latin typeface="Meiryo UI" panose="020B0604030504040204" pitchFamily="50" charset="-128"/>
                <a:ea typeface="Meiryo UI" panose="020B0604030504040204" pitchFamily="50" charset="-128"/>
              </a:rPr>
              <a:t>傾聴力</a:t>
            </a:r>
            <a:r>
              <a:rPr lang="en-US" altLang="ja-JP" sz="2000" dirty="0">
                <a:solidFill>
                  <a:schemeClr val="tx1"/>
                </a:solidFill>
                <a:latin typeface="Meiryo UI" panose="020B0604030504040204" pitchFamily="50" charset="-128"/>
                <a:ea typeface="Meiryo UI" panose="020B0604030504040204" pitchFamily="50" charset="-128"/>
              </a:rPr>
              <a:t>】</a:t>
            </a:r>
          </a:p>
          <a:p>
            <a:pPr lvl="0" defTabSz="840428" eaLnBrk="0" hangingPunct="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相手の意見を丁寧に聴く力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840428" eaLnBrk="0" hangingPunct="0">
              <a:defRPr/>
            </a:pP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840428" eaLnBrk="0" hangingPunct="0">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四角形: 角を丸くする 1">
            <a:extLst>
              <a:ext uri="{FF2B5EF4-FFF2-40B4-BE49-F238E27FC236}">
                <a16:creationId xmlns:a16="http://schemas.microsoft.com/office/drawing/2014/main" id="{551717A7-C802-49DE-B781-F0FE2B13015F}"/>
              </a:ext>
            </a:extLst>
          </p:cNvPr>
          <p:cNvSpPr/>
          <p:nvPr/>
        </p:nvSpPr>
        <p:spPr>
          <a:xfrm>
            <a:off x="6085255" y="1675352"/>
            <a:ext cx="2916000" cy="48499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rPr>
              <a:t>【</a:t>
            </a:r>
            <a:r>
              <a:rPr lang="ja-JP" altLang="ja-JP" sz="2000" b="1" dirty="0">
                <a:solidFill>
                  <a:schemeClr val="tx1"/>
                </a:solidFill>
                <a:latin typeface="Meiryo UI" panose="020B0604030504040204" pitchFamily="50" charset="-128"/>
                <a:ea typeface="Meiryo UI" panose="020B0604030504040204" pitchFamily="50" charset="-128"/>
              </a:rPr>
              <a:t>柔軟性</a:t>
            </a:r>
            <a:r>
              <a:rPr lang="en-US" altLang="ja-JP" sz="2000" dirty="0">
                <a:solidFill>
                  <a:schemeClr val="tx1"/>
                </a:solidFill>
                <a:latin typeface="Meiryo UI" panose="020B0604030504040204" pitchFamily="50" charset="-128"/>
                <a:ea typeface="Meiryo UI" panose="020B0604030504040204" pitchFamily="50" charset="-128"/>
              </a:rPr>
              <a:t>】</a:t>
            </a:r>
          </a:p>
          <a:p>
            <a:pPr lvl="0" algn="ctr" defTabSz="840428" eaLnBrk="0" hangingPunct="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意見の違いや立場の違いを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defTabSz="840428" eaLnBrk="0" hangingPunct="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理解する力</a:t>
            </a:r>
            <a:endParaRPr lang="en-US" altLang="ja-JP" sz="1600" b="1" dirty="0">
              <a:solidFill>
                <a:schemeClr val="tx1"/>
              </a:solidFill>
              <a:latin typeface="Meiryo UI" panose="020B0604030504040204" pitchFamily="50" charset="-128"/>
              <a:ea typeface="Meiryo UI" panose="020B0604030504040204" pitchFamily="50" charset="-128"/>
            </a:endParaRPr>
          </a:p>
          <a:p>
            <a:pPr algn="ct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4" name="図 23">
            <a:extLst>
              <a:ext uri="{FF2B5EF4-FFF2-40B4-BE49-F238E27FC236}">
                <a16:creationId xmlns:a16="http://schemas.microsoft.com/office/drawing/2014/main" id="{8F894BD4-6380-45C3-AE3F-E7203490AC8E}"/>
              </a:ext>
            </a:extLst>
          </p:cNvPr>
          <p:cNvPicPr>
            <a:picLocks noChangeAspect="1"/>
          </p:cNvPicPr>
          <p:nvPr/>
        </p:nvPicPr>
        <p:blipFill>
          <a:blip r:embed="rId3"/>
          <a:stretch>
            <a:fillRect/>
          </a:stretch>
        </p:blipFill>
        <p:spPr>
          <a:xfrm>
            <a:off x="390368" y="-36437"/>
            <a:ext cx="1837908" cy="1843219"/>
          </a:xfrm>
          <a:prstGeom prst="rect">
            <a:avLst/>
          </a:prstGeom>
        </p:spPr>
      </p:pic>
      <p:sp>
        <p:nvSpPr>
          <p:cNvPr id="29" name="角丸四角形 28"/>
          <p:cNvSpPr/>
          <p:nvPr/>
        </p:nvSpPr>
        <p:spPr>
          <a:xfrm>
            <a:off x="3161584" y="2667724"/>
            <a:ext cx="2723284" cy="3735487"/>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r>
              <a:rPr lang="ja-JP" altLang="ja-JP" sz="1200" b="1" dirty="0">
                <a:latin typeface="UD デジタル 教科書体 NP-R" panose="02020400000000000000" pitchFamily="18" charset="-128"/>
                <a:ea typeface="UD デジタル 教科書体 NP-R" panose="02020400000000000000" pitchFamily="18" charset="-128"/>
              </a:rPr>
              <a:t>□</a:t>
            </a:r>
            <a:r>
              <a:rPr lang="ja-JP" altLang="ja-JP" sz="1200" b="1" dirty="0">
                <a:latin typeface="Meiryo UI" panose="020B0604030504040204" pitchFamily="50" charset="-128"/>
                <a:ea typeface="Meiryo UI" panose="020B0604030504040204" pitchFamily="50" charset="-128"/>
              </a:rPr>
              <a:t>他者の話や意見を</a:t>
            </a:r>
            <a:r>
              <a:rPr lang="ja-JP" altLang="en-US" sz="1200" b="1" dirty="0">
                <a:latin typeface="Meiryo UI" panose="020B0604030504040204" pitchFamily="50" charset="-128"/>
                <a:ea typeface="Meiryo UI" panose="020B0604030504040204" pitchFamily="50" charset="-128"/>
              </a:rPr>
              <a:t>最後まで聴く</a:t>
            </a:r>
            <a:endParaRPr lang="en-US" altLang="ja-JP" sz="1200" b="1" dirty="0">
              <a:latin typeface="Meiryo UI" panose="020B0604030504040204" pitchFamily="50" charset="-128"/>
              <a:ea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□うなずきや相</a:t>
            </a:r>
            <a:r>
              <a:rPr lang="ja-JP" altLang="ja-JP" sz="1200" b="1" dirty="0" err="1">
                <a:latin typeface="Meiryo UI" panose="020B0604030504040204" pitchFamily="50" charset="-128"/>
                <a:ea typeface="Meiryo UI" panose="020B0604030504040204" pitchFamily="50" charset="-128"/>
              </a:rPr>
              <a:t>づち</a:t>
            </a:r>
            <a:r>
              <a:rPr lang="ja-JP" altLang="ja-JP" sz="1200" b="1" dirty="0">
                <a:latin typeface="Meiryo UI" panose="020B0604030504040204" pitchFamily="50" charset="-128"/>
                <a:ea typeface="Meiryo UI" panose="020B0604030504040204" pitchFamily="50" charset="-128"/>
              </a:rPr>
              <a:t>、短いコメントなど</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の共感的な態度を示す</a:t>
            </a:r>
            <a:endParaRPr lang="en-US" altLang="ja-JP" sz="1200" b="1" dirty="0">
              <a:latin typeface="Meiryo UI" panose="020B0604030504040204" pitchFamily="50" charset="-128"/>
              <a:ea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□先入観にとらわれず聴く</a:t>
            </a:r>
            <a:endParaRPr lang="en-US" altLang="ja-JP" sz="1200" b="1" dirty="0">
              <a:latin typeface="Meiryo UI" panose="020B0604030504040204" pitchFamily="50" charset="-128"/>
              <a:ea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□内容の確認や質問を行い、相手の</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話を正しく理解する</a:t>
            </a:r>
          </a:p>
        </p:txBody>
      </p:sp>
      <p:sp>
        <p:nvSpPr>
          <p:cNvPr id="31" name="角丸四角形 30"/>
          <p:cNvSpPr/>
          <p:nvPr/>
        </p:nvSpPr>
        <p:spPr>
          <a:xfrm>
            <a:off x="6202974" y="2713999"/>
            <a:ext cx="2723284" cy="3642935"/>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ja-JP" sz="1200" b="1" kern="100" dirty="0">
                <a:latin typeface="Meiryo UI" panose="020B0604030504040204" pitchFamily="50" charset="-128"/>
                <a:ea typeface="Meiryo UI" panose="020B0604030504040204" pitchFamily="50" charset="-128"/>
              </a:rPr>
              <a:t>□意見の違いや立場の違いを理解し</a:t>
            </a:r>
            <a:endParaRPr lang="en-US" altLang="ja-JP" sz="1200" b="1" kern="100" dirty="0">
              <a:latin typeface="Meiryo UI" panose="020B0604030504040204" pitchFamily="50" charset="-128"/>
              <a:ea typeface="Meiryo UI" panose="020B0604030504040204" pitchFamily="50" charset="-128"/>
            </a:endParaRPr>
          </a:p>
          <a:p>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尊重する</a:t>
            </a:r>
            <a:endParaRPr lang="en-US" altLang="ja-JP" sz="1200" b="1" kern="100" dirty="0">
              <a:latin typeface="Meiryo UI" panose="020B0604030504040204" pitchFamily="50" charset="-128"/>
              <a:ea typeface="Meiryo UI" panose="020B0604030504040204" pitchFamily="50" charset="-128"/>
            </a:endParaRPr>
          </a:p>
          <a:p>
            <a:endParaRPr lang="ja-JP"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□対立をおそれず冷静に話し合う</a:t>
            </a:r>
            <a:endParaRPr lang="en-US" altLang="ja-JP" sz="1200" b="1" kern="100" dirty="0">
              <a:latin typeface="Meiryo UI" panose="020B0604030504040204" pitchFamily="50" charset="-128"/>
              <a:ea typeface="Meiryo UI" panose="020B0604030504040204" pitchFamily="50" charset="-128"/>
            </a:endParaRPr>
          </a:p>
          <a:p>
            <a:pPr>
              <a:spcAft>
                <a:spcPts val="0"/>
              </a:spcAft>
            </a:pPr>
            <a:endParaRPr lang="ja-JP"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□自分の意見だけを主張せず、</a:t>
            </a:r>
            <a:r>
              <a:rPr lang="ja-JP" altLang="en-US" sz="1200" b="1" kern="100" dirty="0">
                <a:latin typeface="Meiryo UI" panose="020B0604030504040204" pitchFamily="50" charset="-128"/>
                <a:ea typeface="Meiryo UI" panose="020B0604030504040204" pitchFamily="50" charset="-128"/>
              </a:rPr>
              <a:t>多様</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な</a:t>
            </a:r>
            <a:r>
              <a:rPr lang="ja-JP" altLang="ja-JP" sz="1200" b="1" kern="100" dirty="0">
                <a:latin typeface="Meiryo UI" panose="020B0604030504040204" pitchFamily="50" charset="-128"/>
                <a:ea typeface="Meiryo UI" panose="020B0604030504040204" pitchFamily="50" charset="-128"/>
              </a:rPr>
              <a:t>発想や価値観を受け入れる</a:t>
            </a:r>
            <a:endParaRPr lang="en-US" altLang="ja-JP" sz="1200" b="1" kern="100" dirty="0">
              <a:latin typeface="Meiryo UI" panose="020B0604030504040204" pitchFamily="50" charset="-128"/>
              <a:ea typeface="Meiryo UI" panose="020B0604030504040204" pitchFamily="50" charset="-128"/>
            </a:endParaRPr>
          </a:p>
          <a:p>
            <a:pPr>
              <a:spcAft>
                <a:spcPts val="0"/>
              </a:spcAft>
            </a:pPr>
            <a:endParaRPr lang="en-US" altLang="ja-JP" sz="1200" b="1" dirty="0">
              <a:latin typeface="UD デジタル 教科書体 NP-R" panose="02020400000000000000" pitchFamily="18" charset="-128"/>
              <a:ea typeface="UD デジタル 教科書体 NP-R" panose="02020400000000000000" pitchFamily="18" charset="-128"/>
            </a:endParaRPr>
          </a:p>
          <a:p>
            <a:pPr>
              <a:spcAft>
                <a:spcPts val="0"/>
              </a:spcAft>
            </a:pPr>
            <a:endParaRPr lang="ja-JP" altLang="ja-JP" sz="8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32" name="図 31"/>
          <p:cNvPicPr>
            <a:picLocks noChangeAspect="1"/>
          </p:cNvPicPr>
          <p:nvPr/>
        </p:nvPicPr>
        <p:blipFill>
          <a:blip r:embed="rId4"/>
          <a:stretch>
            <a:fillRect/>
          </a:stretch>
        </p:blipFill>
        <p:spPr>
          <a:xfrm>
            <a:off x="1346212" y="4271786"/>
            <a:ext cx="2160453" cy="2160453"/>
          </a:xfrm>
          <a:prstGeom prst="rect">
            <a:avLst/>
          </a:prstGeom>
        </p:spPr>
      </p:pic>
      <p:sp>
        <p:nvSpPr>
          <p:cNvPr id="33" name="円形吹き出し 32"/>
          <p:cNvSpPr/>
          <p:nvPr/>
        </p:nvSpPr>
        <p:spPr>
          <a:xfrm>
            <a:off x="329651" y="4581128"/>
            <a:ext cx="1722069" cy="638209"/>
          </a:xfrm>
          <a:prstGeom prst="wedgeEllipseCallout">
            <a:avLst>
              <a:gd name="adj1" fmla="val 56265"/>
              <a:gd name="adj2" fmla="val 17922"/>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報告したいことが３点あります</a:t>
            </a:r>
          </a:p>
        </p:txBody>
      </p:sp>
      <p:sp>
        <p:nvSpPr>
          <p:cNvPr id="45" name="円形吹き出し 44"/>
          <p:cNvSpPr/>
          <p:nvPr/>
        </p:nvSpPr>
        <p:spPr>
          <a:xfrm>
            <a:off x="384764" y="5379859"/>
            <a:ext cx="1722069" cy="755177"/>
          </a:xfrm>
          <a:prstGeom prst="wedgeEllipseCallout">
            <a:avLst>
              <a:gd name="adj1" fmla="val 45921"/>
              <a:gd name="adj2" fmla="val -8069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１点目は・・・・</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２点目は・・・</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rPr>
              <a:t>３点目は・・・</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47" name="コンテンツ プレースホルダー 3"/>
          <p:cNvPicPr>
            <a:picLocks noGrp="1" noChangeAspect="1"/>
          </p:cNvPicPr>
          <p:nvPr>
            <p:ph idx="1"/>
          </p:nvPr>
        </p:nvPicPr>
        <p:blipFill rotWithShape="1">
          <a:blip r:embed="rId5"/>
          <a:srcRect t="29092"/>
          <a:stretch/>
        </p:blipFill>
        <p:spPr>
          <a:xfrm>
            <a:off x="3332209" y="5085184"/>
            <a:ext cx="2078744" cy="1473994"/>
          </a:xfrm>
          <a:prstGeom prst="rect">
            <a:avLst/>
          </a:prstGeom>
        </p:spPr>
      </p:pic>
      <p:pic>
        <p:nvPicPr>
          <p:cNvPr id="5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2522" y="4967309"/>
            <a:ext cx="1523330" cy="15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円形吹き出し 54"/>
          <p:cNvSpPr/>
          <p:nvPr/>
        </p:nvSpPr>
        <p:spPr>
          <a:xfrm>
            <a:off x="6220026" y="4974566"/>
            <a:ext cx="1448317" cy="913003"/>
          </a:xfrm>
          <a:prstGeom prst="wedgeEllipseCallout">
            <a:avLst>
              <a:gd name="adj1" fmla="val 62460"/>
              <a:gd name="adj2" fmla="val 21762"/>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なるほど！</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そういう考え方もありますね！</a:t>
            </a:r>
          </a:p>
        </p:txBody>
      </p:sp>
      <p:sp>
        <p:nvSpPr>
          <p:cNvPr id="56" name="円形吹き出し 55"/>
          <p:cNvSpPr/>
          <p:nvPr/>
        </p:nvSpPr>
        <p:spPr>
          <a:xfrm>
            <a:off x="4583710" y="4743986"/>
            <a:ext cx="1150521" cy="446647"/>
          </a:xfrm>
          <a:prstGeom prst="wedgeEllipseCallout">
            <a:avLst>
              <a:gd name="adj1" fmla="val -18344"/>
              <a:gd name="adj2" fmla="val 71243"/>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それは大変でしたね</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28" name="テキスト ボックス 27"/>
          <p:cNvSpPr txBox="1"/>
          <p:nvPr/>
        </p:nvSpPr>
        <p:spPr>
          <a:xfrm>
            <a:off x="0" y="6525344"/>
            <a:ext cx="7625806" cy="507831"/>
          </a:xfrm>
          <a:prstGeom prst="rect">
            <a:avLst/>
          </a:prstGeom>
          <a:noFill/>
        </p:spPr>
        <p:txBody>
          <a:bodyPr wrap="none" rtlCol="0">
            <a:spAutoFit/>
          </a:bodyPr>
          <a:lstStyle/>
          <a:p>
            <a:r>
              <a:rPr kumimoji="1" lang="ja-JP" altLang="en-US" sz="900" dirty="0">
                <a:latin typeface="+mn-ea"/>
                <a:ea typeface="+mn-ea"/>
              </a:rPr>
              <a:t>参考文献：</a:t>
            </a:r>
            <a:r>
              <a:rPr lang="ja-JP" altLang="ja-JP" sz="900" dirty="0">
                <a:latin typeface="+mn-ea"/>
                <a:ea typeface="+mn-ea"/>
              </a:rPr>
              <a:t>障害者職業総合センター職業センター：支援マニュアル</a:t>
            </a:r>
            <a:r>
              <a:rPr lang="en-US" altLang="ja-JP" sz="900" dirty="0">
                <a:latin typeface="+mn-ea"/>
                <a:ea typeface="+mn-ea"/>
              </a:rPr>
              <a:t>No.21</a:t>
            </a:r>
            <a:r>
              <a:rPr lang="ja-JP" altLang="ja-JP" sz="900" dirty="0">
                <a:latin typeface="+mn-ea"/>
                <a:ea typeface="+mn-ea"/>
              </a:rPr>
              <a:t>「ジョブリハーサルの改良」、独立行政法人高齢・障害・求職者雇用支援機構</a:t>
            </a:r>
            <a:r>
              <a:rPr lang="en-US" altLang="ja-JP" sz="900" dirty="0">
                <a:latin typeface="+mn-ea"/>
                <a:ea typeface="+mn-ea"/>
              </a:rPr>
              <a:t>(2022)</a:t>
            </a:r>
          </a:p>
          <a:p>
            <a:r>
              <a:rPr lang="ja-JP" altLang="en-US" sz="900" dirty="0">
                <a:latin typeface="+mn-ea"/>
                <a:ea typeface="+mn-ea"/>
              </a:rPr>
              <a:t>　　　　　　 山崎紅：</a:t>
            </a:r>
            <a:r>
              <a:rPr lang="en-US" altLang="ja-JP" sz="900" dirty="0">
                <a:latin typeface="+mn-ea"/>
                <a:ea typeface="+mn-ea"/>
              </a:rPr>
              <a:t>『</a:t>
            </a:r>
            <a:r>
              <a:rPr lang="ja-JP" altLang="en-US" sz="900" dirty="0">
                <a:latin typeface="+mn-ea"/>
                <a:ea typeface="+mn-ea"/>
              </a:rPr>
              <a:t>求められる人材になるための社会人基礎力講座第２版</a:t>
            </a:r>
            <a:r>
              <a:rPr lang="en-US" altLang="ja-JP" sz="900" dirty="0">
                <a:latin typeface="+mn-ea"/>
                <a:ea typeface="+mn-ea"/>
              </a:rPr>
              <a:t>』</a:t>
            </a:r>
            <a:r>
              <a:rPr lang="ja-JP" altLang="en-US" sz="900" dirty="0">
                <a:latin typeface="+mn-ea"/>
                <a:ea typeface="+mn-ea"/>
              </a:rPr>
              <a:t>日経</a:t>
            </a:r>
            <a:r>
              <a:rPr lang="en-US" altLang="ja-JP" sz="900" dirty="0">
                <a:latin typeface="+mn-ea"/>
                <a:ea typeface="+mn-ea"/>
              </a:rPr>
              <a:t>BP</a:t>
            </a:r>
            <a:r>
              <a:rPr lang="ja-JP" altLang="en-US" sz="900" dirty="0">
                <a:latin typeface="+mn-ea"/>
                <a:ea typeface="+mn-ea"/>
              </a:rPr>
              <a:t>社</a:t>
            </a:r>
            <a:r>
              <a:rPr lang="en-US" altLang="ja-JP" sz="900" dirty="0">
                <a:latin typeface="+mn-ea"/>
                <a:ea typeface="+mn-ea"/>
              </a:rPr>
              <a:t>(2018)</a:t>
            </a:r>
            <a:endParaRPr lang="ja-JP" altLang="en-US" sz="900" dirty="0">
              <a:latin typeface="+mn-ea"/>
              <a:ea typeface="+mn-ea"/>
            </a:endParaRPr>
          </a:p>
          <a:p>
            <a:endParaRPr lang="ja-JP" altLang="ja-JP" sz="900" dirty="0">
              <a:latin typeface="+mn-ea"/>
              <a:ea typeface="+mn-ea"/>
            </a:endParaRPr>
          </a:p>
        </p:txBody>
      </p:sp>
    </p:spTree>
    <p:extLst>
      <p:ext uri="{BB962C8B-B14F-4D97-AF65-F5344CB8AC3E}">
        <p14:creationId xmlns:p14="http://schemas.microsoft.com/office/powerpoint/2010/main" val="360188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a16="http://schemas.microsoft.com/office/drawing/2014/main" id="{1FA6CD8E-5E0A-4FF7-8044-03EA099146EA}"/>
              </a:ext>
            </a:extLst>
          </p:cNvPr>
          <p:cNvSpPr txBox="1">
            <a:spLocks noChangeArrowheads="1"/>
          </p:cNvSpPr>
          <p:nvPr/>
        </p:nvSpPr>
        <p:spPr>
          <a:xfrm>
            <a:off x="172920" y="1055868"/>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27908" y="41033"/>
            <a:ext cx="9143999" cy="101535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ja-JP" altLang="en-US" sz="3500" b="1" dirty="0">
                <a:solidFill>
                  <a:prstClr val="black"/>
                </a:solidFill>
                <a:latin typeface="ＭＳ ゴシック" panose="020B0609070205080204" pitchFamily="49" charset="-128"/>
                <a:ea typeface="ＭＳ ゴシック" panose="020B0609070205080204" pitchFamily="49" charset="-128"/>
              </a:rPr>
              <a:t>チームで働く力②</a:t>
            </a:r>
            <a:endParaRPr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
        <p:nvSpPr>
          <p:cNvPr id="65" name="角丸四角形 64"/>
          <p:cNvSpPr/>
          <p:nvPr/>
        </p:nvSpPr>
        <p:spPr>
          <a:xfrm>
            <a:off x="2169875" y="899715"/>
            <a:ext cx="4800451" cy="384066"/>
          </a:xfrm>
          <a:prstGeom prst="roundRect">
            <a:avLst/>
          </a:prstGeom>
          <a:ln w="41275" cmpd="tri">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defTabSz="840428" eaLnBrk="0" hangingPunct="0">
              <a:defRPr/>
            </a:pPr>
            <a:r>
              <a:rPr lang="ja-JP" altLang="en-US" sz="14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rPr>
              <a:t>多様な人々とともに、目標に向けて協力する力</a:t>
            </a:r>
          </a:p>
        </p:txBody>
      </p:sp>
      <p:sp>
        <p:nvSpPr>
          <p:cNvPr id="23" name="四角形: 角を丸くする 1">
            <a:extLst>
              <a:ext uri="{FF2B5EF4-FFF2-40B4-BE49-F238E27FC236}">
                <a16:creationId xmlns:a16="http://schemas.microsoft.com/office/drawing/2014/main" id="{551717A7-C802-49DE-B781-F0FE2B13015F}"/>
              </a:ext>
            </a:extLst>
          </p:cNvPr>
          <p:cNvSpPr/>
          <p:nvPr/>
        </p:nvSpPr>
        <p:spPr>
          <a:xfrm>
            <a:off x="128931" y="1675352"/>
            <a:ext cx="2916000" cy="484999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rPr>
              <a:t>【</a:t>
            </a:r>
            <a:r>
              <a:rPr lang="ja-JP" altLang="ja-JP" sz="2000" b="1" dirty="0">
                <a:solidFill>
                  <a:schemeClr val="tx1"/>
                </a:solidFill>
                <a:latin typeface="Meiryo UI" panose="020B0604030504040204" pitchFamily="50" charset="-128"/>
                <a:ea typeface="Meiryo UI" panose="020B0604030504040204" pitchFamily="50" charset="-128"/>
              </a:rPr>
              <a:t>情況把握力</a:t>
            </a:r>
            <a:r>
              <a:rPr lang="en-US" altLang="ja-JP" sz="2000"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自分と周囲の人々や物事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関係性を理解する力</a:t>
            </a: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5" name="角丸四角形 34"/>
          <p:cNvSpPr/>
          <p:nvPr/>
        </p:nvSpPr>
        <p:spPr>
          <a:xfrm>
            <a:off x="205840" y="2649379"/>
            <a:ext cx="2723284" cy="3707557"/>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endParaRPr>
          </a:p>
          <a:p>
            <a:pPr marL="66675" indent="-66675">
              <a:spcAft>
                <a:spcPts val="0"/>
              </a:spcAft>
            </a:pPr>
            <a:r>
              <a:rPr lang="ja-JP" altLang="ja-JP" sz="1200" b="1" kern="100" dirty="0">
                <a:latin typeface="Meiryo UI" panose="020B0604030504040204" pitchFamily="50" charset="-128"/>
                <a:ea typeface="Meiryo UI" panose="020B0604030504040204" pitchFamily="50" charset="-128"/>
              </a:rPr>
              <a:t>□周囲の情況（人間関係や忙しさ</a:t>
            </a:r>
            <a:r>
              <a:rPr lang="en-US" altLang="ja-JP" sz="1200" b="1" kern="100" dirty="0">
                <a:latin typeface="Meiryo UI" panose="020B0604030504040204" pitchFamily="50" charset="-128"/>
                <a:ea typeface="Meiryo UI" panose="020B0604030504040204" pitchFamily="50" charset="-128"/>
              </a:rPr>
              <a:t>   </a:t>
            </a:r>
            <a:r>
              <a:rPr lang="ja-JP" altLang="en-US" sz="1200" b="1" kern="100" dirty="0">
                <a:latin typeface="Meiryo UI" panose="020B0604030504040204" pitchFamily="50" charset="-128"/>
                <a:ea typeface="Meiryo UI" panose="020B0604030504040204" pitchFamily="50" charset="-128"/>
              </a:rPr>
              <a:t>　　 </a:t>
            </a:r>
            <a:endParaRPr lang="en-US" altLang="ja-JP" sz="1200" b="1" kern="100" dirty="0">
              <a:latin typeface="Meiryo UI" panose="020B0604030504040204" pitchFamily="50" charset="-128"/>
              <a:ea typeface="Meiryo UI" panose="020B0604030504040204" pitchFamily="50" charset="-128"/>
            </a:endParaRPr>
          </a:p>
          <a:p>
            <a:pPr marL="66675" indent="-66675">
              <a:spcAft>
                <a:spcPts val="0"/>
              </a:spcAft>
            </a:pPr>
            <a:r>
              <a:rPr lang="en-US" altLang="ja-JP"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など</a:t>
            </a:r>
            <a:r>
              <a:rPr lang="ja-JP" altLang="en-US" sz="1200" b="1" kern="100" dirty="0">
                <a:latin typeface="Meiryo UI" panose="020B0604030504040204" pitchFamily="50" charset="-128"/>
                <a:ea typeface="Meiryo UI" panose="020B0604030504040204" pitchFamily="50" charset="-128"/>
              </a:rPr>
              <a:t>）</a:t>
            </a:r>
            <a:r>
              <a:rPr lang="ja-JP" altLang="ja-JP" sz="1200" b="1" kern="100" dirty="0">
                <a:latin typeface="Meiryo UI" panose="020B0604030504040204" pitchFamily="50" charset="-128"/>
                <a:ea typeface="Meiryo UI" panose="020B0604030504040204" pitchFamily="50" charset="-128"/>
              </a:rPr>
              <a:t>を考慮して行動する</a:t>
            </a:r>
          </a:p>
          <a:p>
            <a:pPr marL="66675" indent="-66675">
              <a:spcAft>
                <a:spcPts val="0"/>
              </a:spcAft>
            </a:pPr>
            <a:endParaRPr lang="en-US" altLang="ja-JP" sz="1200" b="1" kern="100" dirty="0">
              <a:latin typeface="Meiryo UI" panose="020B0604030504040204" pitchFamily="50" charset="-128"/>
              <a:ea typeface="Meiryo UI" panose="020B0604030504040204" pitchFamily="50" charset="-128"/>
            </a:endParaRPr>
          </a:p>
          <a:p>
            <a:pPr marL="66675" indent="-66675">
              <a:spcAft>
                <a:spcPts val="0"/>
              </a:spcAft>
            </a:pPr>
            <a:r>
              <a:rPr lang="ja-JP" altLang="ja-JP" sz="1200" b="1" kern="100" dirty="0">
                <a:latin typeface="Meiryo UI" panose="020B0604030504040204" pitchFamily="50" charset="-128"/>
                <a:ea typeface="Meiryo UI" panose="020B0604030504040204" pitchFamily="50" charset="-128"/>
              </a:rPr>
              <a:t>□自分がやるべきこと・できることと、</a:t>
            </a:r>
            <a:endParaRPr lang="en-US" altLang="ja-JP" sz="1200" b="1" kern="100" dirty="0">
              <a:latin typeface="Meiryo UI" panose="020B0604030504040204" pitchFamily="50" charset="-128"/>
              <a:ea typeface="Meiryo UI" panose="020B0604030504040204" pitchFamily="50" charset="-128"/>
            </a:endParaRPr>
          </a:p>
          <a:p>
            <a:pPr marL="66675" indent="-66675">
              <a:spcAft>
                <a:spcPts val="0"/>
              </a:spcAft>
            </a:pPr>
            <a:r>
              <a:rPr lang="en-US" altLang="ja-JP"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そうでないことを的確に判断</a:t>
            </a:r>
            <a:r>
              <a:rPr lang="ja-JP" altLang="en-US" sz="1200" b="1" kern="100" dirty="0">
                <a:latin typeface="Meiryo UI" panose="020B0604030504040204" pitchFamily="50" charset="-128"/>
                <a:ea typeface="Meiryo UI" panose="020B0604030504040204" pitchFamily="50" charset="-128"/>
              </a:rPr>
              <a:t>　</a:t>
            </a:r>
            <a:endParaRPr lang="en-US" altLang="ja-JP" sz="1200" b="1" kern="100" dirty="0">
              <a:latin typeface="Meiryo UI" panose="020B0604030504040204" pitchFamily="50" charset="-128"/>
              <a:ea typeface="Meiryo UI" panose="020B0604030504040204" pitchFamily="50" charset="-128"/>
            </a:endParaRPr>
          </a:p>
          <a:p>
            <a:pPr marL="66675" indent="-66675">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し行動する</a:t>
            </a:r>
            <a:endParaRPr lang="en-US" altLang="ja-JP" sz="1200" b="1" kern="100" dirty="0">
              <a:latin typeface="Meiryo UI" panose="020B0604030504040204" pitchFamily="50" charset="-128"/>
              <a:ea typeface="Meiryo UI" panose="020B0604030504040204" pitchFamily="50" charset="-128"/>
            </a:endParaRPr>
          </a:p>
          <a:p>
            <a:pPr marL="66675" indent="-66675">
              <a:spcAft>
                <a:spcPts val="0"/>
              </a:spcAft>
            </a:pP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66675" indent="-66675">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□組織の方向性や動きを知り、自分</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66675" indent="-66675">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　 に求められていることを俯瞰して</a:t>
            </a:r>
            <a:endPar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a:p>
            <a:pPr marL="66675" indent="-66675">
              <a:spcAft>
                <a:spcPts val="0"/>
              </a:spcAft>
            </a:pPr>
            <a:r>
              <a:rPr lang="ja-JP" altLang="en-US" sz="1200" b="1" kern="100" dirty="0">
                <a:latin typeface="Meiryo UI" panose="020B0604030504040204" pitchFamily="50" charset="-128"/>
                <a:ea typeface="Meiryo UI" panose="020B0604030504040204" pitchFamily="50" charset="-128"/>
                <a:cs typeface="Times New Roman" panose="02020603050405020304" pitchFamily="18" charset="0"/>
              </a:rPr>
              <a:t>　 把握する</a:t>
            </a:r>
            <a:endParaRPr lang="ja-JP" altLang="ja-JP" sz="1200" b="1" dirty="0">
              <a:latin typeface="Meiryo UI" panose="020B0604030504040204" pitchFamily="50" charset="-128"/>
              <a:ea typeface="Meiryo UI" panose="020B0604030504040204" pitchFamily="50" charset="-128"/>
            </a:endParaRPr>
          </a:p>
        </p:txBody>
      </p:sp>
      <p:sp>
        <p:nvSpPr>
          <p:cNvPr id="38" name="四角形: 角を丸くする 1">
            <a:extLst>
              <a:ext uri="{FF2B5EF4-FFF2-40B4-BE49-F238E27FC236}">
                <a16:creationId xmlns:a16="http://schemas.microsoft.com/office/drawing/2014/main" id="{551717A7-C802-49DE-B781-F0FE2B13015F}"/>
              </a:ext>
            </a:extLst>
          </p:cNvPr>
          <p:cNvSpPr/>
          <p:nvPr/>
        </p:nvSpPr>
        <p:spPr>
          <a:xfrm>
            <a:off x="3130101" y="1675352"/>
            <a:ext cx="2916000" cy="484999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規律性</a:t>
            </a:r>
            <a:r>
              <a:rPr lang="en-US" altLang="ja-JP" sz="2000" b="1" dirty="0">
                <a:solidFill>
                  <a:schemeClr val="tx1"/>
                </a:solidFill>
                <a:latin typeface="Meiryo UI" panose="020B0604030504040204" pitchFamily="50" charset="-128"/>
                <a:ea typeface="Meiryo UI" panose="020B0604030504040204" pitchFamily="50" charset="-128"/>
              </a:rPr>
              <a:t>】</a:t>
            </a:r>
          </a:p>
          <a:p>
            <a:pPr lvl="0" algn="ctr" defTabSz="840428" eaLnBrk="0" hangingPunct="0">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社会のルールや人との約束を守る力</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defTabSz="840428" eaLnBrk="0" hangingPunct="0">
              <a:defRPr/>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四角形: 角を丸くする 1">
            <a:extLst>
              <a:ext uri="{FF2B5EF4-FFF2-40B4-BE49-F238E27FC236}">
                <a16:creationId xmlns:a16="http://schemas.microsoft.com/office/drawing/2014/main" id="{551717A7-C802-49DE-B781-F0FE2B13015F}"/>
              </a:ext>
            </a:extLst>
          </p:cNvPr>
          <p:cNvSpPr/>
          <p:nvPr/>
        </p:nvSpPr>
        <p:spPr>
          <a:xfrm>
            <a:off x="6062264" y="1643653"/>
            <a:ext cx="2916000" cy="48499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US" altLang="ja-JP" sz="2000" b="1" dirty="0">
                <a:solidFill>
                  <a:schemeClr val="tx1"/>
                </a:solidFill>
                <a:latin typeface="Meiryo UI" panose="020B0604030504040204" pitchFamily="50" charset="-128"/>
                <a:ea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ｽﾄﾚｽｺﾝﾄﾛｰﾙ力</a:t>
            </a:r>
            <a:r>
              <a:rPr lang="en-US" altLang="ja-JP" sz="2000" b="1" dirty="0">
                <a:solidFill>
                  <a:schemeClr val="tx1"/>
                </a:solidFill>
                <a:latin typeface="Meiryo UI" panose="020B0604030504040204" pitchFamily="50" charset="-128"/>
                <a:ea typeface="Meiryo UI" panose="020B0604030504040204" pitchFamily="50" charset="-128"/>
              </a:rPr>
              <a:t>】</a:t>
            </a: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ストレスの発生源に</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対応する力</a:t>
            </a:r>
          </a:p>
          <a:p>
            <a:pPr algn="ct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8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4" name="図 23">
            <a:extLst>
              <a:ext uri="{FF2B5EF4-FFF2-40B4-BE49-F238E27FC236}">
                <a16:creationId xmlns:a16="http://schemas.microsoft.com/office/drawing/2014/main" id="{8F894BD4-6380-45C3-AE3F-E7203490AC8E}"/>
              </a:ext>
            </a:extLst>
          </p:cNvPr>
          <p:cNvPicPr>
            <a:picLocks noChangeAspect="1"/>
          </p:cNvPicPr>
          <p:nvPr/>
        </p:nvPicPr>
        <p:blipFill>
          <a:blip r:embed="rId3"/>
          <a:stretch>
            <a:fillRect/>
          </a:stretch>
        </p:blipFill>
        <p:spPr>
          <a:xfrm>
            <a:off x="7089324" y="45524"/>
            <a:ext cx="1837908" cy="1843219"/>
          </a:xfrm>
          <a:prstGeom prst="rect">
            <a:avLst/>
          </a:prstGeom>
        </p:spPr>
      </p:pic>
      <p:sp>
        <p:nvSpPr>
          <p:cNvPr id="29" name="角丸四角形 28"/>
          <p:cNvSpPr/>
          <p:nvPr/>
        </p:nvSpPr>
        <p:spPr>
          <a:xfrm>
            <a:off x="3223999" y="2635413"/>
            <a:ext cx="2723284" cy="3657143"/>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UD デジタル 教科書体 NP-R" panose="02020400000000000000" pitchFamily="18" charset="-128"/>
              <a:ea typeface="UD デジタル 教科書体 NP-R" panose="02020400000000000000" pitchFamily="18"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□社会や組織のルール、ビジネスマナー</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を守る</a:t>
            </a:r>
          </a:p>
          <a:p>
            <a:pPr>
              <a:spcAft>
                <a:spcPts val="0"/>
              </a:spcAft>
            </a:pP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□時間（納期、スケジュールなど）</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を守る</a:t>
            </a:r>
          </a:p>
          <a:p>
            <a:pPr>
              <a:spcAft>
                <a:spcPts val="0"/>
              </a:spcAft>
            </a:pP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ja-JP" sz="1200" b="1" kern="100" dirty="0">
                <a:latin typeface="Meiryo UI" panose="020B0604030504040204" pitchFamily="50" charset="-128"/>
                <a:ea typeface="Meiryo UI" panose="020B0604030504040204" pitchFamily="50" charset="-128"/>
              </a:rPr>
              <a:t>□報連相のルール（いつ、誰に、何</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を、どのように情報共有するか）</a:t>
            </a:r>
            <a:endParaRPr lang="en-US" altLang="ja-JP" sz="1200" b="1" kern="100" dirty="0">
              <a:latin typeface="Meiryo UI" panose="020B0604030504040204" pitchFamily="50" charset="-128"/>
              <a:ea typeface="Meiryo UI" panose="020B0604030504040204" pitchFamily="50" charset="-128"/>
            </a:endParaRPr>
          </a:p>
          <a:p>
            <a:pPr>
              <a:spcAft>
                <a:spcPts val="0"/>
              </a:spcAft>
            </a:pPr>
            <a:r>
              <a:rPr lang="ja-JP" altLang="en-US" sz="1200" b="1" kern="100" dirty="0">
                <a:latin typeface="Meiryo UI" panose="020B0604030504040204" pitchFamily="50" charset="-128"/>
                <a:ea typeface="Meiryo UI" panose="020B0604030504040204" pitchFamily="50" charset="-128"/>
              </a:rPr>
              <a:t>　 </a:t>
            </a:r>
            <a:r>
              <a:rPr lang="ja-JP" altLang="ja-JP" sz="1200" b="1" kern="100" dirty="0">
                <a:latin typeface="Meiryo UI" panose="020B0604030504040204" pitchFamily="50" charset="-128"/>
                <a:ea typeface="Meiryo UI" panose="020B0604030504040204" pitchFamily="50" charset="-128"/>
              </a:rPr>
              <a:t>を守る</a:t>
            </a:r>
            <a:endParaRPr lang="ja-JP" altLang="ja-JP" sz="12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1" name="角丸四角形 30"/>
          <p:cNvSpPr/>
          <p:nvPr/>
        </p:nvSpPr>
        <p:spPr>
          <a:xfrm>
            <a:off x="6193178" y="2649621"/>
            <a:ext cx="2723284" cy="3642935"/>
          </a:xfrm>
          <a:prstGeom prst="roundRect">
            <a:avLst>
              <a:gd name="adj" fmla="val 3912"/>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lvl="0" algn="ctr" fontAlgn="auto">
              <a:spcBef>
                <a:spcPts val="0"/>
              </a:spcBef>
              <a:spcAft>
                <a:spcPts val="0"/>
              </a:spcAft>
            </a:pP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　実践ポイント</a:t>
            </a:r>
            <a:r>
              <a:rPr lang="en-US" altLang="ja-JP" sz="1400" b="1" dirty="0">
                <a:solidFill>
                  <a:prstClr val="black"/>
                </a:solidFill>
                <a:latin typeface="Meiryo UI" panose="020B0604030504040204" pitchFamily="50" charset="-128"/>
                <a:ea typeface="Meiryo UI" panose="020B0604030504040204" pitchFamily="50" charset="-128"/>
              </a:rPr>
              <a:t>】</a:t>
            </a:r>
          </a:p>
          <a:p>
            <a:pPr fontAlgn="auto">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□自分のストレス要因やストレスサイン</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を理解している</a:t>
            </a:r>
            <a:endParaRPr lang="en-US" altLang="ja-JP" sz="1200" b="1" dirty="0">
              <a:latin typeface="Meiryo UI" panose="020B0604030504040204" pitchFamily="50" charset="-128"/>
              <a:ea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□ストレスに気づき対処を行う</a:t>
            </a:r>
          </a:p>
          <a:p>
            <a:endParaRPr lang="en-US"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マ</a:t>
            </a:r>
            <a:r>
              <a:rPr lang="ja-JP" altLang="ja-JP" sz="1200" b="1" dirty="0">
                <a:latin typeface="Meiryo UI" panose="020B0604030504040204" pitchFamily="50" charset="-128"/>
                <a:ea typeface="Meiryo UI" panose="020B0604030504040204" pitchFamily="50" charset="-128"/>
              </a:rPr>
              <a:t>イナスの考えが浮かんだときは、</a:t>
            </a:r>
            <a:endParaRPr lang="en-US" altLang="ja-JP" sz="12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気分を楽にする現実的な考えに切り</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替える</a:t>
            </a:r>
            <a:endParaRPr lang="en-US" altLang="ja-JP" sz="1200" b="1" dirty="0">
              <a:latin typeface="Meiryo UI" panose="020B0604030504040204" pitchFamily="50" charset="-128"/>
              <a:ea typeface="Meiryo UI" panose="020B0604030504040204" pitchFamily="50" charset="-128"/>
            </a:endParaRPr>
          </a:p>
          <a:p>
            <a:endParaRPr lang="ja-JP" altLang="ja-JP" sz="1200" b="1" dirty="0">
              <a:latin typeface="Meiryo UI" panose="020B0604030504040204" pitchFamily="50" charset="-128"/>
              <a:ea typeface="Meiryo UI" panose="020B0604030504040204" pitchFamily="50" charset="-128"/>
            </a:endParaRPr>
          </a:p>
          <a:p>
            <a:r>
              <a:rPr lang="ja-JP" altLang="ja-JP" sz="1200" b="1" dirty="0">
                <a:latin typeface="Meiryo UI" panose="020B0604030504040204" pitchFamily="50" charset="-128"/>
                <a:ea typeface="Meiryo UI" panose="020B0604030504040204" pitchFamily="50" charset="-128"/>
              </a:rPr>
              <a:t>□心身のストレス反応をしずめるための</a:t>
            </a:r>
            <a:endParaRPr lang="en-US" altLang="ja-JP" sz="1200" b="1" dirty="0">
              <a:latin typeface="Meiryo UI" panose="020B0604030504040204" pitchFamily="50" charset="-128"/>
              <a:ea typeface="Meiryo UI" panose="020B0604030504040204" pitchFamily="50" charset="-128"/>
            </a:endParaRPr>
          </a:p>
          <a:p>
            <a:r>
              <a:rPr lang="en-US" altLang="ja-JP"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対処（深呼吸、リラクゼーションなど）</a:t>
            </a:r>
            <a:r>
              <a:rPr lang="en-US" altLang="ja-JP" sz="1200" b="1" dirty="0">
                <a:latin typeface="Meiryo UI" panose="020B0604030504040204" pitchFamily="50" charset="-128"/>
                <a:ea typeface="Meiryo UI" panose="020B0604030504040204" pitchFamily="50" charset="-128"/>
              </a:rPr>
              <a:t> </a:t>
            </a:r>
          </a:p>
          <a:p>
            <a:r>
              <a:rPr lang="en-US" altLang="ja-JP"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を行う</a:t>
            </a:r>
          </a:p>
        </p:txBody>
      </p:sp>
      <p:pic>
        <p:nvPicPr>
          <p:cNvPr id="25" name="図 24"/>
          <p:cNvPicPr>
            <a:picLocks noChangeAspect="1"/>
          </p:cNvPicPr>
          <p:nvPr/>
        </p:nvPicPr>
        <p:blipFill rotWithShape="1">
          <a:blip r:embed="rId4"/>
          <a:srcRect t="15395" b="16869"/>
          <a:stretch/>
        </p:blipFill>
        <p:spPr>
          <a:xfrm>
            <a:off x="3372640" y="4880871"/>
            <a:ext cx="2271068" cy="1538332"/>
          </a:xfrm>
          <a:prstGeom prst="rect">
            <a:avLst/>
          </a:prstGeom>
        </p:spPr>
      </p:pic>
      <p:sp>
        <p:nvSpPr>
          <p:cNvPr id="26" name="円形吹き出し 25"/>
          <p:cNvSpPr/>
          <p:nvPr/>
        </p:nvSpPr>
        <p:spPr>
          <a:xfrm>
            <a:off x="4555123" y="4722838"/>
            <a:ext cx="1384672" cy="638209"/>
          </a:xfrm>
          <a:prstGeom prst="wedgeEllipseCallout">
            <a:avLst>
              <a:gd name="adj1" fmla="val -3281"/>
              <a:gd name="adj2" fmla="val 7484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約束の</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分前には到着だ！</a:t>
            </a:r>
          </a:p>
        </p:txBody>
      </p:sp>
      <p:pic>
        <p:nvPicPr>
          <p:cNvPr id="28" name="図 27"/>
          <p:cNvPicPr>
            <a:picLocks noChangeAspect="1"/>
          </p:cNvPicPr>
          <p:nvPr/>
        </p:nvPicPr>
        <p:blipFill>
          <a:blip r:embed="rId5"/>
          <a:stretch>
            <a:fillRect/>
          </a:stretch>
        </p:blipFill>
        <p:spPr>
          <a:xfrm>
            <a:off x="7472631" y="5152668"/>
            <a:ext cx="1139888" cy="1139888"/>
          </a:xfrm>
          <a:prstGeom prst="rect">
            <a:avLst/>
          </a:prstGeom>
        </p:spPr>
      </p:pic>
      <p:pic>
        <p:nvPicPr>
          <p:cNvPr id="34" name="図 33"/>
          <p:cNvPicPr>
            <a:picLocks noChangeAspect="1"/>
          </p:cNvPicPr>
          <p:nvPr/>
        </p:nvPicPr>
        <p:blipFill>
          <a:blip r:embed="rId6"/>
          <a:stretch>
            <a:fillRect/>
          </a:stretch>
        </p:blipFill>
        <p:spPr>
          <a:xfrm>
            <a:off x="1394585" y="4663789"/>
            <a:ext cx="1670422" cy="1670422"/>
          </a:xfrm>
          <a:prstGeom prst="rect">
            <a:avLst/>
          </a:prstGeom>
        </p:spPr>
      </p:pic>
      <p:sp>
        <p:nvSpPr>
          <p:cNvPr id="5" name="雲形吹き出し 4"/>
          <p:cNvSpPr/>
          <p:nvPr/>
        </p:nvSpPr>
        <p:spPr>
          <a:xfrm>
            <a:off x="205839" y="5041943"/>
            <a:ext cx="1654027" cy="914114"/>
          </a:xfrm>
          <a:prstGeom prst="cloudCallout">
            <a:avLst>
              <a:gd name="adj1" fmla="val 63848"/>
              <a:gd name="adj2" fmla="val -25431"/>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皆、余裕がなさそうだな。この件は明日伝えよう！</a:t>
            </a:r>
          </a:p>
        </p:txBody>
      </p:sp>
      <p:sp>
        <p:nvSpPr>
          <p:cNvPr id="30" name="正方形/長方形 29"/>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32" name="テキスト ボックス 31"/>
          <p:cNvSpPr txBox="1"/>
          <p:nvPr/>
        </p:nvSpPr>
        <p:spPr>
          <a:xfrm>
            <a:off x="0" y="6525344"/>
            <a:ext cx="7625806" cy="507831"/>
          </a:xfrm>
          <a:prstGeom prst="rect">
            <a:avLst/>
          </a:prstGeom>
          <a:noFill/>
        </p:spPr>
        <p:txBody>
          <a:bodyPr wrap="none" rtlCol="0">
            <a:spAutoFit/>
          </a:bodyPr>
          <a:lstStyle/>
          <a:p>
            <a:r>
              <a:rPr kumimoji="1" lang="ja-JP" altLang="en-US" sz="900" dirty="0">
                <a:latin typeface="+mn-ea"/>
                <a:ea typeface="+mn-ea"/>
              </a:rPr>
              <a:t>参考文献：</a:t>
            </a:r>
            <a:r>
              <a:rPr lang="ja-JP" altLang="ja-JP" sz="900" dirty="0">
                <a:latin typeface="+mn-ea"/>
                <a:ea typeface="+mn-ea"/>
              </a:rPr>
              <a:t>障害者職業総合センター職業センター：支援マニュアル</a:t>
            </a:r>
            <a:r>
              <a:rPr lang="en-US" altLang="ja-JP" sz="900" dirty="0">
                <a:latin typeface="+mn-ea"/>
                <a:ea typeface="+mn-ea"/>
              </a:rPr>
              <a:t>No.21</a:t>
            </a:r>
            <a:r>
              <a:rPr lang="ja-JP" altLang="ja-JP" sz="900" dirty="0">
                <a:latin typeface="+mn-ea"/>
                <a:ea typeface="+mn-ea"/>
              </a:rPr>
              <a:t>「ジョブリハーサルの改良」、独立行政法人高齢・障害・求職者雇用支援機構</a:t>
            </a:r>
            <a:r>
              <a:rPr lang="en-US" altLang="ja-JP" sz="900" dirty="0">
                <a:latin typeface="+mn-ea"/>
                <a:ea typeface="+mn-ea"/>
              </a:rPr>
              <a:t>(2022)</a:t>
            </a:r>
          </a:p>
          <a:p>
            <a:r>
              <a:rPr lang="ja-JP" altLang="en-US" sz="900" dirty="0">
                <a:latin typeface="+mn-ea"/>
                <a:ea typeface="+mn-ea"/>
              </a:rPr>
              <a:t>　　　　　　 山崎紅：</a:t>
            </a:r>
            <a:r>
              <a:rPr lang="en-US" altLang="ja-JP" sz="900" dirty="0">
                <a:latin typeface="+mn-ea"/>
                <a:ea typeface="+mn-ea"/>
              </a:rPr>
              <a:t>『</a:t>
            </a:r>
            <a:r>
              <a:rPr lang="ja-JP" altLang="en-US" sz="900" dirty="0">
                <a:latin typeface="+mn-ea"/>
                <a:ea typeface="+mn-ea"/>
              </a:rPr>
              <a:t>求められる人材になるための社会人基礎力講座第２版</a:t>
            </a:r>
            <a:r>
              <a:rPr lang="en-US" altLang="ja-JP" sz="900" dirty="0">
                <a:latin typeface="+mn-ea"/>
                <a:ea typeface="+mn-ea"/>
              </a:rPr>
              <a:t>』</a:t>
            </a:r>
            <a:r>
              <a:rPr lang="ja-JP" altLang="en-US" sz="900" dirty="0">
                <a:latin typeface="+mn-ea"/>
                <a:ea typeface="+mn-ea"/>
              </a:rPr>
              <a:t>日経</a:t>
            </a:r>
            <a:r>
              <a:rPr lang="en-US" altLang="ja-JP" sz="900" dirty="0">
                <a:latin typeface="+mn-ea"/>
                <a:ea typeface="+mn-ea"/>
              </a:rPr>
              <a:t>BP</a:t>
            </a:r>
            <a:r>
              <a:rPr lang="ja-JP" altLang="en-US" sz="900" dirty="0">
                <a:latin typeface="+mn-ea"/>
                <a:ea typeface="+mn-ea"/>
              </a:rPr>
              <a:t>社</a:t>
            </a:r>
            <a:r>
              <a:rPr lang="en-US" altLang="ja-JP" sz="900" dirty="0">
                <a:latin typeface="+mn-ea"/>
                <a:ea typeface="+mn-ea"/>
              </a:rPr>
              <a:t>(2018)</a:t>
            </a:r>
            <a:endParaRPr lang="ja-JP" altLang="en-US" sz="900" dirty="0">
              <a:latin typeface="+mn-ea"/>
              <a:ea typeface="+mn-ea"/>
            </a:endParaRPr>
          </a:p>
          <a:p>
            <a:endParaRPr lang="ja-JP" altLang="ja-JP" sz="900" dirty="0">
              <a:latin typeface="+mn-ea"/>
              <a:ea typeface="+mn-ea"/>
            </a:endParaRPr>
          </a:p>
        </p:txBody>
      </p:sp>
    </p:spTree>
    <p:extLst>
      <p:ext uri="{BB962C8B-B14F-4D97-AF65-F5344CB8AC3E}">
        <p14:creationId xmlns:p14="http://schemas.microsoft.com/office/powerpoint/2010/main" val="2607562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04865"/>
            <a:ext cx="9144000" cy="1294198"/>
          </a:xfrm>
        </p:spPr>
        <p:txBody>
          <a:bodyPr>
            <a:normAutofit fontScale="90000"/>
          </a:bodyPr>
          <a:lstStyle/>
          <a:p>
            <a:pPr lvl="0" defTabSz="914400">
              <a:spcBef>
                <a:spcPts val="0"/>
              </a:spcBef>
              <a:defRPr/>
            </a:pPr>
            <a:r>
              <a:rPr lang="ja-JP" altLang="en-US" b="1" dirty="0">
                <a:solidFill>
                  <a:prstClr val="black"/>
                </a:solidFill>
                <a:latin typeface="+mn-ea"/>
              </a:rPr>
              <a:t>２．「社会人基礎力」活用</a:t>
            </a:r>
            <a:r>
              <a:rPr lang="en-US" altLang="ja-JP" b="1" dirty="0">
                <a:solidFill>
                  <a:prstClr val="black"/>
                </a:solidFill>
                <a:latin typeface="+mn-ea"/>
              </a:rPr>
              <a:t/>
            </a:r>
            <a:br>
              <a:rPr lang="en-US" altLang="ja-JP" b="1" dirty="0">
                <a:solidFill>
                  <a:prstClr val="black"/>
                </a:solidFill>
                <a:latin typeface="+mn-ea"/>
              </a:rPr>
            </a:br>
            <a:r>
              <a:rPr lang="ja-JP" altLang="en-US" b="1" dirty="0">
                <a:solidFill>
                  <a:prstClr val="black"/>
                </a:solidFill>
                <a:latin typeface="+mn-ea"/>
              </a:rPr>
              <a:t>のポイント</a:t>
            </a:r>
            <a:endParaRPr lang="en-US" altLang="ja-JP" b="1" dirty="0">
              <a:solidFill>
                <a:prstClr val="black"/>
              </a:solidFill>
              <a:latin typeface="+mn-ea"/>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0471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415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72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タイトル 1">
            <a:extLst>
              <a:ext uri="{FF2B5EF4-FFF2-40B4-BE49-F238E27FC236}">
                <a16:creationId xmlns:a16="http://schemas.microsoft.com/office/drawing/2014/main" id="{9717E9B5-15AA-00D0-DF23-BFE820843142}"/>
              </a:ext>
            </a:extLst>
          </p:cNvPr>
          <p:cNvSpPr txBox="1">
            <a:spLocks/>
          </p:cNvSpPr>
          <p:nvPr/>
        </p:nvSpPr>
        <p:spPr>
          <a:xfrm>
            <a:off x="14985" y="-85295"/>
            <a:ext cx="9143999" cy="1205134"/>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marL="0" marR="0" lvl="0" indent="0" algn="l" defTabSz="844083" rtl="0" eaLnBrk="1" fontAlgn="auto" latinLnBrk="0" hangingPunct="1">
              <a:lnSpc>
                <a:spcPct val="90000"/>
              </a:lnSpc>
              <a:spcBef>
                <a:spcPct val="0"/>
              </a:spcBef>
              <a:spcAft>
                <a:spcPts val="0"/>
              </a:spcAft>
              <a:buClrTx/>
              <a:buSzTx/>
              <a:buFontTx/>
              <a:buNone/>
              <a:tabLst/>
              <a:defRPr/>
            </a:pPr>
            <a:endParaRPr kumimoji="1" lang="en-US" altLang="ja-JP" sz="2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ctr" defTabSz="844083" rtl="0" eaLnBrk="1" fontAlgn="auto" latinLnBrk="0" hangingPunct="1">
              <a:lnSpc>
                <a:spcPct val="90000"/>
              </a:lnSpc>
              <a:spcBef>
                <a:spcPct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「社会人基礎力」活用のポイント</a:t>
            </a:r>
            <a:endParaRPr kumimoji="1" lang="en-US" altLang="ja-JP" sz="3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4" name="角丸四角形 64">
            <a:extLst>
              <a:ext uri="{FF2B5EF4-FFF2-40B4-BE49-F238E27FC236}">
                <a16:creationId xmlns:a16="http://schemas.microsoft.com/office/drawing/2014/main" id="{8A344005-EFE5-6B73-AC58-994C06CB9B52}"/>
              </a:ext>
            </a:extLst>
          </p:cNvPr>
          <p:cNvSpPr/>
          <p:nvPr/>
        </p:nvSpPr>
        <p:spPr>
          <a:xfrm>
            <a:off x="428244" y="1884522"/>
            <a:ext cx="7960180" cy="3272670"/>
          </a:xfrm>
          <a:prstGeom prst="roundRect">
            <a:avLst>
              <a:gd name="adj" fmla="val 7334"/>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R="0" lvl="0" algn="l" defTabSz="914400" rtl="0" eaLnBrk="1" fontAlgn="base" latinLnBrk="0" hangingPunct="1">
              <a:lnSpc>
                <a:spcPct val="100000"/>
              </a:lnSpc>
              <a:spcBef>
                <a:spcPct val="0"/>
              </a:spcBef>
              <a:spcAft>
                <a:spcPct val="0"/>
              </a:spcAft>
              <a:buClrTx/>
              <a:buSzTx/>
              <a:tabLst/>
              <a:defRPr/>
            </a:pPr>
            <a:r>
              <a:rPr kumimoji="1" lang="ja-JP" altLang="en-US" sz="2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（１）職場での「自分の社会人基礎力」を</a:t>
            </a:r>
            <a:r>
              <a:rPr lang="ja-JP" altLang="en-US" sz="2800" b="1" dirty="0">
                <a:solidFill>
                  <a:schemeClr val="tx1"/>
                </a:solidFill>
                <a:latin typeface="ＭＳ Ｐゴシック" panose="020B0600070205080204" pitchFamily="50" charset="-128"/>
                <a:ea typeface="ＭＳ Ｐゴシック" panose="020B0600070205080204" pitchFamily="50" charset="-128"/>
              </a:rPr>
              <a:t>確認</a:t>
            </a:r>
            <a:r>
              <a:rPr kumimoji="1" lang="ja-JP" altLang="en-US" sz="2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する</a:t>
            </a:r>
            <a:endParaRPr kumimoji="1" lang="en-US" altLang="ja-JP" sz="2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r>
              <a:rPr lang="ja-JP" altLang="en-US" sz="2800" b="1" dirty="0">
                <a:latin typeface="ＭＳ Ｐゴシック" panose="020B0600070205080204" pitchFamily="50" charset="-128"/>
                <a:ea typeface="ＭＳ Ｐゴシック" panose="020B0600070205080204" pitchFamily="50" charset="-128"/>
              </a:rPr>
              <a:t>（２）</a:t>
            </a:r>
            <a:r>
              <a:rPr lang="ja-JP" altLang="en-US" sz="2800" b="1" dirty="0">
                <a:latin typeface="ＭＳ ゴシック" panose="020B0609070205080204" pitchFamily="49" charset="-128"/>
                <a:ea typeface="ＭＳ ゴシック" panose="020B0609070205080204" pitchFamily="49" charset="-128"/>
              </a:rPr>
              <a:t>「社会人基礎力」の視点から問題を捉え、</a:t>
            </a:r>
            <a:endParaRPr lang="en-US" altLang="ja-JP" sz="2800" b="1" dirty="0">
              <a:latin typeface="ＭＳ ゴシック" panose="020B0609070205080204" pitchFamily="49" charset="-128"/>
              <a:ea typeface="ＭＳ ゴシック" panose="020B0609070205080204" pitchFamily="49" charset="-128"/>
            </a:endParaRPr>
          </a:p>
          <a:p>
            <a:pPr marR="0" lvl="0" algn="l" defTabSz="914400" rtl="0" eaLnBrk="1" fontAlgn="base" latinLnBrk="0" hangingPunct="1">
              <a:lnSpc>
                <a:spcPct val="100000"/>
              </a:lnSpc>
              <a:spcBef>
                <a:spcPct val="0"/>
              </a:spcBef>
              <a:spcAft>
                <a:spcPct val="0"/>
              </a:spcAft>
              <a:buClrTx/>
              <a:buSzTx/>
              <a:tabLst/>
              <a:defRPr/>
            </a:pPr>
            <a:r>
              <a:rPr lang="ja-JP" altLang="en-US" sz="2800" b="1" dirty="0">
                <a:latin typeface="ＭＳ ゴシック" panose="020B0609070205080204" pitchFamily="49" charset="-128"/>
                <a:ea typeface="ＭＳ ゴシック" panose="020B0609070205080204" pitchFamily="49" charset="-128"/>
              </a:rPr>
              <a:t>　　解決策を考える</a:t>
            </a:r>
            <a:endParaRPr lang="ja-JP" altLang="en-US" sz="2800" dirty="0">
              <a:latin typeface="ＭＳ ゴシック" panose="020B0609070205080204" pitchFamily="49" charset="-128"/>
              <a:ea typeface="ＭＳ ゴシック" panose="020B0609070205080204" pitchFamily="49" charset="-128"/>
            </a:endParaRPr>
          </a:p>
          <a:p>
            <a:r>
              <a:rPr lang="ja-JP" altLang="en-US" sz="2800" b="1" dirty="0">
                <a:latin typeface="ＭＳ Ｐゴシック" panose="020B0600070205080204" pitchFamily="50" charset="-128"/>
                <a:ea typeface="ＭＳ Ｐゴシック" panose="020B0600070205080204" pitchFamily="50" charset="-128"/>
              </a:rPr>
              <a:t>　</a:t>
            </a:r>
            <a:endParaRPr lang="en-US" altLang="ja-JP" sz="2800" b="1" dirty="0">
              <a:solidFill>
                <a:schemeClr val="tx1"/>
              </a:solidFill>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r>
              <a:rPr kumimoji="1" lang="ja-JP" altLang="en-US" sz="2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（３）「社会人基礎力」の視点から行動計画を立てる</a:t>
            </a:r>
            <a:r>
              <a:rPr lang="ja-JP" altLang="en-US" sz="2800" b="1" noProof="0" dirty="0">
                <a:solidFill>
                  <a:schemeClr val="tx1"/>
                </a:solidFill>
                <a:latin typeface="ＭＳ Ｐゴシック" panose="020B0600070205080204" pitchFamily="50" charset="-128"/>
                <a:ea typeface="ＭＳ Ｐゴシック" panose="020B0600070205080204" pitchFamily="50" charset="-128"/>
              </a:rPr>
              <a:t>　</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5" name="角丸四角形 32">
            <a:extLst>
              <a:ext uri="{FF2B5EF4-FFF2-40B4-BE49-F238E27FC236}">
                <a16:creationId xmlns:a16="http://schemas.microsoft.com/office/drawing/2014/main" id="{C4465475-939A-B86F-2859-01E68F768C6D}"/>
              </a:ext>
            </a:extLst>
          </p:cNvPr>
          <p:cNvSpPr/>
          <p:nvPr/>
        </p:nvSpPr>
        <p:spPr>
          <a:xfrm>
            <a:off x="329651" y="5733256"/>
            <a:ext cx="8440597" cy="863030"/>
          </a:xfrm>
          <a:prstGeom prst="roundRect">
            <a:avLst/>
          </a:prstGeom>
          <a:ln w="41275" cmpd="tri">
            <a:no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i="0" u="sng"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6" name="図 5">
            <a:extLst>
              <a:ext uri="{FF2B5EF4-FFF2-40B4-BE49-F238E27FC236}">
                <a16:creationId xmlns:a16="http://schemas.microsoft.com/office/drawing/2014/main" id="{5EFBEDB3-FE8A-179E-2CAD-821F7E50761F}"/>
              </a:ext>
            </a:extLst>
          </p:cNvPr>
          <p:cNvPicPr>
            <a:picLocks noChangeAspect="1"/>
          </p:cNvPicPr>
          <p:nvPr/>
        </p:nvPicPr>
        <p:blipFill>
          <a:blip r:embed="rId3"/>
          <a:stretch>
            <a:fillRect/>
          </a:stretch>
        </p:blipFill>
        <p:spPr>
          <a:xfrm>
            <a:off x="-472" y="186079"/>
            <a:ext cx="1557652" cy="1639090"/>
          </a:xfrm>
          <a:prstGeom prst="rect">
            <a:avLst/>
          </a:prstGeom>
        </p:spPr>
      </p:pic>
      <p:sp>
        <p:nvSpPr>
          <p:cNvPr id="9" name="角丸四角形 8"/>
          <p:cNvSpPr/>
          <p:nvPr/>
        </p:nvSpPr>
        <p:spPr>
          <a:xfrm>
            <a:off x="496213" y="5651021"/>
            <a:ext cx="8019138" cy="947492"/>
          </a:xfrm>
          <a:prstGeom prst="round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fontAlgn="auto">
              <a:spcBef>
                <a:spcPts val="0"/>
              </a:spcBef>
              <a:spcAft>
                <a:spcPts val="0"/>
              </a:spcAft>
              <a:defRPr/>
            </a:pPr>
            <a:r>
              <a:rPr lang="ja-JP" altLang="en-US" b="1" u="sng" dirty="0">
                <a:solidFill>
                  <a:schemeClr val="tx1"/>
                </a:solidFill>
                <a:latin typeface="ＭＳ Ｐゴシック" panose="020B0600070205080204" pitchFamily="50" charset="-128"/>
                <a:ea typeface="ＭＳ Ｐゴシック" panose="020B0600070205080204" pitchFamily="50" charset="-128"/>
              </a:rPr>
              <a:t>職場での「自分の社会人基礎力」を確認し、問題解決や行動計画立案の際の</a:t>
            </a:r>
            <a:r>
              <a:rPr lang="ja-JP" altLang="en-US" b="1" u="sng" dirty="0">
                <a:solidFill>
                  <a:srgbClr val="FF0000"/>
                </a:solidFill>
                <a:latin typeface="ＭＳ Ｐゴシック" panose="020B0600070205080204" pitchFamily="50" charset="-128"/>
                <a:ea typeface="ＭＳ Ｐゴシック" panose="020B0600070205080204" pitchFamily="50" charset="-128"/>
              </a:rPr>
              <a:t>「拠り所」</a:t>
            </a:r>
            <a:r>
              <a:rPr lang="ja-JP" altLang="en-US" b="1" u="sng" dirty="0">
                <a:solidFill>
                  <a:schemeClr val="tx1"/>
                </a:solidFill>
                <a:latin typeface="ＭＳ Ｐゴシック" panose="020B0600070205080204" pitchFamily="50" charset="-128"/>
                <a:ea typeface="ＭＳ Ｐゴシック" panose="020B0600070205080204" pitchFamily="50" charset="-128"/>
              </a:rPr>
              <a:t>として活用できます</a:t>
            </a:r>
            <a:endParaRPr lang="en-US" altLang="ja-JP"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ー 9"/>
          <p:cNvSpPr>
            <a:spLocks noGrp="1"/>
          </p:cNvSpPr>
          <p:nvPr>
            <p:ph type="sldNum" sz="quarter" idx="12"/>
          </p:nvPr>
        </p:nvSpPr>
        <p:spPr/>
        <p:txBody>
          <a:bodyPr/>
          <a:lstStyle/>
          <a:p>
            <a:fld id="{D004958E-E45F-48C9-8CA3-79CB4B3A8472}" type="slidenum">
              <a:rPr kumimoji="1" lang="ja-JP" altLang="en-US" smtClean="0"/>
              <a:pPr/>
              <a:t>15</a:t>
            </a:fld>
            <a:endParaRPr kumimoji="1" lang="ja-JP" altLang="en-US" dirty="0"/>
          </a:p>
        </p:txBody>
      </p:sp>
    </p:spTree>
    <p:extLst>
      <p:ext uri="{BB962C8B-B14F-4D97-AF65-F5344CB8AC3E}">
        <p14:creationId xmlns:p14="http://schemas.microsoft.com/office/powerpoint/2010/main" val="4096204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ADFC4B0A-7368-DDD1-50F1-CBD121213F4F}"/>
              </a:ext>
            </a:extLst>
          </p:cNvPr>
          <p:cNvSpPr txBox="1"/>
          <p:nvPr/>
        </p:nvSpPr>
        <p:spPr>
          <a:xfrm>
            <a:off x="1" y="159658"/>
            <a:ext cx="9143999" cy="553998"/>
          </a:xfrm>
          <a:prstGeom prst="rect">
            <a:avLst/>
          </a:prstGeom>
          <a:noFill/>
        </p:spPr>
        <p:txBody>
          <a:bodyPr wrap="square">
            <a:spAutoFit/>
          </a:bodyPr>
          <a:lstStyle/>
          <a:p>
            <a:r>
              <a:rPr lang="ja-JP" altLang="en-US" sz="3000" b="1" dirty="0">
                <a:latin typeface="ＭＳ ゴシック" panose="020B0609070205080204" pitchFamily="49" charset="-128"/>
                <a:ea typeface="ＭＳ ゴシック" panose="020B0609070205080204" pitchFamily="49" charset="-128"/>
              </a:rPr>
              <a:t>（１）</a:t>
            </a:r>
            <a:r>
              <a:rPr lang="ja-JP" altLang="en-US" sz="3000" b="1" dirty="0">
                <a:solidFill>
                  <a:prstClr val="black"/>
                </a:solidFill>
                <a:latin typeface="ＭＳ ゴシック" panose="020B0609070205080204" pitchFamily="49" charset="-128"/>
                <a:ea typeface="ＭＳ ゴシック" panose="020B0609070205080204" pitchFamily="49" charset="-128"/>
              </a:rPr>
              <a:t>職場での「自分の社会人基礎力」を</a:t>
            </a:r>
            <a:r>
              <a:rPr lang="ja-JP" altLang="en-US" sz="3000" b="1" dirty="0">
                <a:latin typeface="ＭＳ ゴシック" panose="020B0609070205080204" pitchFamily="49" charset="-128"/>
                <a:ea typeface="ＭＳ ゴシック" panose="020B0609070205080204" pitchFamily="49" charset="-128"/>
              </a:rPr>
              <a:t>確認する</a:t>
            </a:r>
            <a:endParaRPr lang="en-US" altLang="ja-JP" sz="3000" b="1"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126BA46E-4137-943F-1BF1-68B748FA38B8}"/>
              </a:ext>
            </a:extLst>
          </p:cNvPr>
          <p:cNvPicPr>
            <a:picLocks noChangeAspect="1"/>
          </p:cNvPicPr>
          <p:nvPr/>
        </p:nvPicPr>
        <p:blipFill>
          <a:blip r:embed="rId3"/>
          <a:stretch>
            <a:fillRect/>
          </a:stretch>
        </p:blipFill>
        <p:spPr>
          <a:xfrm>
            <a:off x="101904" y="1897753"/>
            <a:ext cx="3396128" cy="3396128"/>
          </a:xfrm>
          <a:prstGeom prst="rect">
            <a:avLst/>
          </a:prstGeom>
        </p:spPr>
      </p:pic>
      <p:graphicFrame>
        <p:nvGraphicFramePr>
          <p:cNvPr id="8" name="グラフ 7">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290695569"/>
              </p:ext>
            </p:extLst>
          </p:nvPr>
        </p:nvGraphicFramePr>
        <p:xfrm>
          <a:off x="2381321" y="1124744"/>
          <a:ext cx="6396038" cy="4667250"/>
        </p:xfrm>
        <a:graphic>
          <a:graphicData uri="http://schemas.openxmlformats.org/drawingml/2006/chart">
            <c:chart xmlns:c="http://schemas.openxmlformats.org/drawingml/2006/chart" xmlns:r="http://schemas.openxmlformats.org/officeDocument/2006/relationships" r:id="rId4"/>
          </a:graphicData>
        </a:graphic>
      </p:graphicFrame>
      <p:sp>
        <p:nvSpPr>
          <p:cNvPr id="6" name="下矢印 5"/>
          <p:cNvSpPr/>
          <p:nvPr/>
        </p:nvSpPr>
        <p:spPr>
          <a:xfrm rot="7201276">
            <a:off x="6905273" y="5084168"/>
            <a:ext cx="532951" cy="4194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rot="18964421">
            <a:off x="3954508" y="1119733"/>
            <a:ext cx="532951" cy="376063"/>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9" name="テキスト ボックス 8"/>
          <p:cNvSpPr txBox="1"/>
          <p:nvPr/>
        </p:nvSpPr>
        <p:spPr>
          <a:xfrm>
            <a:off x="971600" y="1004573"/>
            <a:ext cx="2927015" cy="307777"/>
          </a:xfrm>
          <a:prstGeom prst="rect">
            <a:avLst/>
          </a:prstGeom>
          <a:noFill/>
          <a:ln>
            <a:solidFill>
              <a:schemeClr val="bg1">
                <a:lumMod val="65000"/>
              </a:schemeClr>
            </a:solidFill>
          </a:ln>
        </p:spPr>
        <p:txBody>
          <a:bodyPr wrap="square" rtlCol="0">
            <a:spAutoFit/>
          </a:bodyPr>
          <a:lstStyle/>
          <a:p>
            <a:r>
              <a:rPr kumimoji="1" lang="ja-JP" altLang="en-US" sz="1400" b="1" dirty="0"/>
              <a:t>今後発揮していくことが必要な力</a:t>
            </a:r>
          </a:p>
        </p:txBody>
      </p:sp>
      <p:sp>
        <p:nvSpPr>
          <p:cNvPr id="13" name="テキスト ボックス 12"/>
          <p:cNvSpPr txBox="1"/>
          <p:nvPr/>
        </p:nvSpPr>
        <p:spPr>
          <a:xfrm>
            <a:off x="7400044" y="5420412"/>
            <a:ext cx="1348446" cy="307777"/>
          </a:xfrm>
          <a:prstGeom prst="rect">
            <a:avLst/>
          </a:prstGeom>
          <a:noFill/>
          <a:ln>
            <a:solidFill>
              <a:schemeClr val="bg1">
                <a:lumMod val="65000"/>
              </a:schemeClr>
            </a:solidFill>
          </a:ln>
        </p:spPr>
        <p:txBody>
          <a:bodyPr wrap="none" rtlCol="0">
            <a:spAutoFit/>
          </a:bodyPr>
          <a:lstStyle/>
          <a:p>
            <a:r>
              <a:rPr kumimoji="1" lang="ja-JP" altLang="en-US" sz="1400" b="1" dirty="0"/>
              <a:t>発揮している力</a:t>
            </a:r>
          </a:p>
        </p:txBody>
      </p:sp>
      <p:sp>
        <p:nvSpPr>
          <p:cNvPr id="14" name="テキスト ボックス 13"/>
          <p:cNvSpPr txBox="1"/>
          <p:nvPr/>
        </p:nvSpPr>
        <p:spPr>
          <a:xfrm>
            <a:off x="7515245" y="4671445"/>
            <a:ext cx="1478290" cy="523220"/>
          </a:xfrm>
          <a:prstGeom prst="rect">
            <a:avLst/>
          </a:prstGeom>
          <a:noFill/>
          <a:ln>
            <a:solidFill>
              <a:schemeClr val="bg1">
                <a:lumMod val="65000"/>
              </a:schemeClr>
            </a:solidFill>
          </a:ln>
        </p:spPr>
        <p:txBody>
          <a:bodyPr wrap="none" rtlCol="0">
            <a:spAutoFit/>
          </a:bodyPr>
          <a:lstStyle/>
          <a:p>
            <a:r>
              <a:rPr kumimoji="1" lang="ja-JP" altLang="en-US" sz="1400" b="1" dirty="0"/>
              <a:t>今後発揮していく</a:t>
            </a:r>
            <a:endParaRPr kumimoji="1" lang="en-US" altLang="ja-JP" sz="1400" b="1" dirty="0"/>
          </a:p>
          <a:p>
            <a:r>
              <a:rPr kumimoji="1" lang="ja-JP" altLang="en-US" sz="1400" b="1" dirty="0"/>
              <a:t>ことが必要な力</a:t>
            </a:r>
          </a:p>
        </p:txBody>
      </p:sp>
      <p:sp>
        <p:nvSpPr>
          <p:cNvPr id="15" name="角丸四角形 14"/>
          <p:cNvSpPr/>
          <p:nvPr/>
        </p:nvSpPr>
        <p:spPr>
          <a:xfrm>
            <a:off x="827584" y="5805264"/>
            <a:ext cx="7426806" cy="94749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b="1" dirty="0">
                <a:solidFill>
                  <a:schemeClr val="tx1"/>
                </a:solidFill>
                <a:latin typeface="ＭＳ Ｐゴシック" panose="020B0600070205080204" pitchFamily="50" charset="-128"/>
                <a:ea typeface="ＭＳ Ｐゴシック" panose="020B0600070205080204" pitchFamily="50" charset="-128"/>
              </a:rPr>
              <a:t>社会人基礎力の観点から自分の発揮している力は何か、今後発揮していくことが必要な力は何かを知ろう！</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0" name="スライド番号プレースホルダー 9"/>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16</a:t>
            </a:fld>
            <a:endParaRPr lang="ja-JP" altLang="en-US" dirty="0">
              <a:solidFill>
                <a:prstClr val="black">
                  <a:tint val="75000"/>
                </a:prstClr>
              </a:solidFill>
            </a:endParaRPr>
          </a:p>
        </p:txBody>
      </p:sp>
    </p:spTree>
    <p:extLst>
      <p:ext uri="{BB962C8B-B14F-4D97-AF65-F5344CB8AC3E}">
        <p14:creationId xmlns:p14="http://schemas.microsoft.com/office/powerpoint/2010/main" val="66609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345" y="332656"/>
            <a:ext cx="9144000" cy="955589"/>
          </a:xfrm>
        </p:spPr>
        <p:txBody>
          <a:bodyPr>
            <a:noAutofit/>
          </a:bodyPr>
          <a:lstStyle/>
          <a:p>
            <a:pPr algn="ctr" eaLnBrk="1" hangingPunct="1"/>
            <a:r>
              <a:rPr lang="en-US" altLang="ja-JP" sz="2800" b="1" dirty="0">
                <a:latin typeface="ＭＳ ゴシック" panose="020B0609070205080204" pitchFamily="49" charset="-128"/>
                <a:ea typeface="ＭＳ ゴシック" panose="020B0609070205080204" pitchFamily="49" charset="-128"/>
              </a:rPr>
              <a:t>【</a:t>
            </a:r>
            <a:r>
              <a:rPr lang="ja-JP" altLang="en-US" sz="3000" b="1" dirty="0">
                <a:latin typeface="ＭＳ ゴシック" panose="020B0609070205080204" pitchFamily="49" charset="-128"/>
                <a:ea typeface="ＭＳ ゴシック" panose="020B0609070205080204" pitchFamily="49" charset="-128"/>
              </a:rPr>
              <a:t>演習</a:t>
            </a:r>
            <a:r>
              <a:rPr lang="en-US" altLang="ja-JP" sz="3000" b="1" dirty="0">
                <a:latin typeface="ＭＳ ゴシック" panose="020B0609070205080204" pitchFamily="49" charset="-128"/>
                <a:ea typeface="ＭＳ ゴシック" panose="020B0609070205080204" pitchFamily="49" charset="-128"/>
              </a:rPr>
              <a:t>】</a:t>
            </a:r>
            <a:r>
              <a:rPr lang="ja-JP" altLang="en-US" sz="3000" b="1" dirty="0">
                <a:latin typeface="ＭＳ ゴシック" panose="020B0609070205080204" pitchFamily="49" charset="-128"/>
                <a:ea typeface="ＭＳ ゴシック" panose="020B0609070205080204" pitchFamily="49" charset="-128"/>
              </a:rPr>
              <a:t>「社会人基礎力　発揮度チェックリスト」に回答しましょう✍</a:t>
            </a:r>
          </a:p>
        </p:txBody>
      </p:sp>
      <p:sp>
        <p:nvSpPr>
          <p:cNvPr id="25" name="角丸四角形 24"/>
          <p:cNvSpPr/>
          <p:nvPr/>
        </p:nvSpPr>
        <p:spPr>
          <a:xfrm>
            <a:off x="225861" y="1695723"/>
            <a:ext cx="8712968" cy="4901629"/>
          </a:xfrm>
          <a:prstGeom prst="roundRect">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「社会人基礎力　職場での発揮度チェックリスト」に回答しましょう。</a:t>
            </a:r>
            <a:endPar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R="0" lvl="0" algn="l" defTabSz="914400" rtl="0" eaLnBrk="1" fontAlgn="auto" latinLnBrk="0" hangingPunct="1">
              <a:lnSpc>
                <a:spcPct val="100000"/>
              </a:lnSpc>
              <a:spcBef>
                <a:spcPts val="0"/>
              </a:spcBef>
              <a:spcAft>
                <a:spcPts val="0"/>
              </a:spcAft>
              <a:buClrTx/>
              <a:buSzTx/>
              <a:tabLst/>
              <a:defRPr/>
            </a:pPr>
            <a:r>
              <a:rPr lang="ja-JP" altLang="en-US" b="1" dirty="0">
                <a:solidFill>
                  <a:prstClr val="black"/>
                </a:solidFill>
                <a:latin typeface="ＭＳ ゴシック" panose="020B0609070205080204" pitchFamily="49" charset="-128"/>
                <a:ea typeface="ＭＳ ゴシック" panose="020B0609070205080204" pitchFamily="49" charset="-128"/>
              </a:rPr>
              <a:t>　１～</a:t>
            </a:r>
            <a:r>
              <a:rPr lang="en-US" altLang="ja-JP" b="1" dirty="0">
                <a:solidFill>
                  <a:prstClr val="black"/>
                </a:solidFill>
                <a:latin typeface="ＭＳ ゴシック" panose="020B0609070205080204" pitchFamily="49" charset="-128"/>
                <a:ea typeface="ＭＳ ゴシック" panose="020B0609070205080204" pitchFamily="49" charset="-128"/>
              </a:rPr>
              <a:t>60</a:t>
            </a:r>
            <a:r>
              <a:rPr lang="ja-JP" altLang="en-US" b="1" dirty="0">
                <a:solidFill>
                  <a:prstClr val="black"/>
                </a:solidFill>
                <a:latin typeface="ＭＳ ゴシック" panose="020B0609070205080204" pitchFamily="49" charset="-128"/>
                <a:ea typeface="ＭＳ ゴシック" panose="020B0609070205080204" pitchFamily="49" charset="-128"/>
              </a:rPr>
              <a:t>の質問項目を読んで、自分の職場での普段の行動に当てはまるか判断し、数字を記入してください。</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R="0" lvl="0" algn="l" defTabSz="914400" rtl="0" eaLnBrk="1" fontAlgn="auto" latinLnBrk="0" hangingPunct="1">
              <a:lnSpc>
                <a:spcPct val="100000"/>
              </a:lnSpc>
              <a:spcBef>
                <a:spcPts val="0"/>
              </a:spcBef>
              <a:spcAft>
                <a:spcPts val="0"/>
              </a:spcAft>
              <a:buClrTx/>
              <a:buSzTx/>
              <a:tabLst/>
              <a:defRPr/>
            </a:pPr>
            <a:r>
              <a:rPr lang="en-US" altLang="ja-JP" b="1" dirty="0">
                <a:solidFill>
                  <a:prstClr val="black"/>
                </a:solidFill>
                <a:latin typeface="ＭＳ ゴシック" panose="020B0609070205080204" pitchFamily="49" charset="-128"/>
                <a:ea typeface="ＭＳ ゴシック" panose="020B0609070205080204" pitchFamily="49" charset="-128"/>
              </a:rPr>
              <a:t>【</a:t>
            </a:r>
            <a:r>
              <a:rPr lang="ja-JP" altLang="en-US" b="1" dirty="0">
                <a:solidFill>
                  <a:prstClr val="black"/>
                </a:solidFill>
                <a:latin typeface="ＭＳ ゴシック" panose="020B0609070205080204" pitchFamily="49" charset="-128"/>
                <a:ea typeface="ＭＳ ゴシック" panose="020B0609070205080204" pitchFamily="49" charset="-128"/>
              </a:rPr>
              <a:t>あてはまる</a:t>
            </a:r>
            <a:r>
              <a:rPr lang="en-US" altLang="ja-JP" b="1" dirty="0">
                <a:solidFill>
                  <a:prstClr val="black"/>
                </a:solidFill>
                <a:latin typeface="ＭＳ ゴシック" panose="020B0609070205080204" pitchFamily="49" charset="-128"/>
                <a:ea typeface="ＭＳ ゴシック" panose="020B0609070205080204" pitchFamily="49" charset="-128"/>
              </a:rPr>
              <a:t>】</a:t>
            </a:r>
            <a:r>
              <a:rPr lang="ja-JP" altLang="en-US" b="1" dirty="0">
                <a:solidFill>
                  <a:prstClr val="black"/>
                </a:solidFill>
                <a:latin typeface="ＭＳ ゴシック" panose="020B0609070205080204" pitchFamily="49" charset="-128"/>
                <a:ea typeface="ＭＳ ゴシック" panose="020B0609070205080204" pitchFamily="49" charset="-128"/>
              </a:rPr>
              <a:t>→２　</a:t>
            </a:r>
            <a:r>
              <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あてはまらない</a:t>
            </a:r>
            <a:r>
              <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lang="ja-JP" altLang="en-US" b="1" dirty="0">
                <a:solidFill>
                  <a:prstClr val="black"/>
                </a:solidFill>
                <a:latin typeface="ＭＳ ゴシック" panose="020B0609070205080204" pitchFamily="49" charset="-128"/>
                <a:ea typeface="ＭＳ ゴシック" panose="020B0609070205080204" pitchFamily="49" charset="-128"/>
              </a:rPr>
              <a:t>０</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R="0" lvl="0" algn="l" defTabSz="914400" rtl="0" eaLnBrk="1" fontAlgn="auto" latinLnBrk="0" hangingPunct="1">
              <a:lnSpc>
                <a:spcPct val="100000"/>
              </a:lnSpc>
              <a:spcBef>
                <a:spcPts val="0"/>
              </a:spcBef>
              <a:spcAft>
                <a:spcPts val="0"/>
              </a:spcAft>
              <a:buClrTx/>
              <a:buSzTx/>
              <a:tabLst/>
              <a:defRPr/>
            </a:pPr>
            <a:r>
              <a:rPr lang="ja-JP" altLang="en-US" b="1" dirty="0">
                <a:solidFill>
                  <a:prstClr val="black"/>
                </a:solidFill>
                <a:latin typeface="ＭＳ ゴシック" panose="020B0609070205080204" pitchFamily="49" charset="-128"/>
                <a:ea typeface="ＭＳ ゴシック" panose="020B0609070205080204" pitchFamily="49" charset="-128"/>
              </a:rPr>
              <a:t>　なるべく、２か０で回答してください。どうしても判断がつかない場合は、１を記入してください。</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R="0" lvl="0" algn="l" defTabSz="914400" rtl="0" eaLnBrk="1" fontAlgn="auto" latinLnBrk="0" hangingPunct="1">
              <a:lnSpc>
                <a:spcPct val="100000"/>
              </a:lnSpc>
              <a:spcBef>
                <a:spcPts val="0"/>
              </a:spcBef>
              <a:spcAft>
                <a:spcPts val="0"/>
              </a:spcAft>
              <a:buClrTx/>
              <a:buSzTx/>
              <a:tabLst/>
              <a:defRPr/>
            </a:pPr>
            <a:r>
              <a:rPr lang="en-US" altLang="ja-JP" b="1" dirty="0">
                <a:solidFill>
                  <a:prstClr val="black"/>
                </a:solidFill>
                <a:latin typeface="ＭＳ ゴシック" panose="020B0609070205080204" pitchFamily="49" charset="-128"/>
                <a:ea typeface="ＭＳ ゴシック" panose="020B0609070205080204" pitchFamily="49" charset="-128"/>
              </a:rPr>
              <a:t>【</a:t>
            </a:r>
            <a:r>
              <a:rPr lang="ja-JP" altLang="en-US" b="1" dirty="0">
                <a:solidFill>
                  <a:prstClr val="black"/>
                </a:solidFill>
                <a:latin typeface="ＭＳ ゴシック" panose="020B0609070205080204" pitchFamily="49" charset="-128"/>
                <a:ea typeface="ＭＳ ゴシック" panose="020B0609070205080204" pitchFamily="49" charset="-128"/>
              </a:rPr>
              <a:t>どちらともいえない</a:t>
            </a:r>
            <a:r>
              <a:rPr lang="en-US" altLang="ja-JP" b="1" dirty="0">
                <a:solidFill>
                  <a:prstClr val="black"/>
                </a:solidFill>
                <a:latin typeface="ＭＳ ゴシック" panose="020B0609070205080204" pitchFamily="49" charset="-128"/>
                <a:ea typeface="ＭＳ ゴシック" panose="020B0609070205080204" pitchFamily="49" charset="-128"/>
              </a:rPr>
              <a:t>】</a:t>
            </a:r>
            <a:r>
              <a:rPr lang="ja-JP" altLang="en-US" b="1" dirty="0">
                <a:solidFill>
                  <a:prstClr val="black"/>
                </a:solidFill>
                <a:latin typeface="ＭＳ ゴシック" panose="020B0609070205080204" pitchFamily="49" charset="-128"/>
                <a:ea typeface="ＭＳ ゴシック" panose="020B0609070205080204" pitchFamily="49" charset="-128"/>
              </a:rPr>
              <a:t>→１</a:t>
            </a:r>
            <a:endPar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スライド番号プレースホルダー 4"/>
          <p:cNvSpPr>
            <a:spLocks noGrp="1"/>
          </p:cNvSpPr>
          <p:nvPr>
            <p:ph type="sldNum" sz="quarter" idx="12"/>
          </p:nvPr>
        </p:nvSpPr>
        <p:spPr>
          <a:xfrm>
            <a:off x="6492999" y="630932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50142-B990-490A-A107-ED7302A7FD52}" type="slidenum">
              <a:rPr kumimoji="1" lang="ja-JP" altLang="en-US" sz="1200" b="0" i="0" u="none" strike="noStrike" kern="1200" cap="none" spc="0" normalizeH="0" baseline="0" noProof="0" smtClean="0">
                <a:ln>
                  <a:noFill/>
                </a:ln>
                <a:solidFill>
                  <a:prstClr val="black"/>
                </a:solidFill>
                <a:effectLst/>
                <a:uLnTx/>
                <a:uFillTx/>
                <a:latin typeface="Osaka"/>
                <a:ea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Osaka"/>
              <a:ea typeface="Meiryo UI" panose="020B0604030504040204" pitchFamily="50" charset="-128"/>
            </a:endParaRPr>
          </a:p>
        </p:txBody>
      </p:sp>
    </p:spTree>
    <p:extLst>
      <p:ext uri="{BB962C8B-B14F-4D97-AF65-F5344CB8AC3E}">
        <p14:creationId xmlns:p14="http://schemas.microsoft.com/office/powerpoint/2010/main" val="115482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72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108520" y="281762"/>
            <a:ext cx="9143999" cy="1015351"/>
          </a:xfrm>
          <a:prstGeom prst="rect">
            <a:avLst/>
          </a:prstGeom>
        </p:spPr>
        <p:txBody>
          <a:bodyPr vert="horz" lIns="91440" tIns="45720" rIns="91440" bIns="45720" rtlCol="0" anchor="ctr">
            <a:normAutofit fontScale="92500"/>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marL="0" marR="0" lvl="0" indent="0" algn="ctr" defTabSz="844083" rtl="0" eaLnBrk="1" fontAlgn="auto" latinLnBrk="0" hangingPunct="1">
              <a:lnSpc>
                <a:spcPct val="9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演習</a:t>
            </a:r>
            <a:r>
              <a:rPr kumimoji="1"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「社会人基礎力　</a:t>
            </a:r>
            <a:r>
              <a:rPr lang="ja-JP" altLang="en-US" sz="3200" b="1" dirty="0">
                <a:solidFill>
                  <a:prstClr val="black"/>
                </a:solidFill>
                <a:latin typeface="ＭＳ ゴシック" panose="020B0609070205080204" pitchFamily="49" charset="-128"/>
                <a:ea typeface="ＭＳ ゴシック" panose="020B0609070205080204" pitchFamily="49" charset="-128"/>
              </a:rPr>
              <a:t>レーダーチャート</a:t>
            </a:r>
            <a:r>
              <a:rPr kumimoji="1" lang="ja-JP" altLang="en-US"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」に</a:t>
            </a:r>
            <a:endParaRPr kumimoji="1"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ctr" defTabSz="844083" rtl="0" eaLnBrk="1" fontAlgn="auto" latinLnBrk="0" hangingPunct="1">
              <a:lnSpc>
                <a:spcPct val="90000"/>
              </a:lnSpc>
              <a:spcBef>
                <a:spcPct val="0"/>
              </a:spcBef>
              <a:spcAft>
                <a:spcPts val="0"/>
              </a:spcAft>
              <a:buClrTx/>
              <a:buSzTx/>
              <a:buFontTx/>
              <a:buNone/>
              <a:tabLst/>
              <a:defRPr/>
            </a:pPr>
            <a:r>
              <a:rPr lang="ja-JP" altLang="en-US" sz="3200" b="1" dirty="0">
                <a:solidFill>
                  <a:prstClr val="black"/>
                </a:solidFill>
                <a:latin typeface="ＭＳ ゴシック" panose="020B0609070205080204" pitchFamily="49" charset="-128"/>
                <a:ea typeface="ＭＳ ゴシック" panose="020B0609070205080204" pitchFamily="49" charset="-128"/>
              </a:rPr>
              <a:t>取り組みましょう</a:t>
            </a:r>
            <a:endParaRPr kumimoji="1" lang="en-US" altLang="ja-JP" sz="3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65" name="角丸四角形 64"/>
          <p:cNvSpPr/>
          <p:nvPr/>
        </p:nvSpPr>
        <p:spPr>
          <a:xfrm>
            <a:off x="523354" y="1408853"/>
            <a:ext cx="8162042" cy="4947498"/>
          </a:xfrm>
          <a:prstGeom prst="roundRect">
            <a:avLst>
              <a:gd name="adj" fmla="val 7334"/>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indent="107977" defTabSz="914205">
              <a:defRPr/>
            </a:pPr>
            <a:endParaRPr lang="en-US" altLang="ja-JP" sz="2000" dirty="0">
              <a:latin typeface="ＭＳ Ｐ明朝" panose="02020600040205080304" pitchFamily="18" charset="-128"/>
              <a:ea typeface="ＭＳ Ｐ明朝" panose="02020600040205080304" pitchFamily="18" charset="-128"/>
            </a:endParaRPr>
          </a:p>
          <a:p>
            <a:pPr marL="342900" lvl="0" indent="-342900" fontAlgn="auto">
              <a:spcBef>
                <a:spcPts val="0"/>
              </a:spcBef>
              <a:spcAft>
                <a:spcPts val="0"/>
              </a:spcAft>
              <a:buFont typeface="Wingdings" panose="05000000000000000000" pitchFamily="2" charset="2"/>
              <a:buChar char="u"/>
              <a:defRPr/>
            </a:pPr>
            <a:r>
              <a:rPr lang="ja-JP" altLang="en-US" b="1" dirty="0">
                <a:solidFill>
                  <a:prstClr val="black"/>
                </a:solidFill>
                <a:latin typeface="ＭＳ ゴシック" panose="020B0609070205080204" pitchFamily="49" charset="-128"/>
                <a:ea typeface="ＭＳ ゴシック" panose="020B0609070205080204" pitchFamily="49" charset="-128"/>
              </a:rPr>
              <a:t>各能力要素の点数をもとに「社会人基礎力　レーダーチャート」を作成しましょう。</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L="342900" lvl="0" indent="-342900" fontAlgn="auto">
              <a:spcBef>
                <a:spcPts val="0"/>
              </a:spcBef>
              <a:spcAft>
                <a:spcPts val="0"/>
              </a:spcAft>
              <a:buFont typeface="Wingdings" panose="05000000000000000000" pitchFamily="2" charset="2"/>
              <a:buChar char="u"/>
              <a:defRPr/>
            </a:pPr>
            <a:endParaRPr lang="en-US" altLang="ja-JP" b="1" dirty="0">
              <a:solidFill>
                <a:prstClr val="black"/>
              </a:solidFill>
              <a:latin typeface="ＭＳ ゴシック" panose="020B0609070205080204" pitchFamily="49" charset="-128"/>
              <a:ea typeface="ＭＳ ゴシック" panose="020B0609070205080204" pitchFamily="49" charset="-128"/>
            </a:endParaRPr>
          </a:p>
          <a:p>
            <a:pPr lvl="0" fontAlgn="auto">
              <a:spcBef>
                <a:spcPts val="0"/>
              </a:spcBef>
              <a:spcAft>
                <a:spcPts val="0"/>
              </a:spcAft>
              <a:defRPr/>
            </a:pPr>
            <a:r>
              <a:rPr lang="ja-JP" altLang="en-US" b="1" dirty="0">
                <a:solidFill>
                  <a:prstClr val="black"/>
                </a:solidFill>
                <a:latin typeface="ＭＳ ゴシック" panose="020B0609070205080204" pitchFamily="49" charset="-128"/>
                <a:ea typeface="ＭＳ ゴシック" panose="020B0609070205080204" pitchFamily="49" charset="-128"/>
              </a:rPr>
              <a:t>　・自分の</a:t>
            </a:r>
            <a:r>
              <a:rPr lang="ja-JP" altLang="ja-JP" b="1" dirty="0">
                <a:solidFill>
                  <a:prstClr val="black"/>
                </a:solidFill>
                <a:latin typeface="ＭＳ ゴシック" panose="020B0609070205080204" pitchFamily="49" charset="-128"/>
                <a:ea typeface="ＭＳ ゴシック" panose="020B0609070205080204" pitchFamily="49" charset="-128"/>
              </a:rPr>
              <a:t>社会人基礎力</a:t>
            </a:r>
            <a:r>
              <a:rPr lang="ja-JP" altLang="en-US" b="1" dirty="0">
                <a:solidFill>
                  <a:prstClr val="black"/>
                </a:solidFill>
                <a:latin typeface="ＭＳ ゴシック" panose="020B0609070205080204" pitchFamily="49" charset="-128"/>
                <a:ea typeface="ＭＳ ゴシック" panose="020B0609070205080204" pitchFamily="49" charset="-128"/>
              </a:rPr>
              <a:t>について、得点が高いものと低　</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lvl="0" fontAlgn="auto">
              <a:spcBef>
                <a:spcPts val="0"/>
              </a:spcBef>
              <a:spcAft>
                <a:spcPts val="0"/>
              </a:spcAft>
              <a:defRPr/>
            </a:pPr>
            <a:r>
              <a:rPr lang="ja-JP" altLang="en-US" b="1" dirty="0">
                <a:solidFill>
                  <a:prstClr val="black"/>
                </a:solidFill>
                <a:latin typeface="ＭＳ ゴシック" panose="020B0609070205080204" pitchFamily="49" charset="-128"/>
                <a:ea typeface="ＭＳ ゴシック" panose="020B0609070205080204" pitchFamily="49" charset="-128"/>
              </a:rPr>
              <a:t>　　</a:t>
            </a:r>
            <a:r>
              <a:rPr lang="ja-JP" altLang="en-US" b="1" dirty="0" err="1">
                <a:solidFill>
                  <a:prstClr val="black"/>
                </a:solidFill>
                <a:latin typeface="ＭＳ ゴシック" panose="020B0609070205080204" pitchFamily="49" charset="-128"/>
                <a:ea typeface="ＭＳ ゴシック" panose="020B0609070205080204" pitchFamily="49" charset="-128"/>
              </a:rPr>
              <a:t>い</a:t>
            </a:r>
            <a:r>
              <a:rPr lang="ja-JP" altLang="en-US" b="1" dirty="0">
                <a:solidFill>
                  <a:prstClr val="black"/>
                </a:solidFill>
                <a:latin typeface="ＭＳ ゴシック" panose="020B0609070205080204" pitchFamily="49" charset="-128"/>
                <a:ea typeface="ＭＳ ゴシック" panose="020B0609070205080204" pitchFamily="49" charset="-128"/>
              </a:rPr>
              <a:t>ものを１～３位まで抜き出しましょう。</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lvl="0" fontAlgn="auto">
              <a:spcBef>
                <a:spcPts val="0"/>
              </a:spcBef>
              <a:spcAft>
                <a:spcPts val="0"/>
              </a:spcAft>
              <a:defRPr/>
            </a:pPr>
            <a:r>
              <a:rPr lang="ja-JP" altLang="en-US" b="1" dirty="0">
                <a:solidFill>
                  <a:prstClr val="black"/>
                </a:solidFill>
                <a:latin typeface="ＭＳ ゴシック" panose="020B0609070205080204" pitchFamily="49" charset="-128"/>
                <a:ea typeface="ＭＳ ゴシック" panose="020B0609070205080204" pitchFamily="49" charset="-128"/>
              </a:rPr>
              <a:t>　</a:t>
            </a:r>
            <a:r>
              <a:rPr lang="en-US" altLang="ja-JP" sz="2000" b="1" dirty="0">
                <a:solidFill>
                  <a:prstClr val="black"/>
                </a:solidFill>
                <a:latin typeface="ＭＳ ゴシック" panose="020B0609070205080204" pitchFamily="49" charset="-128"/>
                <a:ea typeface="ＭＳ ゴシック" panose="020B0609070205080204" pitchFamily="49" charset="-128"/>
              </a:rPr>
              <a:t>※</a:t>
            </a:r>
            <a:r>
              <a:rPr lang="ja-JP" altLang="en-US" sz="2000" b="1" dirty="0">
                <a:solidFill>
                  <a:prstClr val="black"/>
                </a:solidFill>
                <a:latin typeface="ＭＳ ゴシック" panose="020B0609070205080204" pitchFamily="49" charset="-128"/>
                <a:ea typeface="ＭＳ ゴシック" panose="020B0609070205080204" pitchFamily="49" charset="-128"/>
              </a:rPr>
              <a:t>得点が同じ場合は、自分がより「発揮していると感じるもの」　　</a:t>
            </a:r>
            <a:endParaRPr lang="en-US" altLang="ja-JP" sz="2000" b="1" dirty="0">
              <a:solidFill>
                <a:prstClr val="black"/>
              </a:solidFill>
              <a:latin typeface="ＭＳ ゴシック" panose="020B0609070205080204" pitchFamily="49" charset="-128"/>
              <a:ea typeface="ＭＳ ゴシック" panose="020B0609070205080204" pitchFamily="49" charset="-128"/>
            </a:endParaRPr>
          </a:p>
          <a:p>
            <a:pPr lvl="0" fontAlgn="auto">
              <a:spcBef>
                <a:spcPts val="0"/>
              </a:spcBef>
              <a:spcAft>
                <a:spcPts val="0"/>
              </a:spcAft>
              <a:defRPr/>
            </a:pPr>
            <a:r>
              <a:rPr lang="ja-JP" altLang="en-US" sz="2000" b="1" dirty="0">
                <a:solidFill>
                  <a:prstClr val="black"/>
                </a:solidFill>
                <a:latin typeface="ＭＳ ゴシック" panose="020B0609070205080204" pitchFamily="49" charset="-128"/>
                <a:ea typeface="ＭＳ ゴシック" panose="020B0609070205080204" pitchFamily="49" charset="-128"/>
              </a:rPr>
              <a:t>　 「発揮していないと感じるもの」を選んで記入しましょう。</a:t>
            </a:r>
            <a:endParaRPr lang="en-US" altLang="ja-JP" sz="2000" b="1" dirty="0">
              <a:solidFill>
                <a:prstClr val="black"/>
              </a:solidFill>
              <a:latin typeface="ＭＳ ゴシック" panose="020B0609070205080204" pitchFamily="49" charset="-128"/>
              <a:ea typeface="ＭＳ ゴシック" panose="020B0609070205080204" pitchFamily="49" charset="-128"/>
            </a:endParaRPr>
          </a:p>
          <a:p>
            <a:pPr marL="342900" lvl="0" indent="-342900" fontAlgn="auto">
              <a:spcBef>
                <a:spcPts val="0"/>
              </a:spcBef>
              <a:spcAft>
                <a:spcPts val="0"/>
              </a:spcAft>
              <a:buFont typeface="Wingdings" panose="05000000000000000000" pitchFamily="2" charset="2"/>
              <a:buChar char="u"/>
              <a:defRPr/>
            </a:pPr>
            <a:endParaRPr lang="en-US" altLang="ja-JP" b="1" dirty="0">
              <a:solidFill>
                <a:prstClr val="black"/>
              </a:solidFill>
              <a:latin typeface="ＭＳ ゴシック" panose="020B0609070205080204" pitchFamily="49" charset="-128"/>
              <a:ea typeface="ＭＳ ゴシック" panose="020B0609070205080204" pitchFamily="49" charset="-128"/>
            </a:endParaRPr>
          </a:p>
          <a:p>
            <a:pPr defTabSz="914205">
              <a:defRPr/>
            </a:pPr>
            <a:r>
              <a:rPr lang="ja-JP" altLang="en-US" b="1" dirty="0">
                <a:latin typeface="ＭＳ ゴシック" panose="020B0609070205080204" pitchFamily="49" charset="-128"/>
                <a:ea typeface="ＭＳ ゴシック" panose="020B0609070205080204" pitchFamily="49" charset="-128"/>
              </a:rPr>
              <a:t>　・「気づいたこと」を記入しましょう。</a:t>
            </a:r>
            <a:endParaRPr lang="en-US" altLang="ja-JP" b="1" dirty="0">
              <a:latin typeface="ＭＳ ゴシック" panose="020B0609070205080204" pitchFamily="49" charset="-128"/>
              <a:ea typeface="ＭＳ ゴシック" panose="020B0609070205080204" pitchFamily="49" charset="-128"/>
            </a:endParaRPr>
          </a:p>
          <a:p>
            <a:pPr lvl="0">
              <a:defRPr/>
            </a:pPr>
            <a:r>
              <a:rPr lang="ja-JP" altLang="en-US" b="1" dirty="0">
                <a:solidFill>
                  <a:prstClr val="black"/>
                </a:solidFill>
                <a:latin typeface="ＭＳ ゴシック" panose="020B0609070205080204" pitchFamily="49" charset="-128"/>
                <a:ea typeface="ＭＳ ゴシック" panose="020B0609070205080204" pitchFamily="49" charset="-128"/>
              </a:rPr>
              <a:t>　</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L="342900" lvl="0" indent="-342900">
              <a:buFont typeface="Wingdings" panose="05000000000000000000" pitchFamily="2" charset="2"/>
              <a:buChar char="u"/>
              <a:defRPr/>
            </a:pPr>
            <a:r>
              <a:rPr lang="ja-JP" altLang="en-US" b="1" dirty="0">
                <a:solidFill>
                  <a:prstClr val="black"/>
                </a:solidFill>
                <a:latin typeface="ＭＳ ゴシック" panose="020B0609070205080204" pitchFamily="49" charset="-128"/>
                <a:ea typeface="ＭＳ ゴシック" panose="020B0609070205080204" pitchFamily="49" charset="-128"/>
              </a:rPr>
              <a:t>「気づいたこと」を発表しましょう。</a:t>
            </a:r>
            <a:endParaRPr lang="en-US" altLang="ja-JP" b="1" dirty="0">
              <a:solidFill>
                <a:prstClr val="black"/>
              </a:solidFill>
              <a:latin typeface="ＭＳ ゴシック" panose="020B0609070205080204" pitchFamily="49" charset="-128"/>
              <a:ea typeface="ＭＳ ゴシック" panose="020B0609070205080204" pitchFamily="49" charset="-128"/>
            </a:endParaRPr>
          </a:p>
          <a:p>
            <a:pPr marL="342900" indent="-342900" defTabSz="914205">
              <a:buFont typeface="Wingdings" panose="05000000000000000000" pitchFamily="2" charset="2"/>
              <a:buChar char="u"/>
              <a:defRPr/>
            </a:pPr>
            <a:endParaRPr lang="en-US" altLang="ja-JP" b="1" dirty="0">
              <a:latin typeface="ＭＳ ゴシック" panose="020B0609070205080204" pitchFamily="49" charset="-128"/>
              <a:ea typeface="ＭＳ ゴシック" panose="020B0609070205080204" pitchFamily="49" charset="-128"/>
            </a:endParaRPr>
          </a:p>
          <a:p>
            <a:pPr marL="342900" indent="-342900" defTabSz="914205">
              <a:buFont typeface="Wingdings" panose="05000000000000000000" pitchFamily="2" charset="2"/>
              <a:buChar char="u"/>
              <a:defRPr/>
            </a:pPr>
            <a:endParaRPr lang="en-US" altLang="ja-JP" b="1" dirty="0">
              <a:latin typeface="ＭＳ ゴシック" panose="020B0609070205080204" pitchFamily="49" charset="-128"/>
              <a:ea typeface="ＭＳ ゴシック" panose="020B0609070205080204" pitchFamily="49" charset="-128"/>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04958E-E45F-48C9-8CA3-79CB4B3A8472}" type="slidenum">
              <a:rPr kumimoji="1" lang="ja-JP" altLang="en-US" sz="900" b="0" i="0" u="none" strike="noStrike" kern="1200" cap="none" spc="0" normalizeH="0" baseline="0" noProof="0" smtClean="0">
                <a:ln>
                  <a:noFill/>
                </a:ln>
                <a:solidFill>
                  <a:prstClr val="black">
                    <a:tint val="75000"/>
                  </a:prstClr>
                </a:solidFill>
                <a:effectLst/>
                <a:uLnTx/>
                <a:uFillTx/>
                <a:latin typeface="Times"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900" b="0" i="0" u="none" strike="noStrike" kern="1200" cap="none" spc="0" normalizeH="0" baseline="0" noProof="0">
              <a:ln>
                <a:noFill/>
              </a:ln>
              <a:solidFill>
                <a:prstClr val="black">
                  <a:tint val="75000"/>
                </a:prstClr>
              </a:solidFill>
              <a:effectLst/>
              <a:uLnTx/>
              <a:uFillTx/>
              <a:latin typeface="Times" charset="0"/>
              <a:ea typeface="Osaka" charset="-128"/>
              <a:cs typeface="+mn-cs"/>
            </a:endParaRPr>
          </a:p>
        </p:txBody>
      </p:sp>
    </p:spTree>
    <p:extLst>
      <p:ext uri="{BB962C8B-B14F-4D97-AF65-F5344CB8AC3E}">
        <p14:creationId xmlns:p14="http://schemas.microsoft.com/office/powerpoint/2010/main" val="120243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右矢印 12"/>
          <p:cNvSpPr/>
          <p:nvPr/>
        </p:nvSpPr>
        <p:spPr>
          <a:xfrm rot="1216499">
            <a:off x="2185932" y="3954501"/>
            <a:ext cx="431426" cy="74397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Rectangle 3">
            <a:extLst>
              <a:ext uri="{FF2B5EF4-FFF2-40B4-BE49-F238E27FC236}">
                <a16:creationId xmlns:a16="http://schemas.microsoft.com/office/drawing/2014/main" id="{1FA6CD8E-5E0A-4FF7-8044-03EA099146EA}"/>
              </a:ext>
            </a:extLst>
          </p:cNvPr>
          <p:cNvSpPr txBox="1">
            <a:spLocks noChangeArrowheads="1"/>
          </p:cNvSpPr>
          <p:nvPr/>
        </p:nvSpPr>
        <p:spPr>
          <a:xfrm>
            <a:off x="146475" y="986785"/>
            <a:ext cx="8610999" cy="4929411"/>
          </a:xfrm>
          <a:prstGeom prst="rect">
            <a:avLst/>
          </a:prstGeom>
        </p:spPr>
        <p:txBody>
          <a:bodyPr vert="horz" lIns="91440" tIns="45720" rIns="91440" bIns="45720" rtlCol="0">
            <a:norm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marL="0" indent="0" fontAlgn="auto">
              <a:spcAft>
                <a:spcPts val="0"/>
              </a:spcAft>
              <a:buClr>
                <a:srgbClr val="4472C4">
                  <a:lumMod val="75000"/>
                </a:srgbClr>
              </a:buClr>
              <a:buFont typeface="Arial" panose="020B0604020202020204" pitchFamily="34" charset="0"/>
              <a:buNone/>
            </a:pPr>
            <a:r>
              <a:rPr lang="ja-JP" altLang="en-US" sz="2400" dirty="0">
                <a:solidFill>
                  <a:srgbClr val="000000"/>
                </a:solidFill>
                <a:latin typeface="HG丸ｺﾞｼｯｸM-PRO" panose="020F0600000000000000" pitchFamily="50" charset="-128"/>
                <a:ea typeface="HG丸ｺﾞｼｯｸM-PRO" panose="020F0600000000000000" pitchFamily="50" charset="-128"/>
              </a:rPr>
              <a:t>　</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marL="0" indent="0" fontAlgn="auto">
              <a:spcAft>
                <a:spcPts val="0"/>
              </a:spcAft>
              <a:buClr>
                <a:srgbClr val="4472C4">
                  <a:lumMod val="75000"/>
                </a:srgbClr>
              </a:buClr>
              <a:buFont typeface="Arial" panose="020B0604020202020204" pitchFamily="34" charset="0"/>
              <a:buNone/>
            </a:pP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円/楕円 6">
            <a:extLst>
              <a:ext uri="{FF2B5EF4-FFF2-40B4-BE49-F238E27FC236}">
                <a16:creationId xmlns:a16="http://schemas.microsoft.com/office/drawing/2014/main" id="{6A9107F3-212F-40A5-A376-CE8D5F3736C2}"/>
              </a:ext>
            </a:extLst>
          </p:cNvPr>
          <p:cNvSpPr/>
          <p:nvPr/>
        </p:nvSpPr>
        <p:spPr>
          <a:xfrm>
            <a:off x="146475" y="2920455"/>
            <a:ext cx="1841762" cy="181767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80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34" name="図 33"/>
          <p:cNvPicPr>
            <a:picLocks noChangeAspect="1"/>
          </p:cNvPicPr>
          <p:nvPr/>
        </p:nvPicPr>
        <p:blipFill rotWithShape="1">
          <a:blip r:embed="rId3"/>
          <a:srcRect t="15835"/>
          <a:stretch/>
        </p:blipFill>
        <p:spPr>
          <a:xfrm>
            <a:off x="90762" y="3170124"/>
            <a:ext cx="1901062" cy="1663854"/>
          </a:xfrm>
          <a:prstGeom prst="rect">
            <a:avLst/>
          </a:prstGeom>
        </p:spPr>
      </p:pic>
      <p:sp>
        <p:nvSpPr>
          <p:cNvPr id="26" name="テキスト ボックス 25">
            <a:extLst>
              <a:ext uri="{FF2B5EF4-FFF2-40B4-BE49-F238E27FC236}">
                <a16:creationId xmlns:a16="http://schemas.microsoft.com/office/drawing/2014/main" id="{DED31BD1-5A8A-4C3F-A35F-C8E104042A11}"/>
              </a:ext>
            </a:extLst>
          </p:cNvPr>
          <p:cNvSpPr txBox="1"/>
          <p:nvPr/>
        </p:nvSpPr>
        <p:spPr>
          <a:xfrm>
            <a:off x="233922" y="2958923"/>
            <a:ext cx="1831617" cy="261610"/>
          </a:xfrm>
          <a:prstGeom prst="rect">
            <a:avLst/>
          </a:prstGeom>
          <a:noFill/>
        </p:spPr>
        <p:txBody>
          <a:bodyPr wrap="square" rtlCol="0">
            <a:spAutoFit/>
          </a:bodyPr>
          <a:lstStyle/>
          <a:p>
            <a:r>
              <a:rPr kumimoji="1" lang="en-US" altLang="ja-JP" sz="1100" b="1" dirty="0">
                <a:latin typeface="ＭＳ ゴシック" panose="020B0609070205080204" pitchFamily="49" charset="-128"/>
                <a:ea typeface="ＭＳ ゴシック" panose="020B0609070205080204" pitchFamily="49" charset="-128"/>
              </a:rPr>
              <a:t>【</a:t>
            </a:r>
            <a:r>
              <a:rPr kumimoji="1" lang="ja-JP" altLang="en-US" sz="1100" b="1" dirty="0">
                <a:latin typeface="ＭＳ ゴシック" panose="020B0609070205080204" pitchFamily="49" charset="-128"/>
                <a:ea typeface="ＭＳ ゴシック" panose="020B0609070205080204" pitchFamily="49" charset="-128"/>
              </a:rPr>
              <a:t>うまくいかない</a:t>
            </a:r>
            <a:r>
              <a:rPr lang="ja-JP" altLang="en-US" sz="1100" b="1" dirty="0">
                <a:latin typeface="ＭＳ ゴシック" panose="020B0609070205080204" pitchFamily="49" charset="-128"/>
                <a:ea typeface="ＭＳ ゴシック" panose="020B0609070205080204" pitchFamily="49" charset="-128"/>
              </a:rPr>
              <a:t>とき</a:t>
            </a:r>
            <a:r>
              <a:rPr kumimoji="1" lang="en-US" altLang="ja-JP" sz="1100" b="1" dirty="0">
                <a:latin typeface="ＭＳ ゴシック" panose="020B0609070205080204" pitchFamily="49" charset="-128"/>
                <a:ea typeface="ＭＳ ゴシック" panose="020B0609070205080204" pitchFamily="49" charset="-128"/>
              </a:rPr>
              <a:t>】</a:t>
            </a:r>
            <a:endParaRPr kumimoji="1" lang="ja-JP" altLang="en-US" sz="1100" b="1" dirty="0">
              <a:latin typeface="ＭＳ ゴシック" panose="020B0609070205080204" pitchFamily="49" charset="-128"/>
              <a:ea typeface="ＭＳ ゴシック" panose="020B0609070205080204" pitchFamily="49" charset="-128"/>
            </a:endParaRPr>
          </a:p>
        </p:txBody>
      </p:sp>
      <p:sp>
        <p:nvSpPr>
          <p:cNvPr id="24" name="正方形/長方形 23"/>
          <p:cNvSpPr/>
          <p:nvPr/>
        </p:nvSpPr>
        <p:spPr>
          <a:xfrm>
            <a:off x="0" y="160713"/>
            <a:ext cx="9144000" cy="1015663"/>
          </a:xfrm>
          <a:prstGeom prst="rect">
            <a:avLst/>
          </a:prstGeom>
        </p:spPr>
        <p:txBody>
          <a:bodyPr wrap="square">
            <a:spAutoFit/>
          </a:bodyPr>
          <a:lstStyle/>
          <a:p>
            <a:pPr lvl="0">
              <a:defRPr/>
            </a:pPr>
            <a:r>
              <a:rPr lang="ja-JP" altLang="en-US" sz="3000" b="1" dirty="0">
                <a:latin typeface="ＭＳ ゴシック" panose="020B0609070205080204" pitchFamily="49" charset="-128"/>
                <a:ea typeface="ＭＳ ゴシック" panose="020B0609070205080204" pitchFamily="49" charset="-128"/>
              </a:rPr>
              <a:t>（２）「社会人基礎力」の視点から問題を捉え、</a:t>
            </a:r>
            <a:endParaRPr lang="en-US" altLang="ja-JP" sz="3000" b="1" dirty="0">
              <a:latin typeface="ＭＳ ゴシック" panose="020B0609070205080204" pitchFamily="49" charset="-128"/>
              <a:ea typeface="ＭＳ ゴシック" panose="020B0609070205080204" pitchFamily="49" charset="-128"/>
            </a:endParaRPr>
          </a:p>
          <a:p>
            <a:pPr lvl="0">
              <a:defRPr/>
            </a:pPr>
            <a:r>
              <a:rPr lang="ja-JP" altLang="en-US" sz="3000" b="1" dirty="0">
                <a:latin typeface="ＭＳ ゴシック" panose="020B0609070205080204" pitchFamily="49" charset="-128"/>
                <a:ea typeface="ＭＳ ゴシック" panose="020B0609070205080204" pitchFamily="49" charset="-128"/>
              </a:rPr>
              <a:t>　　　　解決策を考える</a:t>
            </a:r>
            <a:endParaRPr lang="ja-JP" altLang="en-US" sz="3000" dirty="0">
              <a:latin typeface="ＭＳ ゴシック" panose="020B0609070205080204" pitchFamily="49" charset="-128"/>
              <a:ea typeface="ＭＳ ゴシック" panose="020B0609070205080204" pitchFamily="49" charset="-128"/>
            </a:endParaRPr>
          </a:p>
        </p:txBody>
      </p:sp>
      <p:sp>
        <p:nvSpPr>
          <p:cNvPr id="32" name="右矢印 31"/>
          <p:cNvSpPr/>
          <p:nvPr/>
        </p:nvSpPr>
        <p:spPr>
          <a:xfrm>
            <a:off x="5166205" y="1916832"/>
            <a:ext cx="454330" cy="74397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728381" y="4118670"/>
            <a:ext cx="1414424" cy="131235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b="1" dirty="0">
                <a:solidFill>
                  <a:schemeClr val="tx1"/>
                </a:solidFill>
                <a:latin typeface="ＭＳ ゴシック" panose="020B0609070205080204" pitchFamily="49" charset="-128"/>
                <a:ea typeface="ＭＳ ゴシック" panose="020B0609070205080204" pitchFamily="49" charset="-128"/>
              </a:rPr>
              <a:t>自分を責める</a:t>
            </a:r>
          </a:p>
        </p:txBody>
      </p:sp>
      <p:sp>
        <p:nvSpPr>
          <p:cNvPr id="38" name="角丸四角形 37"/>
          <p:cNvSpPr/>
          <p:nvPr/>
        </p:nvSpPr>
        <p:spPr>
          <a:xfrm>
            <a:off x="2859651" y="1566037"/>
            <a:ext cx="2257300" cy="152612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800" b="1" dirty="0">
                <a:solidFill>
                  <a:schemeClr val="tx1"/>
                </a:solidFill>
                <a:latin typeface="ＭＳ ゴシック" panose="020B0609070205080204" pitchFamily="49" charset="-128"/>
                <a:ea typeface="ＭＳ ゴシック" panose="020B0609070205080204" pitchFamily="49" charset="-128"/>
              </a:rPr>
              <a:t>【</a:t>
            </a:r>
            <a:r>
              <a:rPr lang="ja-JP" altLang="en-US" sz="1800" b="1" dirty="0">
                <a:solidFill>
                  <a:schemeClr val="tx1"/>
                </a:solidFill>
                <a:latin typeface="ＭＳ ゴシック" panose="020B0609070205080204" pitchFamily="49" charset="-128"/>
                <a:ea typeface="ＭＳ ゴシック" panose="020B0609070205080204" pitchFamily="49" charset="-128"/>
              </a:rPr>
              <a:t>新たな視点</a:t>
            </a:r>
            <a:r>
              <a:rPr kumimoji="1" lang="en-US" altLang="ja-JP" sz="1800" b="1" dirty="0">
                <a:solidFill>
                  <a:schemeClr val="tx1"/>
                </a:solidFill>
                <a:latin typeface="ＭＳ ゴシック" panose="020B0609070205080204" pitchFamily="49" charset="-128"/>
                <a:ea typeface="ＭＳ ゴシック" panose="020B0609070205080204" pitchFamily="49" charset="-128"/>
              </a:rPr>
              <a:t>】</a:t>
            </a:r>
          </a:p>
          <a:p>
            <a:pPr algn="ctr"/>
            <a:endParaRPr kumimoji="1" lang="en-US" altLang="ja-JP" sz="18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600" b="1" dirty="0">
                <a:solidFill>
                  <a:schemeClr val="tx1"/>
                </a:solidFill>
                <a:latin typeface="ＭＳ ゴシック" panose="020B0609070205080204" pitchFamily="49" charset="-128"/>
                <a:ea typeface="ＭＳ ゴシック" panose="020B0609070205080204" pitchFamily="49" charset="-128"/>
              </a:rPr>
              <a:t>社会人基礎力の</a:t>
            </a:r>
            <a:endParaRPr lang="en-US" altLang="ja-JP" sz="16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600" b="1" dirty="0">
                <a:solidFill>
                  <a:schemeClr val="tx1"/>
                </a:solidFill>
                <a:latin typeface="ＭＳ ゴシック" panose="020B0609070205080204" pitchFamily="49" charset="-128"/>
                <a:ea typeface="ＭＳ ゴシック" panose="020B0609070205080204" pitchFamily="49" charset="-128"/>
              </a:rPr>
              <a:t>どの力が試されているのか？</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
        <p:nvSpPr>
          <p:cNvPr id="39" name="右矢印 38"/>
          <p:cNvSpPr/>
          <p:nvPr/>
        </p:nvSpPr>
        <p:spPr>
          <a:xfrm>
            <a:off x="5248109" y="4483552"/>
            <a:ext cx="467920" cy="74397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711994" y="1668358"/>
            <a:ext cx="1363843" cy="13123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ＭＳ ゴシック" panose="020B0609070205080204" pitchFamily="49" charset="-128"/>
                <a:ea typeface="ＭＳ ゴシック" panose="020B0609070205080204" pitchFamily="49" charset="-128"/>
              </a:rPr>
              <a:t>現実的な解決策を考えやすくなる！</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42" name="角丸四角形 41"/>
          <p:cNvSpPr/>
          <p:nvPr/>
        </p:nvSpPr>
        <p:spPr>
          <a:xfrm>
            <a:off x="2905816" y="4084041"/>
            <a:ext cx="2273373" cy="142129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800" b="1" dirty="0">
                <a:solidFill>
                  <a:schemeClr val="tx1"/>
                </a:solidFill>
                <a:latin typeface="ＭＳ ゴシック" panose="020B0609070205080204" pitchFamily="49" charset="-128"/>
                <a:ea typeface="ＭＳ ゴシック" panose="020B0609070205080204" pitchFamily="49" charset="-128"/>
              </a:rPr>
              <a:t>【</a:t>
            </a:r>
            <a:r>
              <a:rPr lang="ja-JP" altLang="en-US" sz="1800" b="1" dirty="0">
                <a:solidFill>
                  <a:schemeClr val="tx1"/>
                </a:solidFill>
                <a:latin typeface="ＭＳ ゴシック" panose="020B0609070205080204" pitchFamily="49" charset="-128"/>
                <a:ea typeface="ＭＳ ゴシック" panose="020B0609070205080204" pitchFamily="49" charset="-128"/>
              </a:rPr>
              <a:t>マイナスの視点</a:t>
            </a:r>
            <a:r>
              <a:rPr kumimoji="1" lang="en-US" altLang="ja-JP" sz="1800" b="1" dirty="0">
                <a:solidFill>
                  <a:schemeClr val="tx1"/>
                </a:solidFill>
                <a:latin typeface="ＭＳ ゴシック" panose="020B0609070205080204" pitchFamily="49" charset="-128"/>
                <a:ea typeface="ＭＳ ゴシック" panose="020B0609070205080204" pitchFamily="49" charset="-128"/>
              </a:rPr>
              <a:t>】</a:t>
            </a:r>
          </a:p>
          <a:p>
            <a:pPr algn="ctr"/>
            <a:endParaRPr kumimoji="1" lang="en-US" altLang="ja-JP" sz="1800" b="1" dirty="0">
              <a:solidFill>
                <a:schemeClr val="tx1"/>
              </a:solidFill>
              <a:latin typeface="ＭＳ ゴシック" panose="020B0609070205080204" pitchFamily="49" charset="-128"/>
              <a:ea typeface="ＭＳ ゴシック" panose="020B0609070205080204" pitchFamily="49" charset="-128"/>
            </a:endParaRPr>
          </a:p>
          <a:p>
            <a:r>
              <a:rPr lang="ja-JP" altLang="en-US" sz="1600" b="1" dirty="0">
                <a:solidFill>
                  <a:schemeClr val="tx1"/>
                </a:solidFill>
                <a:latin typeface="ＭＳ ゴシック" panose="020B0609070205080204" pitchFamily="49" charset="-128"/>
                <a:ea typeface="ＭＳ ゴシック" panose="020B0609070205080204" pitchFamily="49" charset="-128"/>
              </a:rPr>
              <a:t>自分は全然能力がない</a:t>
            </a:r>
            <a:endParaRPr lang="en-US" altLang="ja-JP" sz="1600" b="1" dirty="0">
              <a:solidFill>
                <a:schemeClr val="tx1"/>
              </a:solidFill>
              <a:latin typeface="ＭＳ ゴシック" panose="020B0609070205080204" pitchFamily="49" charset="-128"/>
              <a:ea typeface="ＭＳ ゴシック" panose="020B0609070205080204" pitchFamily="49" charset="-128"/>
            </a:endParaRPr>
          </a:p>
          <a:p>
            <a:r>
              <a:rPr lang="ja-JP" altLang="en-US" sz="1600" b="1" dirty="0">
                <a:solidFill>
                  <a:schemeClr val="tx1"/>
                </a:solidFill>
                <a:latin typeface="ＭＳ ゴシック" panose="020B0609070205080204" pitchFamily="49" charset="-128"/>
                <a:ea typeface="ＭＳ ゴシック" panose="020B0609070205080204" pitchFamily="49" charset="-128"/>
              </a:rPr>
              <a:t>自分はダメな人間だ</a:t>
            </a:r>
          </a:p>
        </p:txBody>
      </p:sp>
      <p:sp>
        <p:nvSpPr>
          <p:cNvPr id="43" name="右矢印 42"/>
          <p:cNvSpPr/>
          <p:nvPr/>
        </p:nvSpPr>
        <p:spPr>
          <a:xfrm>
            <a:off x="7243762" y="4554208"/>
            <a:ext cx="467920" cy="74397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7711682" y="1639867"/>
            <a:ext cx="1212152" cy="131235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16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800" b="1" dirty="0">
                <a:solidFill>
                  <a:schemeClr val="tx1"/>
                </a:solidFill>
                <a:latin typeface="ＭＳ ゴシック" panose="020B0609070205080204" pitchFamily="49" charset="-128"/>
                <a:ea typeface="ＭＳ ゴシック" panose="020B0609070205080204" pitchFamily="49" charset="-128"/>
              </a:rPr>
              <a:t>成長に</a:t>
            </a:r>
            <a:endParaRPr lang="en-US" altLang="ja-JP" sz="1800" b="1" dirty="0">
              <a:solidFill>
                <a:schemeClr val="tx1"/>
              </a:solidFill>
              <a:latin typeface="ＭＳ ゴシック" panose="020B0609070205080204" pitchFamily="49" charset="-128"/>
              <a:ea typeface="ＭＳ ゴシック" panose="020B0609070205080204" pitchFamily="49" charset="-128"/>
            </a:endParaRPr>
          </a:p>
          <a:p>
            <a:pPr algn="ctr"/>
            <a:r>
              <a:rPr lang="ja-JP" altLang="en-US" sz="1800" b="1" dirty="0">
                <a:solidFill>
                  <a:schemeClr val="tx1"/>
                </a:solidFill>
                <a:latin typeface="ＭＳ ゴシック" panose="020B0609070205080204" pitchFamily="49" charset="-128"/>
                <a:ea typeface="ＭＳ ゴシック" panose="020B0609070205080204" pitchFamily="49" charset="-128"/>
              </a:rPr>
              <a:t>つながる</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p:txBody>
      </p:sp>
      <p:sp>
        <p:nvSpPr>
          <p:cNvPr id="45" name="右矢印 44"/>
          <p:cNvSpPr/>
          <p:nvPr/>
        </p:nvSpPr>
        <p:spPr>
          <a:xfrm>
            <a:off x="7162297" y="1900206"/>
            <a:ext cx="454330" cy="74397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7771151" y="4192987"/>
            <a:ext cx="1260919" cy="13123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solidFill>
                  <a:schemeClr val="tx1"/>
                </a:solidFill>
                <a:latin typeface="ＭＳ ゴシック" panose="020B0609070205080204" pitchFamily="49" charset="-128"/>
                <a:ea typeface="ＭＳ ゴシック" panose="020B0609070205080204" pitchFamily="49" charset="-128"/>
              </a:rPr>
              <a:t>落ち込む</a:t>
            </a:r>
          </a:p>
        </p:txBody>
      </p:sp>
      <p:sp>
        <p:nvSpPr>
          <p:cNvPr id="48" name="右矢印 47"/>
          <p:cNvSpPr/>
          <p:nvPr/>
        </p:nvSpPr>
        <p:spPr>
          <a:xfrm rot="19432729">
            <a:off x="2031541" y="2770610"/>
            <a:ext cx="431426" cy="743972"/>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rotWithShape="1">
          <a:blip r:embed="rId4"/>
          <a:srcRect l="30211" t="27963" r="23428" b="25676"/>
          <a:stretch/>
        </p:blipFill>
        <p:spPr>
          <a:xfrm>
            <a:off x="2074149" y="1468516"/>
            <a:ext cx="939331" cy="939331"/>
          </a:xfrm>
          <a:prstGeom prst="rect">
            <a:avLst/>
          </a:prstGeom>
        </p:spPr>
      </p:pic>
      <p:sp>
        <p:nvSpPr>
          <p:cNvPr id="25" name="角丸四角形 24"/>
          <p:cNvSpPr/>
          <p:nvPr/>
        </p:nvSpPr>
        <p:spPr>
          <a:xfrm>
            <a:off x="899592" y="5714330"/>
            <a:ext cx="7269066" cy="95509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4138"/>
            <a:r>
              <a:rPr lang="ja-JP" altLang="en-US" b="1" dirty="0">
                <a:solidFill>
                  <a:schemeClr val="tx1"/>
                </a:solidFill>
                <a:latin typeface="+mn-ea"/>
              </a:rPr>
              <a:t>問題に直面したときは、「今、社会人基礎力のどの力が試されているのかな？」と考えてみよう！</a:t>
            </a:r>
            <a:endParaRPr lang="ja-JP" altLang="en-US" dirty="0">
              <a:solidFill>
                <a:schemeClr val="tx1"/>
              </a:solidFill>
              <a:latin typeface="+mn-ea"/>
            </a:endParaRPr>
          </a:p>
        </p:txBody>
      </p:sp>
      <p:pic>
        <p:nvPicPr>
          <p:cNvPr id="28" name="図 27"/>
          <p:cNvPicPr>
            <a:picLocks noChangeAspect="1"/>
          </p:cNvPicPr>
          <p:nvPr/>
        </p:nvPicPr>
        <p:blipFill>
          <a:blip r:embed="rId5"/>
          <a:stretch>
            <a:fillRect/>
          </a:stretch>
        </p:blipFill>
        <p:spPr>
          <a:xfrm>
            <a:off x="3120775" y="2941149"/>
            <a:ext cx="1053488" cy="1053488"/>
          </a:xfrm>
          <a:prstGeom prst="rect">
            <a:avLst/>
          </a:prstGeom>
        </p:spPr>
      </p:pic>
      <p:sp>
        <p:nvSpPr>
          <p:cNvPr id="29" name="角丸四角形吹き出し 28"/>
          <p:cNvSpPr/>
          <p:nvPr/>
        </p:nvSpPr>
        <p:spPr>
          <a:xfrm>
            <a:off x="4171166" y="3125033"/>
            <a:ext cx="4528855" cy="766549"/>
          </a:xfrm>
          <a:prstGeom prst="wedgeRoundRectCallout">
            <a:avLst>
              <a:gd name="adj1" fmla="val -55054"/>
              <a:gd name="adj2" fmla="val 138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b="1" dirty="0">
                <a:solidFill>
                  <a:schemeClr val="tx1"/>
                </a:solidFill>
                <a:latin typeface="Meiryo UI" panose="020B0604030504040204" pitchFamily="50" charset="-128"/>
                <a:ea typeface="Meiryo UI" panose="020B0604030504040204" pitchFamily="50" charset="-128"/>
              </a:rPr>
              <a:t>今、試されているのは、「●●力」だ！</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この場面で、●●力を発揮した</a:t>
            </a:r>
            <a:r>
              <a:rPr kumimoji="1" lang="ja-JP" altLang="en-US" sz="1400" b="1" dirty="0">
                <a:solidFill>
                  <a:schemeClr val="tx1"/>
                </a:solidFill>
                <a:latin typeface="Meiryo UI" panose="020B0604030504040204" pitchFamily="50" charset="-128"/>
                <a:ea typeface="Meiryo UI" panose="020B0604030504040204" pitchFamily="50" charset="-128"/>
              </a:rPr>
              <a:t>解決策を考えてみよう！</a:t>
            </a: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322188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88640"/>
            <a:ext cx="9144000" cy="955589"/>
          </a:xfrm>
        </p:spPr>
        <p:txBody>
          <a:bodyPr>
            <a:noAutofit/>
          </a:bodyPr>
          <a:lstStyle/>
          <a:p>
            <a:pPr algn="ctr" eaLnBrk="1" hangingPunct="1"/>
            <a:r>
              <a:rPr lang="ja-JP" altLang="en-US" sz="3200" b="1" dirty="0">
                <a:latin typeface="ＭＳ ゴシック" panose="020B0609070205080204" pitchFamily="49" charset="-128"/>
                <a:ea typeface="ＭＳ ゴシック" panose="020B0609070205080204" pitchFamily="49" charset="-128"/>
              </a:rPr>
              <a:t>本日の内容 </a:t>
            </a:r>
            <a:r>
              <a:rPr lang="ja-JP" altLang="en-US" b="1" dirty="0">
                <a:latin typeface="ＭＳ ゴシック" panose="020B0609070205080204" pitchFamily="49" charset="-128"/>
                <a:ea typeface="ＭＳ ゴシック" panose="020B0609070205080204" pitchFamily="49" charset="-128"/>
              </a:rPr>
              <a:t>✍</a:t>
            </a:r>
          </a:p>
        </p:txBody>
      </p:sp>
      <p:sp>
        <p:nvSpPr>
          <p:cNvPr id="25" name="角丸四角形 24"/>
          <p:cNvSpPr/>
          <p:nvPr/>
        </p:nvSpPr>
        <p:spPr>
          <a:xfrm>
            <a:off x="1259632" y="2348880"/>
            <a:ext cx="6048672" cy="2232248"/>
          </a:xfrm>
          <a:prstGeom prst="roundRect">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2400" b="1" i="0" u="none" strike="noStrike" kern="1200" cap="none" spc="0" normalizeH="0" baseline="0" noProof="0" dirty="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2400" b="1" i="0" u="none" strike="noStrike" kern="1200" cap="none" spc="0" normalizeH="0" baseline="0" noProof="0" dirty="0">
                <a:ln>
                  <a:noFill/>
                </a:ln>
                <a:solidFill>
                  <a:prstClr val="black"/>
                </a:solidFill>
                <a:effectLst/>
                <a:uLnTx/>
                <a:uFillTx/>
                <a:latin typeface="+mn-ea"/>
              </a:rPr>
              <a:t>　「社会人基礎力」とは</a:t>
            </a:r>
            <a:endParaRPr kumimoji="1" lang="en-US" altLang="ja-JP" sz="2400" b="1" i="0" u="none" strike="noStrike" kern="1200" cap="none" spc="0" normalizeH="0" baseline="0" noProof="0" dirty="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1" lang="en-US" altLang="ja-JP" sz="2400" b="1" i="0" u="none" strike="noStrike" kern="1200" cap="none" spc="0" normalizeH="0" baseline="0" noProof="0" dirty="0">
              <a:ln>
                <a:noFill/>
              </a:ln>
              <a:solidFill>
                <a:prstClr val="black"/>
              </a:solidFill>
              <a:effectLst/>
              <a:uLnTx/>
              <a:uFillTx/>
              <a:latin typeface="+mn-ea"/>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ja-JP" altLang="en-US" b="1" dirty="0">
                <a:solidFill>
                  <a:prstClr val="black"/>
                </a:solidFill>
                <a:latin typeface="+mn-ea"/>
              </a:rPr>
              <a:t>  </a:t>
            </a:r>
            <a:r>
              <a:rPr kumimoji="1" lang="ja-JP" altLang="en-US" sz="2400" b="1" i="0" u="none" strike="noStrike" kern="1200" cap="none" spc="0" normalizeH="0" baseline="0" noProof="0" dirty="0">
                <a:ln>
                  <a:noFill/>
                </a:ln>
                <a:solidFill>
                  <a:prstClr val="black"/>
                </a:solidFill>
                <a:effectLst/>
                <a:uLnTx/>
                <a:uFillTx/>
                <a:latin typeface="+mn-ea"/>
              </a:rPr>
              <a:t>「社会人基礎力」活用のポイント</a:t>
            </a:r>
            <a:endParaRPr kumimoji="1" lang="en-US" altLang="ja-JP" sz="2400" b="1" i="0" u="none" strike="noStrike" kern="1200" cap="none" spc="0" normalizeH="0" baseline="0" noProof="0" dirty="0">
              <a:ln>
                <a:noFill/>
              </a:ln>
              <a:solidFill>
                <a:prstClr val="black"/>
              </a:solidFill>
              <a:effectLst/>
              <a:uLnTx/>
              <a:uFillTx/>
              <a:latin typeface="+mn-ea"/>
            </a:endParaRPr>
          </a:p>
        </p:txBody>
      </p:sp>
      <p:sp>
        <p:nvSpPr>
          <p:cNvPr id="5" name="スライド番号プレースホルダー 4"/>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2</a:t>
            </a:fld>
            <a:endParaRPr lang="ja-JP" altLang="en-US" dirty="0">
              <a:solidFill>
                <a:prstClr val="black">
                  <a:tint val="75000"/>
                </a:prstClr>
              </a:solidFill>
            </a:endParaRPr>
          </a:p>
        </p:txBody>
      </p:sp>
    </p:spTree>
    <p:extLst>
      <p:ext uri="{BB962C8B-B14F-4D97-AF65-F5344CB8AC3E}">
        <p14:creationId xmlns:p14="http://schemas.microsoft.com/office/powerpoint/2010/main" val="371060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2727"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0" y="281762"/>
            <a:ext cx="9035479" cy="1015351"/>
          </a:xfrm>
          <a:prstGeom prst="rect">
            <a:avLst/>
          </a:prstGeom>
        </p:spPr>
        <p:txBody>
          <a:bodyPr vert="horz" lIns="91440" tIns="45720" rIns="91440" bIns="45720" rtlCol="0" anchor="ctr">
            <a:no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marL="0" marR="0" lvl="0" indent="0" algn="ctr" defTabSz="844083" rtl="0" eaLnBrk="1" fontAlgn="auto" latinLnBrk="0" hangingPunct="1">
              <a:lnSpc>
                <a:spcPct val="90000"/>
              </a:lnSpc>
              <a:spcBef>
                <a:spcPct val="0"/>
              </a:spcBef>
              <a:spcAft>
                <a:spcPts val="0"/>
              </a:spcAft>
              <a:buClrTx/>
              <a:buSzTx/>
              <a:buFontTx/>
              <a:buNone/>
              <a:tabLst/>
              <a:defRPr/>
            </a:pPr>
            <a:r>
              <a:rPr kumimoji="1" lang="en-US" altLang="ja-JP" sz="3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a:t>
            </a:r>
            <a:r>
              <a:rPr kumimoji="1" lang="ja-JP" altLang="en-US" sz="3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演習</a:t>
            </a:r>
            <a:r>
              <a:rPr kumimoji="1" lang="en-US" altLang="ja-JP" sz="3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a:t>
            </a:r>
            <a:r>
              <a:rPr kumimoji="1" lang="ja-JP" altLang="en-US" sz="3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「社会人基礎力　ワークシート」の１、２に取り組みましょう</a:t>
            </a:r>
            <a:endParaRPr kumimoji="1" lang="en-US" altLang="ja-JP" sz="3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sp>
        <p:nvSpPr>
          <p:cNvPr id="65" name="角丸四角形 64"/>
          <p:cNvSpPr/>
          <p:nvPr/>
        </p:nvSpPr>
        <p:spPr>
          <a:xfrm>
            <a:off x="527229" y="1982729"/>
            <a:ext cx="7991996" cy="4373622"/>
          </a:xfrm>
          <a:prstGeom prst="roundRect">
            <a:avLst>
              <a:gd name="adj" fmla="val 7334"/>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「社会人基礎力　ワークシート」を記入しましょう。</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r>
              <a:rPr lang="ja-JP" altLang="en-US" b="1" dirty="0">
                <a:solidFill>
                  <a:prstClr val="black"/>
                </a:solidFill>
                <a:latin typeface="ＭＳ Ｐゴシック" panose="020B0600070205080204" pitchFamily="50" charset="-128"/>
                <a:ea typeface="ＭＳ Ｐゴシック" panose="020B0600070205080204" pitchFamily="50" charset="-128"/>
              </a:rPr>
              <a:t>　・</a:t>
            </a: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１を記入しましょう。</a:t>
            </a:r>
            <a:r>
              <a:rPr lang="ja-JP" altLang="en-US" b="1" dirty="0">
                <a:solidFill>
                  <a:prstClr val="black"/>
                </a:solidFill>
                <a:latin typeface="ＭＳ Ｐゴシック" panose="020B0600070205080204" pitchFamily="50" charset="-128"/>
                <a:ea typeface="ＭＳ Ｐゴシック" panose="020B0600070205080204" pitchFamily="50" charset="-128"/>
              </a:rPr>
              <a:t>　</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r>
              <a:rPr lang="ja-JP" altLang="en-US" b="1" dirty="0">
                <a:solidFill>
                  <a:prstClr val="black"/>
                </a:solidFill>
                <a:latin typeface="ＭＳ Ｐゴシック" panose="020B0600070205080204" pitchFamily="50" charset="-128"/>
                <a:ea typeface="ＭＳ Ｐゴシック" panose="020B0600070205080204" pitchFamily="50" charset="-128"/>
              </a:rPr>
              <a:t>　</a:t>
            </a: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・２を記入しましょう。</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r>
              <a:rPr lang="ja-JP" altLang="en-US" b="1" dirty="0">
                <a:solidFill>
                  <a:prstClr val="black"/>
                </a:solidFill>
                <a:latin typeface="ＭＳ Ｐゴシック" panose="020B0600070205080204" pitchFamily="50" charset="-128"/>
                <a:ea typeface="ＭＳ Ｐゴシック" panose="020B0600070205080204" pitchFamily="50" charset="-128"/>
              </a:rPr>
              <a:t>　</a:t>
            </a:r>
            <a:r>
              <a:rPr lang="ja-JP" altLang="en-US" sz="2000" b="1" dirty="0">
                <a:solidFill>
                  <a:prstClr val="black"/>
                </a:solidFill>
                <a:latin typeface="ＭＳ Ｐゴシック" panose="020B0600070205080204" pitchFamily="50" charset="-128"/>
                <a:ea typeface="ＭＳ Ｐゴシック" panose="020B0600070205080204" pitchFamily="50" charset="-128"/>
              </a:rPr>
              <a:t>　</a:t>
            </a:r>
            <a:r>
              <a:rPr lang="en-US" altLang="ja-JP" sz="2000" b="1" dirty="0">
                <a:solidFill>
                  <a:prstClr val="black"/>
                </a:solidFill>
                <a:latin typeface="ＭＳ Ｐゴシック" panose="020B0600070205080204" pitchFamily="50" charset="-128"/>
                <a:ea typeface="ＭＳ Ｐゴシック" panose="020B0600070205080204" pitchFamily="50" charset="-128"/>
              </a:rPr>
              <a:t>※</a:t>
            </a:r>
            <a:r>
              <a:rPr lang="ja-JP" altLang="en-US" sz="2000" b="1" dirty="0">
                <a:solidFill>
                  <a:prstClr val="black"/>
                </a:solidFill>
                <a:latin typeface="ＭＳ Ｐゴシック" panose="020B0600070205080204" pitchFamily="50" charset="-128"/>
                <a:ea typeface="ＭＳ Ｐゴシック" panose="020B0600070205080204" pitchFamily="50" charset="-128"/>
              </a:rPr>
              <a:t>「社会人基礎力　</a:t>
            </a:r>
            <a:r>
              <a:rPr lang="en-US" altLang="ja-JP" sz="2000" b="1" dirty="0">
                <a:solidFill>
                  <a:prstClr val="black"/>
                </a:solidFill>
                <a:latin typeface="ＭＳ Ｐゴシック" panose="020B0600070205080204" pitchFamily="50" charset="-128"/>
                <a:ea typeface="ＭＳ Ｐゴシック" panose="020B0600070205080204" pitchFamily="50" charset="-128"/>
              </a:rPr>
              <a:t>12</a:t>
            </a:r>
            <a:r>
              <a:rPr lang="ja-JP" altLang="en-US" sz="2000" b="1" dirty="0">
                <a:solidFill>
                  <a:prstClr val="black"/>
                </a:solidFill>
                <a:latin typeface="ＭＳ Ｐゴシック" panose="020B0600070205080204" pitchFamily="50" charset="-128"/>
                <a:ea typeface="ＭＳ Ｐゴシック" panose="020B0600070205080204" pitchFamily="50" charset="-128"/>
              </a:rPr>
              <a:t>の能力要素別リスト」も参照しましょう。</a:t>
            </a:r>
            <a:endParaRPr kumimoji="1" lang="en-US" altLang="ja-JP"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「社会人基礎力　ワークシート」の１、２を発表しましょう。</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意見交換しましょう。</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・２について、他のメンバーからもアイディアを出しましょう。</a:t>
            </a: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R="0" lvl="0" algn="l" defTabSz="914400" rtl="0" eaLnBrk="1" fontAlgn="base" latinLnBrk="0" hangingPunct="1">
              <a:lnSpc>
                <a:spcPct val="100000"/>
              </a:lnSpc>
              <a:spcBef>
                <a:spcPct val="0"/>
              </a:spcBef>
              <a:spcAft>
                <a:spcPct val="0"/>
              </a:spcAft>
              <a:buClrTx/>
              <a:buSzTx/>
              <a:tabLst/>
              <a:defRPr/>
            </a:pP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04958E-E45F-48C9-8CA3-79CB4B3A8472}" type="slidenum">
              <a:rPr kumimoji="1" lang="ja-JP" altLang="en-US" sz="900" b="0" i="0" u="none" strike="noStrike" kern="1200" cap="none" spc="0" normalizeH="0" baseline="0" noProof="0" smtClean="0">
                <a:ln>
                  <a:noFill/>
                </a:ln>
                <a:solidFill>
                  <a:prstClr val="black">
                    <a:tint val="75000"/>
                  </a:prstClr>
                </a:solidFill>
                <a:effectLst/>
                <a:uLnTx/>
                <a:uFillTx/>
                <a:latin typeface="Times"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900" b="0" i="0" u="none" strike="noStrike" kern="1200" cap="none" spc="0" normalizeH="0" baseline="0" noProof="0">
              <a:ln>
                <a:noFill/>
              </a:ln>
              <a:solidFill>
                <a:prstClr val="black">
                  <a:tint val="75000"/>
                </a:prstClr>
              </a:solidFill>
              <a:effectLst/>
              <a:uLnTx/>
              <a:uFillTx/>
              <a:latin typeface="Times" charset="0"/>
              <a:ea typeface="Osaka" charset="-128"/>
              <a:cs typeface="+mn-cs"/>
            </a:endParaRPr>
          </a:p>
        </p:txBody>
      </p:sp>
    </p:spTree>
    <p:extLst>
      <p:ext uri="{BB962C8B-B14F-4D97-AF65-F5344CB8AC3E}">
        <p14:creationId xmlns:p14="http://schemas.microsoft.com/office/powerpoint/2010/main" val="225928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円/楕円 38">
            <a:extLst>
              <a:ext uri="{FF2B5EF4-FFF2-40B4-BE49-F238E27FC236}">
                <a16:creationId xmlns:a16="http://schemas.microsoft.com/office/drawing/2014/main" id="{66925F4C-C514-4F50-92AE-20A3144646B3}"/>
              </a:ext>
            </a:extLst>
          </p:cNvPr>
          <p:cNvSpPr/>
          <p:nvPr/>
        </p:nvSpPr>
        <p:spPr>
          <a:xfrm>
            <a:off x="108356" y="3645177"/>
            <a:ext cx="3989845" cy="2398953"/>
          </a:xfrm>
          <a:prstGeom prst="ellipse">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dirty="0">
              <a:solidFill>
                <a:srgbClr val="1F497D"/>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endParaRPr>
          </a:p>
        </p:txBody>
      </p:sp>
      <p:sp>
        <p:nvSpPr>
          <p:cNvPr id="18" name="円/楕円 38">
            <a:extLst>
              <a:ext uri="{FF2B5EF4-FFF2-40B4-BE49-F238E27FC236}">
                <a16:creationId xmlns:a16="http://schemas.microsoft.com/office/drawing/2014/main" id="{66925F4C-C514-4F50-92AE-20A3144646B3}"/>
              </a:ext>
            </a:extLst>
          </p:cNvPr>
          <p:cNvSpPr/>
          <p:nvPr/>
        </p:nvSpPr>
        <p:spPr>
          <a:xfrm>
            <a:off x="3725462" y="2614223"/>
            <a:ext cx="3694685" cy="2398953"/>
          </a:xfrm>
          <a:prstGeom prst="ellipse">
            <a:avLst/>
          </a:prstGeom>
          <a:solidFill>
            <a:schemeClr val="accent4">
              <a:lumMod val="20000"/>
              <a:lumOff val="8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dirty="0">
              <a:solidFill>
                <a:srgbClr val="1F497D"/>
              </a:solidFill>
              <a:latin typeface="HG丸ｺﾞｼｯｸM-PRO" panose="020F0600000000000000" pitchFamily="50" charset="-128"/>
              <a:ea typeface="HG丸ｺﾞｼｯｸM-PRO" panose="020F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1F497D"/>
              </a:solidFill>
              <a:effectLst/>
              <a:uLnTx/>
              <a:uFillTx/>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ADFC4B0A-7368-DDD1-50F1-CBD121213F4F}"/>
              </a:ext>
            </a:extLst>
          </p:cNvPr>
          <p:cNvSpPr txBox="1"/>
          <p:nvPr/>
        </p:nvSpPr>
        <p:spPr>
          <a:xfrm>
            <a:off x="-1" y="237360"/>
            <a:ext cx="9064259" cy="553998"/>
          </a:xfrm>
          <a:prstGeom prst="rect">
            <a:avLst/>
          </a:prstGeom>
          <a:noFill/>
        </p:spPr>
        <p:txBody>
          <a:bodyPr wrap="square">
            <a:spAutoFit/>
          </a:bodyPr>
          <a:lstStyle/>
          <a:p>
            <a:pPr lvl="0">
              <a:defRPr/>
            </a:pPr>
            <a:r>
              <a:rPr lang="ja-JP" altLang="en-US" sz="3000" b="1" dirty="0">
                <a:latin typeface="ＭＳ ゴシック" panose="020B0609070205080204" pitchFamily="49" charset="-128"/>
                <a:ea typeface="ＭＳ ゴシック" panose="020B0609070205080204" pitchFamily="49" charset="-128"/>
              </a:rPr>
              <a:t>（３）</a:t>
            </a:r>
            <a:r>
              <a:rPr lang="ja-JP" altLang="en-US" sz="3000" b="1" dirty="0">
                <a:latin typeface="ＭＳ Ｐゴシック" panose="020B0600070205080204" pitchFamily="50" charset="-128"/>
                <a:ea typeface="ＭＳ Ｐゴシック" panose="020B0600070205080204" pitchFamily="50" charset="-128"/>
              </a:rPr>
              <a:t>「社会人基礎力」の視点から行動計画を立てる</a:t>
            </a:r>
            <a:endParaRPr lang="en-US" altLang="ja-JP" sz="30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126BA46E-4137-943F-1BF1-68B748FA38B8}"/>
              </a:ext>
            </a:extLst>
          </p:cNvPr>
          <p:cNvPicPr>
            <a:picLocks noChangeAspect="1"/>
          </p:cNvPicPr>
          <p:nvPr/>
        </p:nvPicPr>
        <p:blipFill>
          <a:blip r:embed="rId3"/>
          <a:stretch>
            <a:fillRect/>
          </a:stretch>
        </p:blipFill>
        <p:spPr>
          <a:xfrm>
            <a:off x="108356" y="4182835"/>
            <a:ext cx="1023049" cy="1023049"/>
          </a:xfrm>
          <a:prstGeom prst="rect">
            <a:avLst/>
          </a:prstGeom>
        </p:spPr>
      </p:pic>
      <p:graphicFrame>
        <p:nvGraphicFramePr>
          <p:cNvPr id="9" name="グラフ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970529353"/>
              </p:ext>
            </p:extLst>
          </p:nvPr>
        </p:nvGraphicFramePr>
        <p:xfrm>
          <a:off x="479516" y="3359311"/>
          <a:ext cx="3846091" cy="30960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図 9"/>
          <p:cNvPicPr>
            <a:picLocks noChangeAspect="1"/>
          </p:cNvPicPr>
          <p:nvPr/>
        </p:nvPicPr>
        <p:blipFill>
          <a:blip r:embed="rId5"/>
          <a:stretch>
            <a:fillRect/>
          </a:stretch>
        </p:blipFill>
        <p:spPr>
          <a:xfrm>
            <a:off x="3721239" y="2990753"/>
            <a:ext cx="956518" cy="956518"/>
          </a:xfrm>
          <a:prstGeom prst="rect">
            <a:avLst/>
          </a:prstGeom>
        </p:spPr>
      </p:pic>
      <p:sp>
        <p:nvSpPr>
          <p:cNvPr id="12" name="円/楕円 13"/>
          <p:cNvSpPr/>
          <p:nvPr/>
        </p:nvSpPr>
        <p:spPr>
          <a:xfrm>
            <a:off x="6861561" y="1555026"/>
            <a:ext cx="2160000" cy="216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00" b="1" dirty="0">
              <a:solidFill>
                <a:srgbClr val="1F497D"/>
              </a:solidFill>
              <a:latin typeface="HG丸ｺﾞｼｯｸM-PRO" panose="020F0600000000000000" pitchFamily="50" charset="-128"/>
              <a:ea typeface="HG丸ｺﾞｼｯｸM-PRO" panose="020F0600000000000000" pitchFamily="50" charset="-128"/>
            </a:endParaRPr>
          </a:p>
        </p:txBody>
      </p:sp>
      <p:pic>
        <p:nvPicPr>
          <p:cNvPr id="13" name="図 12"/>
          <p:cNvPicPr>
            <a:picLocks noChangeAspect="1"/>
          </p:cNvPicPr>
          <p:nvPr/>
        </p:nvPicPr>
        <p:blipFill>
          <a:blip r:embed="rId6"/>
          <a:stretch>
            <a:fillRect/>
          </a:stretch>
        </p:blipFill>
        <p:spPr>
          <a:xfrm>
            <a:off x="7262452" y="2141010"/>
            <a:ext cx="1356919" cy="1356919"/>
          </a:xfrm>
          <a:prstGeom prst="rect">
            <a:avLst/>
          </a:prstGeom>
        </p:spPr>
      </p:pic>
      <p:sp>
        <p:nvSpPr>
          <p:cNvPr id="14" name="テキスト ボックス 13">
            <a:extLst>
              <a:ext uri="{FF2B5EF4-FFF2-40B4-BE49-F238E27FC236}">
                <a16:creationId xmlns:a16="http://schemas.microsoft.com/office/drawing/2014/main" id="{7C8E178E-AE9B-4DB3-B4F7-45185DB03BD6}"/>
              </a:ext>
            </a:extLst>
          </p:cNvPr>
          <p:cNvSpPr txBox="1"/>
          <p:nvPr/>
        </p:nvSpPr>
        <p:spPr>
          <a:xfrm>
            <a:off x="7187375" y="1754286"/>
            <a:ext cx="1616148" cy="307777"/>
          </a:xfrm>
          <a:prstGeom prst="rect">
            <a:avLst/>
          </a:prstGeom>
          <a:noFill/>
        </p:spPr>
        <p:txBody>
          <a:bodyPr wrap="none" rtlCol="0">
            <a:spAutoFit/>
          </a:bodyPr>
          <a:lstStyle/>
          <a:p>
            <a:r>
              <a:rPr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自分</a:t>
            </a:r>
            <a:r>
              <a:rPr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が</a:t>
            </a:r>
            <a:r>
              <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rPr>
              <a:t>目指す姿</a:t>
            </a:r>
            <a:r>
              <a:rPr kumimoji="1" lang="en-US" altLang="ja-JP" sz="1400" b="1" dirty="0">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4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右矢印 6"/>
          <p:cNvSpPr/>
          <p:nvPr/>
        </p:nvSpPr>
        <p:spPr>
          <a:xfrm rot="19886850">
            <a:off x="3697070" y="4158926"/>
            <a:ext cx="338659" cy="269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9886850">
            <a:off x="6781898" y="2807240"/>
            <a:ext cx="338659" cy="269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カーブ矢印 19"/>
          <p:cNvSpPr/>
          <p:nvPr/>
        </p:nvSpPr>
        <p:spPr>
          <a:xfrm rot="20234808">
            <a:off x="2336368" y="2815633"/>
            <a:ext cx="1533683" cy="559739"/>
          </a:xfrm>
          <a:prstGeom prst="curved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926363" y="3077601"/>
            <a:ext cx="1399742" cy="307777"/>
          </a:xfrm>
          <a:prstGeom prst="rect">
            <a:avLst/>
          </a:prstGeom>
          <a:solidFill>
            <a:schemeClr val="bg1"/>
          </a:solidFill>
          <a:ln>
            <a:solidFill>
              <a:schemeClr val="accent6">
                <a:lumMod val="60000"/>
                <a:lumOff val="40000"/>
              </a:schemeClr>
            </a:solidFill>
          </a:ln>
        </p:spPr>
        <p:txBody>
          <a:bodyPr wrap="none" rtlCol="0">
            <a:spAutoFit/>
          </a:bodyPr>
          <a:lstStyle/>
          <a:p>
            <a:r>
              <a:rPr kumimoji="1" lang="ja-JP" altLang="en-US" sz="1400" dirty="0"/>
              <a:t>目標設定と実践</a:t>
            </a:r>
          </a:p>
        </p:txBody>
      </p:sp>
      <p:sp>
        <p:nvSpPr>
          <p:cNvPr id="24" name="下カーブ矢印 23"/>
          <p:cNvSpPr/>
          <p:nvPr/>
        </p:nvSpPr>
        <p:spPr>
          <a:xfrm rot="20043819">
            <a:off x="5701099" y="1889146"/>
            <a:ext cx="1398326" cy="442057"/>
          </a:xfrm>
          <a:prstGeom prst="curved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7" name="図 26"/>
          <p:cNvPicPr>
            <a:picLocks noChangeAspect="1"/>
          </p:cNvPicPr>
          <p:nvPr/>
        </p:nvPicPr>
        <p:blipFill>
          <a:blip r:embed="rId7"/>
          <a:stretch>
            <a:fillRect/>
          </a:stretch>
        </p:blipFill>
        <p:spPr>
          <a:xfrm>
            <a:off x="-79815" y="2557888"/>
            <a:ext cx="1381059" cy="1381059"/>
          </a:xfrm>
          <a:prstGeom prst="rect">
            <a:avLst/>
          </a:prstGeom>
        </p:spPr>
      </p:pic>
      <p:sp>
        <p:nvSpPr>
          <p:cNvPr id="11" name="角丸四角形吹き出し 10"/>
          <p:cNvSpPr/>
          <p:nvPr/>
        </p:nvSpPr>
        <p:spPr>
          <a:xfrm>
            <a:off x="269227" y="1154426"/>
            <a:ext cx="2718597" cy="1193109"/>
          </a:xfrm>
          <a:prstGeom prst="wedgeRoundRectCallout">
            <a:avLst>
              <a:gd name="adj1" fmla="val -31853"/>
              <a:gd name="adj2" fmla="val 92225"/>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ja-JP" altLang="en-US" sz="1200" b="1" u="sng" dirty="0">
                <a:solidFill>
                  <a:schemeClr val="tx1"/>
                </a:solidFill>
                <a:latin typeface="Meiryo UI" panose="020B0604030504040204" pitchFamily="50" charset="-128"/>
                <a:ea typeface="Meiryo UI" panose="020B0604030504040204" pitchFamily="50" charset="-128"/>
              </a:rPr>
              <a:t>「創造力」</a:t>
            </a:r>
            <a:r>
              <a:rPr kumimoji="1" lang="ja-JP" altLang="en-US" sz="1200" dirty="0">
                <a:solidFill>
                  <a:schemeClr val="tx1"/>
                </a:solidFill>
                <a:latin typeface="Meiryo UI" panose="020B0604030504040204" pitchFamily="50" charset="-128"/>
                <a:ea typeface="Meiryo UI" panose="020B0604030504040204" pitchFamily="50" charset="-128"/>
              </a:rPr>
              <a:t>は</a:t>
            </a:r>
            <a:r>
              <a:rPr kumimoji="1" lang="ja-JP" altLang="en-US" sz="1200" dirty="0">
                <a:solidFill>
                  <a:srgbClr val="000000"/>
                </a:solidFill>
                <a:latin typeface="Meiryo UI" panose="020B0604030504040204" pitchFamily="50" charset="-128"/>
                <a:ea typeface="Meiryo UI" panose="020B0604030504040204" pitchFamily="50" charset="-128"/>
              </a:rPr>
              <a:t>自分の</a:t>
            </a:r>
            <a:r>
              <a:rPr lang="ja-JP" altLang="en-US" sz="1200" dirty="0">
                <a:solidFill>
                  <a:srgbClr val="000000"/>
                </a:solidFill>
                <a:latin typeface="Meiryo UI" panose="020B0604030504040204" pitchFamily="50" charset="-128"/>
                <a:ea typeface="Meiryo UI" panose="020B0604030504040204" pitchFamily="50" charset="-128"/>
              </a:rPr>
              <a:t>強み</a:t>
            </a:r>
            <a:r>
              <a:rPr kumimoji="1" lang="ja-JP" altLang="en-US" sz="1200" dirty="0">
                <a:solidFill>
                  <a:srgbClr val="000000"/>
                </a:solidFill>
                <a:latin typeface="Meiryo UI" panose="020B0604030504040204" pitchFamily="50" charset="-128"/>
                <a:ea typeface="Meiryo UI" panose="020B0604030504040204" pitchFamily="50" charset="-128"/>
              </a:rPr>
              <a:t>だ。これからも発揮していこう！</a:t>
            </a:r>
            <a:endParaRPr kumimoji="1" lang="en-US" altLang="ja-JP" sz="1200" dirty="0">
              <a:solidFill>
                <a:srgbClr val="000000"/>
              </a:solidFill>
              <a:latin typeface="Meiryo UI" panose="020B0604030504040204" pitchFamily="50" charset="-128"/>
              <a:ea typeface="Meiryo UI" panose="020B0604030504040204" pitchFamily="50" charset="-128"/>
            </a:endParaRPr>
          </a:p>
          <a:p>
            <a:r>
              <a:rPr lang="ja-JP" altLang="en-US" sz="1200" dirty="0">
                <a:solidFill>
                  <a:srgbClr val="000000"/>
                </a:solidFill>
                <a:latin typeface="Meiryo UI" panose="020B0604030504040204" pitchFamily="50" charset="-128"/>
                <a:ea typeface="Meiryo UI" panose="020B0604030504040204" pitchFamily="50" charset="-128"/>
              </a:rPr>
              <a:t>　今後、</a:t>
            </a:r>
            <a:r>
              <a:rPr kumimoji="1" lang="ja-JP" altLang="en-US" sz="1200" b="1" u="sng" dirty="0">
                <a:solidFill>
                  <a:srgbClr val="000000"/>
                </a:solidFill>
                <a:latin typeface="Meiryo UI" panose="020B0604030504040204" pitchFamily="50" charset="-128"/>
                <a:ea typeface="Meiryo UI" panose="020B0604030504040204" pitchFamily="50" charset="-128"/>
              </a:rPr>
              <a:t>「計画力」</a:t>
            </a:r>
            <a:r>
              <a:rPr kumimoji="1" lang="ja-JP" altLang="en-US" sz="1200" dirty="0">
                <a:solidFill>
                  <a:srgbClr val="000000"/>
                </a:solidFill>
                <a:latin typeface="Meiryo UI" panose="020B0604030504040204" pitchFamily="50" charset="-128"/>
                <a:ea typeface="Meiryo UI" panose="020B0604030504040204" pitchFamily="50" charset="-128"/>
              </a:rPr>
              <a:t>の</a:t>
            </a:r>
            <a:r>
              <a:rPr lang="ja-JP" altLang="en-US" sz="1200" dirty="0">
                <a:solidFill>
                  <a:srgbClr val="000000"/>
                </a:solidFill>
                <a:latin typeface="Meiryo UI" panose="020B0604030504040204" pitchFamily="50" charset="-128"/>
                <a:ea typeface="Meiryo UI" panose="020B0604030504040204" pitchFamily="50" charset="-128"/>
              </a:rPr>
              <a:t>発揮を目標に、復職までの間「</a:t>
            </a:r>
            <a:r>
              <a:rPr lang="ja-JP" altLang="en-US" sz="1200" u="sng" dirty="0">
                <a:solidFill>
                  <a:srgbClr val="000000"/>
                </a:solidFill>
                <a:latin typeface="Meiryo UI" panose="020B0604030504040204" pitchFamily="50" charset="-128"/>
                <a:ea typeface="Meiryo UI" panose="020B0604030504040204" pitchFamily="50" charset="-128"/>
              </a:rPr>
              <a:t>毎日、夕食前に</a:t>
            </a:r>
            <a:r>
              <a:rPr lang="en-US" altLang="ja-JP" sz="1200" u="sng" dirty="0">
                <a:solidFill>
                  <a:srgbClr val="000000"/>
                </a:solidFill>
                <a:latin typeface="Meiryo UI" panose="020B0604030504040204" pitchFamily="50" charset="-128"/>
                <a:ea typeface="Meiryo UI" panose="020B0604030504040204" pitchFamily="50" charset="-128"/>
              </a:rPr>
              <a:t>1</a:t>
            </a:r>
            <a:r>
              <a:rPr lang="ja-JP" altLang="en-US" sz="1200" u="sng" dirty="0">
                <a:solidFill>
                  <a:srgbClr val="000000"/>
                </a:solidFill>
                <a:latin typeface="Meiryo UI" panose="020B0604030504040204" pitchFamily="50" charset="-128"/>
                <a:ea typeface="Meiryo UI" panose="020B0604030504040204" pitchFamily="50" charset="-128"/>
              </a:rPr>
              <a:t>日を振り返って次の日のスケジュールを立てる」を実践しよう</a:t>
            </a:r>
            <a:r>
              <a:rPr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a:blip r:embed="rId7"/>
          <a:stretch>
            <a:fillRect/>
          </a:stretch>
        </p:blipFill>
        <p:spPr>
          <a:xfrm>
            <a:off x="2676864" y="1434607"/>
            <a:ext cx="1381059" cy="1381059"/>
          </a:xfrm>
          <a:prstGeom prst="rect">
            <a:avLst/>
          </a:prstGeom>
        </p:spPr>
      </p:pic>
      <p:sp>
        <p:nvSpPr>
          <p:cNvPr id="29" name="角丸四角形吹き出し 28"/>
          <p:cNvSpPr/>
          <p:nvPr/>
        </p:nvSpPr>
        <p:spPr>
          <a:xfrm>
            <a:off x="3819552" y="1037941"/>
            <a:ext cx="2604680" cy="937264"/>
          </a:xfrm>
          <a:prstGeom prst="wedgeRoundRectCallout">
            <a:avLst>
              <a:gd name="adj1" fmla="val -58610"/>
              <a:gd name="adj2" fmla="val 5783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b="1" u="sng" dirty="0">
                <a:solidFill>
                  <a:srgbClr val="000000"/>
                </a:solidFill>
                <a:latin typeface="Meiryo UI" panose="020B0604030504040204" pitchFamily="50" charset="-128"/>
                <a:ea typeface="Meiryo UI" panose="020B0604030504040204" pitchFamily="50" charset="-128"/>
              </a:rPr>
              <a:t>「計画力」</a:t>
            </a:r>
            <a:r>
              <a:rPr lang="ja-JP" altLang="en-US" sz="1200" dirty="0">
                <a:solidFill>
                  <a:srgbClr val="000000"/>
                </a:solidFill>
                <a:latin typeface="Meiryo UI" panose="020B0604030504040204" pitchFamily="50" charset="-128"/>
                <a:ea typeface="Meiryo UI" panose="020B0604030504040204" pitchFamily="50" charset="-128"/>
              </a:rPr>
              <a:t>を発揮できるようになって、予定の管理ができるようになり我ながら成長したな。次の目標は・</a:t>
            </a:r>
            <a:r>
              <a:rPr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2666834" y="5534850"/>
            <a:ext cx="541689" cy="270414"/>
          </a:xfrm>
          <a:prstGeom prst="rect">
            <a:avLst/>
          </a:prstGeom>
          <a:noFill/>
          <a:ln w="28575">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グラフ 39">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011288647"/>
              </p:ext>
            </p:extLst>
          </p:nvPr>
        </p:nvGraphicFramePr>
        <p:xfrm>
          <a:off x="3904987" y="2305262"/>
          <a:ext cx="3317678" cy="3174228"/>
        </p:xfrm>
        <a:graphic>
          <a:graphicData uri="http://schemas.openxmlformats.org/drawingml/2006/chart">
            <c:chart xmlns:c="http://schemas.openxmlformats.org/drawingml/2006/chart" xmlns:r="http://schemas.openxmlformats.org/officeDocument/2006/relationships" r:id="rId8"/>
          </a:graphicData>
        </a:graphic>
      </p:graphicFrame>
      <p:sp>
        <p:nvSpPr>
          <p:cNvPr id="42" name="テキスト ボックス 41"/>
          <p:cNvSpPr txBox="1"/>
          <p:nvPr/>
        </p:nvSpPr>
        <p:spPr>
          <a:xfrm>
            <a:off x="1671330" y="3573016"/>
            <a:ext cx="800219" cy="338554"/>
          </a:xfrm>
          <a:prstGeom prst="rect">
            <a:avLst/>
          </a:prstGeom>
          <a:noFill/>
        </p:spPr>
        <p:txBody>
          <a:bodyPr wrap="non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現在</a:t>
            </a:r>
            <a:r>
              <a:rPr kumimoji="1" lang="en-US" altLang="ja-JP" sz="1600" b="1" dirty="0">
                <a:latin typeface="BIZ UDPゴシック" panose="020B0400000000000000" pitchFamily="50" charset="-128"/>
                <a:ea typeface="BIZ UDPゴシック" panose="020B0400000000000000" pitchFamily="50" charset="-128"/>
              </a:rPr>
              <a:t>】</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5010599" y="2539331"/>
            <a:ext cx="1204068" cy="338554"/>
          </a:xfrm>
          <a:prstGeom prst="rect">
            <a:avLst/>
          </a:prstGeom>
          <a:noFill/>
        </p:spPr>
        <p:txBody>
          <a:bodyPr wrap="square" rtlCol="0">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復職時</a:t>
            </a:r>
            <a:r>
              <a:rPr kumimoji="1" lang="en-US" altLang="ja-JP" sz="1600" b="1" dirty="0">
                <a:latin typeface="BIZ UDPゴシック" panose="020B0400000000000000" pitchFamily="50" charset="-128"/>
                <a:ea typeface="BIZ UDPゴシック" panose="020B0400000000000000" pitchFamily="50" charset="-128"/>
              </a:rPr>
              <a:t>】</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45" name="角丸四角形 44"/>
          <p:cNvSpPr/>
          <p:nvPr/>
        </p:nvSpPr>
        <p:spPr>
          <a:xfrm>
            <a:off x="1709609" y="6133925"/>
            <a:ext cx="5682723" cy="52727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b="1" dirty="0">
                <a:solidFill>
                  <a:schemeClr val="tx1"/>
                </a:solidFill>
                <a:latin typeface="+mn-ea"/>
              </a:rPr>
              <a:t>　</a:t>
            </a:r>
            <a:r>
              <a:rPr lang="ja-JP" altLang="en-US" dirty="0">
                <a:solidFill>
                  <a:schemeClr val="tx1"/>
                </a:solidFill>
                <a:latin typeface="+mn-ea"/>
              </a:rPr>
              <a:t>人と比較せず、</a:t>
            </a:r>
            <a:r>
              <a:rPr lang="ja-JP" altLang="en-US" b="1" u="sng" dirty="0">
                <a:solidFill>
                  <a:srgbClr val="FF0000"/>
                </a:solidFill>
                <a:latin typeface="+mn-ea"/>
              </a:rPr>
              <a:t>自分の成長</a:t>
            </a:r>
            <a:r>
              <a:rPr lang="ja-JP" altLang="en-US" dirty="0">
                <a:solidFill>
                  <a:schemeClr val="tx1"/>
                </a:solidFill>
                <a:latin typeface="+mn-ea"/>
              </a:rPr>
              <a:t>に集中しよう！</a:t>
            </a:r>
          </a:p>
        </p:txBody>
      </p:sp>
      <p:sp>
        <p:nvSpPr>
          <p:cNvPr id="6" name="角丸四角形吹き出し 28">
            <a:extLst>
              <a:ext uri="{FF2B5EF4-FFF2-40B4-BE49-F238E27FC236}">
                <a16:creationId xmlns:a16="http://schemas.microsoft.com/office/drawing/2014/main" id="{AF8717F6-9A95-944C-BD50-3BF1484949A0}"/>
              </a:ext>
            </a:extLst>
          </p:cNvPr>
          <p:cNvSpPr/>
          <p:nvPr/>
        </p:nvSpPr>
        <p:spPr>
          <a:xfrm>
            <a:off x="6899209" y="949718"/>
            <a:ext cx="2127402" cy="638024"/>
          </a:xfrm>
          <a:prstGeom prst="wedgeRoundRectCallout">
            <a:avLst>
              <a:gd name="adj1" fmla="val -9787"/>
              <a:gd name="adj2" fmla="val 78758"/>
              <a:gd name="adj3" fmla="val 1666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1200" dirty="0">
                <a:solidFill>
                  <a:srgbClr val="000000"/>
                </a:solidFill>
                <a:latin typeface="Meiryo UI" panose="020B0604030504040204" pitchFamily="50" charset="-128"/>
                <a:ea typeface="Meiryo UI" panose="020B0604030504040204" pitchFamily="50" charset="-128"/>
              </a:rPr>
              <a:t>健康的で安定した職業生活を実現し、自分らしく働く！</a:t>
            </a:r>
            <a:endParaRPr kumimoji="1" lang="en-US" altLang="ja-JP" sz="1200" dirty="0">
              <a:solidFill>
                <a:srgbClr val="00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2976727" y="5188478"/>
            <a:ext cx="538577" cy="29501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ー 1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35" name="正方形/長方形 34"/>
          <p:cNvSpPr/>
          <p:nvPr/>
        </p:nvSpPr>
        <p:spPr>
          <a:xfrm>
            <a:off x="6156176" y="4138078"/>
            <a:ext cx="553311" cy="29655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195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108520" y="281762"/>
            <a:ext cx="9143999" cy="1015351"/>
          </a:xfrm>
          <a:prstGeom prst="rect">
            <a:avLst/>
          </a:prstGeom>
        </p:spPr>
        <p:txBody>
          <a:bodyPr vert="horz" lIns="91440" tIns="45720" rIns="91440" bIns="45720" rtlCol="0" anchor="ctr">
            <a:normAutofit fontScale="92500"/>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r>
              <a:rPr lang="en-US" altLang="ja-JP" sz="3200" b="1" dirty="0">
                <a:solidFill>
                  <a:prstClr val="black"/>
                </a:solidFill>
                <a:latin typeface="ＭＳ ゴシック" panose="020B0609070205080204" pitchFamily="49" charset="-128"/>
                <a:ea typeface="ＭＳ ゴシック" panose="020B0609070205080204" pitchFamily="49" charset="-128"/>
              </a:rPr>
              <a:t>【</a:t>
            </a:r>
            <a:r>
              <a:rPr lang="ja-JP" altLang="en-US" sz="3200" b="1" dirty="0">
                <a:solidFill>
                  <a:prstClr val="black"/>
                </a:solidFill>
                <a:latin typeface="ＭＳ ゴシック" panose="020B0609070205080204" pitchFamily="49" charset="-128"/>
                <a:ea typeface="ＭＳ ゴシック" panose="020B0609070205080204" pitchFamily="49" charset="-128"/>
              </a:rPr>
              <a:t>演習</a:t>
            </a:r>
            <a:r>
              <a:rPr lang="en-US" altLang="ja-JP" sz="3200" b="1" dirty="0">
                <a:solidFill>
                  <a:prstClr val="black"/>
                </a:solidFill>
                <a:latin typeface="ＭＳ ゴシック" panose="020B0609070205080204" pitchFamily="49" charset="-128"/>
                <a:ea typeface="ＭＳ ゴシック" panose="020B0609070205080204" pitchFamily="49" charset="-128"/>
              </a:rPr>
              <a:t>】</a:t>
            </a:r>
            <a:r>
              <a:rPr lang="ja-JP" altLang="en-US" sz="3200" b="1" dirty="0">
                <a:solidFill>
                  <a:prstClr val="black"/>
                </a:solidFill>
                <a:latin typeface="ＭＳ ゴシック" panose="020B0609070205080204" pitchFamily="49" charset="-128"/>
                <a:ea typeface="ＭＳ ゴシック" panose="020B0609070205080204" pitchFamily="49" charset="-128"/>
              </a:rPr>
              <a:t>「社会人基礎力　ワークシート」の３に</a:t>
            </a:r>
            <a:endParaRPr lang="en-US" altLang="ja-JP" sz="3200" b="1" dirty="0">
              <a:solidFill>
                <a:prstClr val="black"/>
              </a:solidFill>
              <a:latin typeface="ＭＳ ゴシック" panose="020B0609070205080204" pitchFamily="49" charset="-128"/>
              <a:ea typeface="ＭＳ ゴシック" panose="020B0609070205080204" pitchFamily="49" charset="-128"/>
            </a:endParaRPr>
          </a:p>
          <a:p>
            <a:pPr algn="ctr" fontAlgn="auto">
              <a:spcAft>
                <a:spcPts val="0"/>
              </a:spcAft>
            </a:pPr>
            <a:r>
              <a:rPr lang="ja-JP" altLang="en-US" sz="3200" b="1" dirty="0">
                <a:solidFill>
                  <a:prstClr val="black"/>
                </a:solidFill>
                <a:latin typeface="ＭＳ ゴシック" panose="020B0609070205080204" pitchFamily="49" charset="-128"/>
                <a:ea typeface="ＭＳ ゴシック" panose="020B0609070205080204" pitchFamily="49" charset="-128"/>
              </a:rPr>
              <a:t>取り組みましょう</a:t>
            </a:r>
            <a:endParaRPr lang="en-US" altLang="ja-JP" sz="3200" b="1" dirty="0">
              <a:solidFill>
                <a:prstClr val="black"/>
              </a:solidFill>
              <a:latin typeface="ＭＳ ゴシック" panose="020B0609070205080204" pitchFamily="49" charset="-128"/>
              <a:ea typeface="ＭＳ ゴシック" panose="020B0609070205080204" pitchFamily="49" charset="-128"/>
            </a:endParaRPr>
          </a:p>
        </p:txBody>
      </p:sp>
      <p:sp>
        <p:nvSpPr>
          <p:cNvPr id="65" name="角丸四角形 64"/>
          <p:cNvSpPr/>
          <p:nvPr/>
        </p:nvSpPr>
        <p:spPr>
          <a:xfrm>
            <a:off x="513698" y="1967553"/>
            <a:ext cx="7991996" cy="3048864"/>
          </a:xfrm>
          <a:prstGeom prst="roundRect">
            <a:avLst>
              <a:gd name="adj" fmla="val 7334"/>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endParaRPr lang="en-US" altLang="ja-JP" b="1"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u"/>
            </a:pPr>
            <a:r>
              <a:rPr lang="ja-JP" altLang="en-US" b="1" dirty="0">
                <a:latin typeface="ＭＳ Ｐゴシック" panose="020B0600070205080204" pitchFamily="50" charset="-128"/>
                <a:ea typeface="ＭＳ Ｐゴシック" panose="020B0600070205080204" pitchFamily="50" charset="-128"/>
              </a:rPr>
              <a:t>「社会人基礎力ワークシート」の３を記入しましょう。</a:t>
            </a:r>
            <a:endParaRPr lang="en-US" altLang="ja-JP" b="1" dirty="0">
              <a:latin typeface="ＭＳ Ｐゴシック" panose="020B0600070205080204" pitchFamily="50" charset="-128"/>
              <a:ea typeface="ＭＳ Ｐゴシック" panose="020B0600070205080204" pitchFamily="50" charset="-128"/>
            </a:endParaRPr>
          </a:p>
          <a:p>
            <a:pPr marL="285750" indent="-285750">
              <a:buFont typeface="Wingdings" panose="05000000000000000000" pitchFamily="2" charset="2"/>
              <a:buChar char="u"/>
            </a:pPr>
            <a:endParaRPr lang="en-US" altLang="ja-JP" b="1" dirty="0">
              <a:latin typeface="ＭＳ Ｐゴシック" panose="020B0600070205080204" pitchFamily="50" charset="-128"/>
              <a:ea typeface="ＭＳ Ｐゴシック" panose="020B0600070205080204" pitchFamily="50" charset="-128"/>
            </a:endParaRPr>
          </a:p>
          <a:p>
            <a:pPr marL="342900" indent="-342900">
              <a:buFont typeface="Wingdings" panose="05000000000000000000" pitchFamily="2" charset="2"/>
              <a:buChar char="u"/>
            </a:pPr>
            <a:r>
              <a:rPr lang="ja-JP" altLang="en-US" b="1" dirty="0">
                <a:latin typeface="ＭＳ Ｐゴシック" panose="020B0600070205080204" pitchFamily="50" charset="-128"/>
                <a:ea typeface="ＭＳ Ｐゴシック" panose="020B0600070205080204" pitchFamily="50" charset="-128"/>
              </a:rPr>
              <a:t>発表しましょう。</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・発表後は、他のメンバーから応援の拍手を送りましょう。</a:t>
            </a:r>
            <a:endParaRPr lang="en-US" altLang="ja-JP" b="1" dirty="0">
              <a:latin typeface="ＭＳ Ｐゴシック" panose="020B0600070205080204" pitchFamily="50" charset="-128"/>
              <a:ea typeface="ＭＳ Ｐゴシック" panose="020B0600070205080204" pitchFamily="50" charset="-128"/>
            </a:endParaRPr>
          </a:p>
          <a:p>
            <a:r>
              <a:rPr lang="ja-JP" altLang="en-US" b="1" dirty="0">
                <a:latin typeface="ＭＳ Ｐゴシック" panose="020B0600070205080204" pitchFamily="50" charset="-128"/>
                <a:ea typeface="ＭＳ Ｐゴシック" panose="020B0600070205080204" pitchFamily="50" charset="-128"/>
              </a:rPr>
              <a:t>　・質問や感想など意見交換しましょう。</a:t>
            </a:r>
            <a:endParaRPr lang="en-US" altLang="ja-JP" b="1"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p:cNvSpPr>
            <a:spLocks noGrp="1"/>
          </p:cNvSpPr>
          <p:nvPr>
            <p:ph type="sldNum" sz="quarter" idx="12"/>
          </p:nvPr>
        </p:nvSpPr>
        <p:spPr/>
        <p:txBody>
          <a:bodyPr/>
          <a:lstStyle/>
          <a:p>
            <a:fld id="{D004958E-E45F-48C9-8CA3-79CB4B3A8472}" type="slidenum">
              <a:rPr kumimoji="1" lang="ja-JP" altLang="en-US" smtClean="0"/>
              <a:pPr/>
              <a:t>22</a:t>
            </a:fld>
            <a:endParaRPr kumimoji="1" lang="ja-JP" altLang="en-US"/>
          </a:p>
        </p:txBody>
      </p:sp>
    </p:spTree>
    <p:extLst>
      <p:ext uri="{BB962C8B-B14F-4D97-AF65-F5344CB8AC3E}">
        <p14:creationId xmlns:p14="http://schemas.microsoft.com/office/powerpoint/2010/main" val="142850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txBox="1">
            <a:spLocks/>
          </p:cNvSpPr>
          <p:nvPr/>
        </p:nvSpPr>
        <p:spPr>
          <a:xfrm>
            <a:off x="329651" y="1520593"/>
            <a:ext cx="8189183" cy="1348668"/>
          </a:xfrm>
          <a:prstGeom prst="rect">
            <a:avLst/>
          </a:prstGeom>
        </p:spPr>
        <p:txBody>
          <a:bodyPr vert="horz" lIns="77913" tIns="38957" rIns="77913" bIns="38957"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endParaRPr lang="ja-JP" altLang="en-US" sz="2727"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7" name="テキスト ボックス 26">
            <a:extLst>
              <a:ext uri="{FF2B5EF4-FFF2-40B4-BE49-F238E27FC236}">
                <a16:creationId xmlns:a16="http://schemas.microsoft.com/office/drawing/2014/main" id="{A08F5E6E-7D53-47DE-B5AF-FB5EC25153EF}"/>
              </a:ext>
            </a:extLst>
          </p:cNvPr>
          <p:cNvSpPr txBox="1"/>
          <p:nvPr/>
        </p:nvSpPr>
        <p:spPr>
          <a:xfrm>
            <a:off x="496213" y="1967553"/>
            <a:ext cx="3860452" cy="369332"/>
          </a:xfrm>
          <a:prstGeom prst="rect">
            <a:avLst/>
          </a:prstGeom>
          <a:noFill/>
        </p:spPr>
        <p:txBody>
          <a:bodyPr wrap="square" rtlCol="0">
            <a:spAutoFit/>
          </a:bodyPr>
          <a:lstStyle/>
          <a:p>
            <a:r>
              <a:rPr lang="ja-JP" altLang="en-US" sz="1800" b="1" dirty="0">
                <a:solidFill>
                  <a:prstClr val="black"/>
                </a:solidFill>
                <a:latin typeface="BIZ UDPゴシック" panose="020B0400000000000000" pitchFamily="50" charset="-128"/>
                <a:ea typeface="BIZ UDPゴシック" panose="020B0400000000000000" pitchFamily="50" charset="-128"/>
              </a:rPr>
              <a:t>　　</a:t>
            </a:r>
            <a:endParaRPr lang="en-US" altLang="ja-JP" sz="18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6" name="タイトル 1">
            <a:extLst>
              <a:ext uri="{FF2B5EF4-FFF2-40B4-BE49-F238E27FC236}">
                <a16:creationId xmlns:a16="http://schemas.microsoft.com/office/drawing/2014/main" id="{69440936-D138-45D6-8BBE-4A672087795E}"/>
              </a:ext>
            </a:extLst>
          </p:cNvPr>
          <p:cNvSpPr txBox="1">
            <a:spLocks/>
          </p:cNvSpPr>
          <p:nvPr/>
        </p:nvSpPr>
        <p:spPr>
          <a:xfrm>
            <a:off x="-147758" y="281762"/>
            <a:ext cx="9143999" cy="1015351"/>
          </a:xfrm>
          <a:prstGeom prst="rect">
            <a:avLst/>
          </a:prstGeom>
        </p:spPr>
        <p:txBody>
          <a:bodyPr vert="horz" lIns="91440" tIns="45720" rIns="91440" bIns="45720" rtlCol="0" anchor="ctr">
            <a:normAutofit/>
          </a:bodyPr>
          <a:lst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a:lstStyle>
          <a:p>
            <a:pPr algn="ctr" fontAlgn="auto">
              <a:spcAft>
                <a:spcPts val="0"/>
              </a:spcAft>
            </a:pPr>
            <a:endParaRPr lang="en-US" altLang="ja-JP" sz="3600" b="1"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65" name="角丸四角形 64"/>
          <p:cNvSpPr/>
          <p:nvPr/>
        </p:nvSpPr>
        <p:spPr>
          <a:xfrm>
            <a:off x="374364" y="1602755"/>
            <a:ext cx="8464237" cy="4680520"/>
          </a:xfrm>
          <a:prstGeom prst="roundRect">
            <a:avLst>
              <a:gd name="adj" fmla="val 7334"/>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0" tIns="36000" rIns="0" bIns="36000" rtlCol="0" anchor="t" anchorCtr="0"/>
          <a:lstStyle/>
          <a:p>
            <a:pPr marL="342900" indent="-342900" fontAlgn="auto">
              <a:spcBef>
                <a:spcPts val="0"/>
              </a:spcBef>
              <a:spcAft>
                <a:spcPts val="0"/>
              </a:spcAft>
              <a:buFont typeface="Wingdings" panose="05000000000000000000" pitchFamily="2" charset="2"/>
              <a:buChar char="u"/>
            </a:pPr>
            <a:r>
              <a:rPr lang="ja-JP" altLang="en-US" b="1" dirty="0">
                <a:solidFill>
                  <a:prstClr val="black"/>
                </a:solidFill>
                <a:latin typeface="ＭＳ Ｐゴシック" panose="020B0600070205080204" pitchFamily="50" charset="-128"/>
                <a:ea typeface="ＭＳ Ｐゴシック" panose="020B0600070205080204" pitchFamily="50" charset="-128"/>
              </a:rPr>
              <a:t>「社会人基礎力」の１２の能力要素をすべて完璧に備える必要はありません。</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marL="265113" fontAlgn="auto">
              <a:spcBef>
                <a:spcPts val="0"/>
              </a:spcBef>
              <a:spcAft>
                <a:spcPts val="0"/>
              </a:spcAft>
            </a:pPr>
            <a:r>
              <a:rPr lang="ja-JP" altLang="en-US" b="1" dirty="0">
                <a:solidFill>
                  <a:prstClr val="black"/>
                </a:solidFill>
                <a:latin typeface="ＭＳ Ｐゴシック" panose="020B0600070205080204" pitchFamily="50" charset="-128"/>
                <a:ea typeface="ＭＳ Ｐゴシック" panose="020B0600070205080204" pitchFamily="50" charset="-128"/>
              </a:rPr>
              <a:t>復職後の健康的で安定した職業生活のために、自分にとって必要な力が何かを考え、その力を発揮できるよう、行動計画を立てて、小さな一歩を踏み出しましょう。</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marL="285750" indent="-285750" fontAlgn="auto">
              <a:spcBef>
                <a:spcPts val="0"/>
              </a:spcBef>
              <a:spcAft>
                <a:spcPts val="0"/>
              </a:spcAft>
              <a:buFont typeface="Wingdings" panose="05000000000000000000" pitchFamily="2" charset="2"/>
              <a:buChar char="u"/>
            </a:pP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marL="285750" indent="-285750" fontAlgn="auto">
              <a:spcBef>
                <a:spcPts val="0"/>
              </a:spcBef>
              <a:spcAft>
                <a:spcPts val="0"/>
              </a:spcAft>
              <a:buFont typeface="Wingdings" panose="05000000000000000000" pitchFamily="2" charset="2"/>
              <a:buChar char="u"/>
            </a:pPr>
            <a:r>
              <a:rPr lang="ja-JP" altLang="en-US" b="1" dirty="0">
                <a:solidFill>
                  <a:prstClr val="black"/>
                </a:solidFill>
                <a:latin typeface="ＭＳ Ｐゴシック" panose="020B0600070205080204" pitchFamily="50" charset="-128"/>
                <a:ea typeface="ＭＳ Ｐゴシック" panose="020B0600070205080204" pitchFamily="50" charset="-128"/>
              </a:rPr>
              <a:t>うまくいかないときや困難にぶつかったときこそ、自分の社会人基礎力を成長させるチャンスです。すべての経験が自分にとって必要な経験に変わります。</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marL="285750" indent="-285750" fontAlgn="auto">
              <a:spcBef>
                <a:spcPts val="0"/>
              </a:spcBef>
              <a:spcAft>
                <a:spcPts val="0"/>
              </a:spcAft>
              <a:buFont typeface="Wingdings" panose="05000000000000000000" pitchFamily="2" charset="2"/>
              <a:buChar char="u"/>
            </a:pPr>
            <a:endParaRPr lang="en-US" altLang="ja-JP" b="1" dirty="0">
              <a:solidFill>
                <a:prstClr val="black"/>
              </a:solidFill>
              <a:latin typeface="ＭＳ Ｐゴシック" panose="020B0600070205080204" pitchFamily="50" charset="-128"/>
              <a:ea typeface="ＭＳ Ｐゴシック" panose="020B0600070205080204" pitchFamily="50" charset="-128"/>
            </a:endParaRPr>
          </a:p>
          <a:p>
            <a:pPr marL="285750" indent="-285750" fontAlgn="auto">
              <a:spcBef>
                <a:spcPts val="0"/>
              </a:spcBef>
              <a:spcAft>
                <a:spcPts val="0"/>
              </a:spcAft>
              <a:buFont typeface="Wingdings" panose="05000000000000000000" pitchFamily="2" charset="2"/>
              <a:buChar char="u"/>
            </a:pPr>
            <a:r>
              <a:rPr lang="ja-JP" altLang="en-US" b="1" dirty="0">
                <a:solidFill>
                  <a:prstClr val="black"/>
                </a:solidFill>
                <a:latin typeface="ＭＳ Ｐゴシック" panose="020B0600070205080204" pitchFamily="50" charset="-128"/>
                <a:ea typeface="ＭＳ Ｐゴシック" panose="020B0600070205080204" pitchFamily="50" charset="-128"/>
              </a:rPr>
              <a:t>職場復帰支援を受講中も、ジョブリハーサルや日々の生活を通じて実践を重ねていきましょう♪</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5253" y="65878"/>
            <a:ext cx="942901" cy="15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34483" y="377200"/>
            <a:ext cx="9144000" cy="1015663"/>
          </a:xfrm>
          <a:prstGeom prst="rect">
            <a:avLst/>
          </a:prstGeom>
        </p:spPr>
        <p:txBody>
          <a:bodyPr wrap="square">
            <a:spAutoFit/>
          </a:bodyPr>
          <a:lstStyle/>
          <a:p>
            <a:pPr algn="ctr"/>
            <a:r>
              <a:rPr lang="ja-JP" altLang="en-US" sz="3000" b="1" dirty="0">
                <a:latin typeface="ＭＳ ゴシック" panose="020B0609070205080204" pitchFamily="49" charset="-128"/>
                <a:ea typeface="ＭＳ ゴシック" panose="020B0609070205080204" pitchFamily="49" charset="-128"/>
              </a:rPr>
              <a:t>「社会人基礎力」を拠り所として</a:t>
            </a:r>
            <a:endParaRPr lang="en-US" altLang="ja-JP" sz="3000" b="1" dirty="0">
              <a:latin typeface="ＭＳ ゴシック" panose="020B0609070205080204" pitchFamily="49" charset="-128"/>
              <a:ea typeface="ＭＳ ゴシック" panose="020B0609070205080204" pitchFamily="49" charset="-128"/>
            </a:endParaRPr>
          </a:p>
          <a:p>
            <a:pPr algn="ctr"/>
            <a:r>
              <a:rPr lang="ja-JP" altLang="en-US" sz="3000" b="1" dirty="0">
                <a:latin typeface="ＭＳ ゴシック" panose="020B0609070205080204" pitchFamily="49" charset="-128"/>
                <a:ea typeface="ＭＳ ゴシック" panose="020B0609070205080204" pitchFamily="49" charset="-128"/>
              </a:rPr>
              <a:t>自分らしく働くために・・・</a:t>
            </a:r>
            <a:endParaRPr lang="ja-JP" altLang="en-US" sz="30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fld id="{D004958E-E45F-48C9-8CA3-79CB4B3A8472}" type="slidenum">
              <a:rPr kumimoji="1" lang="ja-JP" altLang="en-US" smtClean="0"/>
              <a:pPr/>
              <a:t>23</a:t>
            </a:fld>
            <a:endParaRPr kumimoji="1" lang="ja-JP" altLang="en-US"/>
          </a:p>
        </p:txBody>
      </p:sp>
    </p:spTree>
    <p:extLst>
      <p:ext uri="{BB962C8B-B14F-4D97-AF65-F5344CB8AC3E}">
        <p14:creationId xmlns:p14="http://schemas.microsoft.com/office/powerpoint/2010/main" val="236529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67223"/>
            <a:ext cx="9144000" cy="731839"/>
          </a:xfrm>
        </p:spPr>
        <p:txBody>
          <a:bodyPr>
            <a:normAutofit fontScale="90000"/>
          </a:bodyPr>
          <a:lstStyle/>
          <a:p>
            <a:pPr marL="342900" lvl="0" indent="-342900" defTabSz="914400">
              <a:spcBef>
                <a:spcPts val="0"/>
              </a:spcBef>
              <a:buFont typeface="+mj-lt"/>
              <a:buAutoNum type="arabicPeriod"/>
              <a:defRPr/>
            </a:pPr>
            <a:r>
              <a:rPr lang="ja-JP" altLang="en-US" b="1" dirty="0">
                <a:solidFill>
                  <a:prstClr val="black"/>
                </a:solidFill>
                <a:latin typeface="+mn-ea"/>
              </a:rPr>
              <a:t>　　「社会人基礎力」とは</a:t>
            </a:r>
            <a:endParaRPr lang="en-US" altLang="ja-JP" b="1" dirty="0">
              <a:solidFill>
                <a:prstClr val="black"/>
              </a:solidFill>
              <a:latin typeface="+mn-ea"/>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AF5F3-3038-4FA1-9FF9-54FBF43F628C}"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304710"/>
            <a:ext cx="864096" cy="13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94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12" y="332657"/>
            <a:ext cx="9144000" cy="1254868"/>
          </a:xfrm>
        </p:spPr>
        <p:txBody>
          <a:bodyPr>
            <a:noAutofit/>
          </a:bodyPr>
          <a:lstStyle/>
          <a:p>
            <a:pPr algn="ctr" eaLnBrk="1" hangingPunct="1"/>
            <a:r>
              <a:rPr lang="ja-JP" altLang="en-US" sz="3200" b="1" dirty="0">
                <a:latin typeface="ＭＳ ゴシック" panose="020B0609070205080204" pitchFamily="49" charset="-128"/>
                <a:ea typeface="ＭＳ ゴシック" panose="020B0609070205080204" pitchFamily="49" charset="-128"/>
              </a:rPr>
              <a:t>「社会に出て活躍するために必要だと思う力」</a:t>
            </a:r>
            <a:r>
              <a:rPr lang="en-US" altLang="ja-JP" sz="3200" b="1" dirty="0">
                <a:latin typeface="ＭＳ ゴシック" panose="020B0609070205080204" pitchFamily="49" charset="-128"/>
                <a:ea typeface="ＭＳ ゴシック" panose="020B0609070205080204" pitchFamily="49" charset="-128"/>
              </a:rPr>
              <a:t/>
            </a:r>
            <a:br>
              <a:rPr lang="en-US" altLang="ja-JP" sz="3200" b="1" dirty="0">
                <a:latin typeface="ＭＳ ゴシック" panose="020B0609070205080204" pitchFamily="49" charset="-128"/>
                <a:ea typeface="ＭＳ ゴシック" panose="020B0609070205080204" pitchFamily="49" charset="-128"/>
              </a:rPr>
            </a:br>
            <a:r>
              <a:rPr lang="ja-JP" altLang="en-US" sz="3200" b="1" dirty="0">
                <a:latin typeface="ＭＳ ゴシック" panose="020B0609070205080204" pitchFamily="49" charset="-128"/>
                <a:ea typeface="ＭＳ ゴシック" panose="020B0609070205080204" pitchFamily="49" charset="-128"/>
              </a:rPr>
              <a:t>は何ですか？</a:t>
            </a:r>
            <a:endParaRPr lang="ja-JP" altLang="en-US" b="1" dirty="0">
              <a:latin typeface="ＭＳ ゴシック" panose="020B0609070205080204" pitchFamily="49" charset="-128"/>
              <a:ea typeface="ＭＳ ゴシック" panose="020B0609070205080204" pitchFamily="49" charset="-128"/>
            </a:endParaRPr>
          </a:p>
        </p:txBody>
      </p:sp>
      <p:sp>
        <p:nvSpPr>
          <p:cNvPr id="25" name="角丸四角形 24"/>
          <p:cNvSpPr/>
          <p:nvPr/>
        </p:nvSpPr>
        <p:spPr>
          <a:xfrm>
            <a:off x="486720" y="1864773"/>
            <a:ext cx="8312107" cy="3795305"/>
          </a:xfrm>
          <a:prstGeom prst="roundRect">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algn="ctr" fontAlgn="auto">
              <a:spcBef>
                <a:spcPts val="0"/>
              </a:spcBef>
              <a:spcAft>
                <a:spcPts val="0"/>
              </a:spcAft>
              <a:defRPr/>
            </a:pPr>
            <a:r>
              <a:rPr lang="ja-JP" altLang="en-US" b="1" dirty="0">
                <a:solidFill>
                  <a:prstClr val="black"/>
                </a:solidFill>
                <a:latin typeface="ＭＳ ゴシック" panose="020B0609070205080204" pitchFamily="49" charset="-128"/>
                <a:ea typeface="ＭＳ ゴシック" panose="020B0609070205080204" pitchFamily="49" charset="-128"/>
              </a:rPr>
              <a:t>正解はありません！</a:t>
            </a: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思いつくだけ書いてみましょう。</a:t>
            </a:r>
            <a:endPar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1"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9" name="図 8">
            <a:extLst>
              <a:ext uri="{FF2B5EF4-FFF2-40B4-BE49-F238E27FC236}">
                <a16:creationId xmlns:a16="http://schemas.microsoft.com/office/drawing/2014/main" id="{24418F45-846B-0C56-B165-25A2A1A120ED}"/>
              </a:ext>
            </a:extLst>
          </p:cNvPr>
          <p:cNvPicPr>
            <a:picLocks noChangeAspect="1"/>
          </p:cNvPicPr>
          <p:nvPr/>
        </p:nvPicPr>
        <p:blipFill>
          <a:blip r:embed="rId3"/>
          <a:stretch>
            <a:fillRect/>
          </a:stretch>
        </p:blipFill>
        <p:spPr>
          <a:xfrm flipH="1">
            <a:off x="-21826" y="4197462"/>
            <a:ext cx="2673335" cy="2679281"/>
          </a:xfrm>
          <a:prstGeom prst="rect">
            <a:avLst/>
          </a:prstGeom>
        </p:spPr>
      </p:pic>
      <p:sp>
        <p:nvSpPr>
          <p:cNvPr id="5" name="スライド番号プレースホルダー 4"/>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147846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E50E5B-CB7B-A761-1C04-E83541D639D3}"/>
              </a:ext>
            </a:extLst>
          </p:cNvPr>
          <p:cNvSpPr txBox="1"/>
          <p:nvPr/>
        </p:nvSpPr>
        <p:spPr>
          <a:xfrm>
            <a:off x="467544" y="204127"/>
            <a:ext cx="8186857" cy="76944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社会に出て活躍するために必要だと考える能力要素の比較</a:t>
            </a:r>
            <a:endParaRPr kumimoji="1" lang="en-US" altLang="ja-JP"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1" lang="ja-JP" altLang="en-US"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企業</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の考え・</a:t>
            </a:r>
            <a:r>
              <a:rPr kumimoji="1" lang="ja-JP" altLang="en-US" sz="20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rPr>
              <a:t>学生</a:t>
            </a:r>
            <a:r>
              <a:rPr kumimoji="1" lang="ja-JP" altLang="en-US" sz="2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の考え～</a:t>
            </a:r>
          </a:p>
        </p:txBody>
      </p:sp>
      <p:sp>
        <p:nvSpPr>
          <p:cNvPr id="6" name="正方形/長方形 5">
            <a:extLst>
              <a:ext uri="{FF2B5EF4-FFF2-40B4-BE49-F238E27FC236}">
                <a16:creationId xmlns:a16="http://schemas.microsoft.com/office/drawing/2014/main" id="{58FD5CA3-0CA9-EECB-67D5-D56EB87EE2E1}"/>
              </a:ext>
            </a:extLst>
          </p:cNvPr>
          <p:cNvSpPr/>
          <p:nvPr/>
        </p:nvSpPr>
        <p:spPr>
          <a:xfrm>
            <a:off x="6732240" y="1412776"/>
            <a:ext cx="1296144" cy="250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8" name="図 7"/>
          <p:cNvPicPr>
            <a:picLocks noChangeAspect="1"/>
          </p:cNvPicPr>
          <p:nvPr/>
        </p:nvPicPr>
        <p:blipFill rotWithShape="1">
          <a:blip r:embed="rId3"/>
          <a:srcRect l="3663" r="7596" b="2813"/>
          <a:stretch/>
        </p:blipFill>
        <p:spPr>
          <a:xfrm>
            <a:off x="611559" y="1070739"/>
            <a:ext cx="7919411" cy="5382597"/>
          </a:xfrm>
          <a:prstGeom prst="rect">
            <a:avLst/>
          </a:prstGeom>
        </p:spPr>
      </p:pic>
      <p:sp>
        <p:nvSpPr>
          <p:cNvPr id="3" name="四角形: 角を丸くする 2">
            <a:extLst>
              <a:ext uri="{FF2B5EF4-FFF2-40B4-BE49-F238E27FC236}">
                <a16:creationId xmlns:a16="http://schemas.microsoft.com/office/drawing/2014/main" id="{C94FFA04-D0DD-6917-F263-F4380402EDE5}"/>
              </a:ext>
            </a:extLst>
          </p:cNvPr>
          <p:cNvSpPr/>
          <p:nvPr/>
        </p:nvSpPr>
        <p:spPr>
          <a:xfrm>
            <a:off x="1981182" y="1268760"/>
            <a:ext cx="5111098" cy="1259864"/>
          </a:xfrm>
          <a:prstGeom prst="round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企業も</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学生も、ともに</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「人柄（明るさや素直さ等）</a:t>
            </a:r>
            <a:r>
              <a:rPr lang="ja-JP" altLang="en-US"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「コミュニケーション力」</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を必要な要素と考えている。</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u"/>
              <a:tabLst/>
              <a:defRPr/>
            </a:pPr>
            <a:endParaRPr lang="en-US" altLang="ja-JP" sz="1200" b="1" dirty="0">
              <a:solidFill>
                <a:srgbClr val="FF0000"/>
              </a:solidFill>
              <a:latin typeface="BIZ UDPゴシック" panose="020B0400000000000000" pitchFamily="50" charset="-128"/>
              <a:ea typeface="BIZ UDPゴシック" panose="020B0400000000000000" pitchFamily="50" charset="-128"/>
            </a:endParaRPr>
          </a:p>
          <a:p>
            <a:pPr marL="285750" marR="0" lvl="0" indent="-28575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Char char="u"/>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企業は</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「一般常識」</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が必要だと考えている。</a:t>
            </a:r>
            <a:endParaRPr kumimoji="1" lang="en-US" altLang="ja-JP"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R="0" lvl="0" algn="l" defTabSz="914400" rtl="0" eaLnBrk="1" fontAlgn="base" latinLnBrk="0" hangingPunct="1">
              <a:lnSpc>
                <a:spcPct val="100000"/>
              </a:lnSpc>
              <a:spcBef>
                <a:spcPct val="0"/>
              </a:spcBef>
              <a:spcAft>
                <a:spcPct val="0"/>
              </a:spcAft>
              <a:buClr>
                <a:srgbClr val="000000"/>
              </a:buClr>
              <a:buSzTx/>
              <a:tabLst/>
              <a:defRPr/>
            </a:pP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学生は、</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「業界に関する専門知識」</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が必要だと考えている。</a:t>
            </a:r>
            <a:endParaRPr kumimoji="1" lang="en-US" altLang="ja-JP" sz="1200" b="1" i="0" u="sng"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p:cNvPicPr>
            <a:picLocks noChangeAspect="1"/>
          </p:cNvPicPr>
          <p:nvPr/>
        </p:nvPicPr>
        <p:blipFill rotWithShape="1">
          <a:blip r:embed="rId4"/>
          <a:srcRect l="45592" t="3623" r="23973" b="92308"/>
          <a:stretch/>
        </p:blipFill>
        <p:spPr>
          <a:xfrm>
            <a:off x="2195736" y="6016496"/>
            <a:ext cx="4052556" cy="387259"/>
          </a:xfrm>
          <a:prstGeom prst="rect">
            <a:avLst/>
          </a:prstGeom>
        </p:spPr>
      </p:pic>
      <p:sp>
        <p:nvSpPr>
          <p:cNvPr id="9" name="スライド番号プレースホルダー 8"/>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2" name="正方形/長方形 1"/>
          <p:cNvSpPr/>
          <p:nvPr/>
        </p:nvSpPr>
        <p:spPr>
          <a:xfrm>
            <a:off x="18458" y="6589932"/>
            <a:ext cx="9144000" cy="230832"/>
          </a:xfrm>
          <a:prstGeom prst="rect">
            <a:avLst/>
          </a:prstGeom>
        </p:spPr>
        <p:txBody>
          <a:bodyPr wrap="square">
            <a:spAutoFit/>
          </a:bodyPr>
          <a:lstStyle/>
          <a:p>
            <a:pPr marL="228600" indent="-228600" algn="ctr">
              <a:spcAft>
                <a:spcPts val="0"/>
              </a:spcAft>
            </a:pPr>
            <a:r>
              <a:rPr lang="ja-JP" altLang="en-US" sz="900" kern="900" dirty="0">
                <a:latin typeface="+mn-ea"/>
                <a:ea typeface="+mn-ea"/>
                <a:cs typeface="Times New Roman" panose="02020603050405020304" pitchFamily="18" charset="0"/>
              </a:rPr>
              <a:t>参考資料：</a:t>
            </a:r>
            <a:r>
              <a:rPr lang="ja-JP" altLang="ja-JP" sz="900" kern="900" dirty="0">
                <a:latin typeface="+mn-ea"/>
                <a:ea typeface="+mn-ea"/>
                <a:cs typeface="Times New Roman" panose="02020603050405020304" pitchFamily="18" charset="0"/>
              </a:rPr>
              <a:t>経済産業省：大学生の「社会人観」の把握と「社会人基礎力」の認知度向上実証に関する調査、経済産業省（</a:t>
            </a:r>
            <a:r>
              <a:rPr lang="en-US" altLang="ja-JP" sz="900" kern="900" dirty="0">
                <a:latin typeface="+mn-ea"/>
                <a:ea typeface="+mn-ea"/>
                <a:cs typeface="Times New Roman" panose="02020603050405020304" pitchFamily="18" charset="0"/>
              </a:rPr>
              <a:t>2010</a:t>
            </a:r>
            <a:r>
              <a:rPr lang="ja-JP" altLang="ja-JP" sz="900" kern="900" dirty="0">
                <a:latin typeface="+mn-ea"/>
                <a:ea typeface="+mn-ea"/>
                <a:cs typeface="Times New Roman" panose="02020603050405020304" pitchFamily="18" charset="0"/>
              </a:rPr>
              <a:t>）</a:t>
            </a:r>
            <a:endParaRPr lang="ja-JP" altLang="ja-JP" sz="900" kern="9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2777672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EE50E5B-CB7B-A761-1C04-E83541D639D3}"/>
              </a:ext>
            </a:extLst>
          </p:cNvPr>
          <p:cNvSpPr txBox="1"/>
          <p:nvPr/>
        </p:nvSpPr>
        <p:spPr>
          <a:xfrm>
            <a:off x="0" y="116632"/>
            <a:ext cx="9144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「不足している」と思う能力要素のギャップ</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1" lang="ja-JP" altLang="en-US" sz="20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rPr>
              <a:t>企業</a:t>
            </a:r>
            <a:r>
              <a:rPr kumimoji="1" lang="ja-JP" altLang="en-US" sz="2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からみた</a:t>
            </a:r>
            <a:r>
              <a:rPr lang="ja-JP" altLang="en-US" sz="2000" b="1" dirty="0">
                <a:latin typeface="ＭＳ ゴシック" panose="020B0609070205080204" pitchFamily="49" charset="-128"/>
                <a:ea typeface="ＭＳ ゴシック" panose="020B0609070205080204" pitchFamily="49" charset="-128"/>
              </a:rPr>
              <a:t>学生</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20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rPr>
              <a:t>学生</a:t>
            </a:r>
            <a:r>
              <a:rPr kumimoji="1" lang="ja-JP" altLang="en-US" sz="2000" b="1"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rPr>
              <a:t>からみた自分自身～</a:t>
            </a:r>
          </a:p>
        </p:txBody>
      </p:sp>
      <p:pic>
        <p:nvPicPr>
          <p:cNvPr id="10" name="図 9"/>
          <p:cNvPicPr>
            <a:picLocks noChangeAspect="1"/>
          </p:cNvPicPr>
          <p:nvPr/>
        </p:nvPicPr>
        <p:blipFill rotWithShape="1">
          <a:blip r:embed="rId3"/>
          <a:srcRect r="4632" b="3403"/>
          <a:stretch/>
        </p:blipFill>
        <p:spPr>
          <a:xfrm>
            <a:off x="594698" y="1171209"/>
            <a:ext cx="8092102" cy="5387113"/>
          </a:xfrm>
          <a:prstGeom prst="rect">
            <a:avLst/>
          </a:prstGeom>
        </p:spPr>
      </p:pic>
      <p:sp>
        <p:nvSpPr>
          <p:cNvPr id="6" name="正方形/長方形 5">
            <a:extLst>
              <a:ext uri="{FF2B5EF4-FFF2-40B4-BE49-F238E27FC236}">
                <a16:creationId xmlns:a16="http://schemas.microsoft.com/office/drawing/2014/main" id="{58FD5CA3-0CA9-EECB-67D5-D56EB87EE2E1}"/>
              </a:ext>
            </a:extLst>
          </p:cNvPr>
          <p:cNvSpPr/>
          <p:nvPr/>
        </p:nvSpPr>
        <p:spPr>
          <a:xfrm>
            <a:off x="5868144" y="1407118"/>
            <a:ext cx="2376264" cy="221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C94FFA04-D0DD-6917-F263-F4380402EDE5}"/>
              </a:ext>
            </a:extLst>
          </p:cNvPr>
          <p:cNvSpPr/>
          <p:nvPr/>
        </p:nvSpPr>
        <p:spPr>
          <a:xfrm>
            <a:off x="3567193" y="1070739"/>
            <a:ext cx="3957135" cy="1271455"/>
          </a:xfrm>
          <a:prstGeom prst="roundRect">
            <a:avLst/>
          </a:prstGeom>
          <a:solidFill>
            <a:schemeClr val="accent5">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企業</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学生</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に不足していると思う能力</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位：主体性</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２位：コミュニケーション力</a:t>
            </a:r>
            <a:r>
              <a:rPr kumimoji="1" lang="ja-JP" altLang="en-US" sz="12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３位：粘り強さ</a:t>
            </a:r>
            <a:endParaRPr kumimoji="1" lang="en-US" altLang="ja-JP" sz="1200" b="1" i="0" u="sng"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学生</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自分</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に不足していると思う能力</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1F497D">
                    <a:lumMod val="60000"/>
                    <a:lumOff val="4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sng"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１位：語学力</a:t>
            </a:r>
            <a:r>
              <a:rPr kumimoji="1" lang="ja-JP" altLang="en-US" sz="1200" b="1"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sng"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２位：業界に関する専門知識</a:t>
            </a:r>
            <a:r>
              <a:rPr kumimoji="1" lang="ja-JP" altLang="en-US" sz="1200" b="1" i="0" u="none"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sng"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rPr>
              <a:t>３位：簿記</a:t>
            </a:r>
            <a:endParaRPr kumimoji="1" lang="en-US" altLang="ja-JP" sz="1200" b="1" i="0" u="sng" strike="noStrike" kern="1200" cap="none" spc="0" normalizeH="0" baseline="0" noProof="0" dirty="0">
              <a:ln>
                <a:noFill/>
              </a:ln>
              <a:solidFill>
                <a:srgbClr val="002060"/>
              </a:solidFill>
              <a:effectLst/>
              <a:uLnTx/>
              <a:uFillTx/>
              <a:latin typeface="BIZ UDPゴシック" panose="020B0400000000000000" pitchFamily="50" charset="-128"/>
              <a:ea typeface="BIZ UDPゴシック" panose="020B0400000000000000" pitchFamily="50" charset="-128"/>
              <a:cs typeface="+mn-cs"/>
            </a:endParaRPr>
          </a:p>
        </p:txBody>
      </p:sp>
      <p:pic>
        <p:nvPicPr>
          <p:cNvPr id="13" name="図 12"/>
          <p:cNvPicPr>
            <a:picLocks noChangeAspect="1"/>
          </p:cNvPicPr>
          <p:nvPr/>
        </p:nvPicPr>
        <p:blipFill rotWithShape="1">
          <a:blip r:embed="rId4"/>
          <a:srcRect l="45592" t="3859" r="24514" b="92594"/>
          <a:stretch/>
        </p:blipFill>
        <p:spPr>
          <a:xfrm>
            <a:off x="2514547" y="6237312"/>
            <a:ext cx="3785645" cy="321010"/>
          </a:xfrm>
          <a:prstGeom prst="rect">
            <a:avLst/>
          </a:prstGeom>
        </p:spPr>
      </p:pic>
      <p:sp>
        <p:nvSpPr>
          <p:cNvPr id="15" name="テキスト ボックス 14">
            <a:extLst>
              <a:ext uri="{FF2B5EF4-FFF2-40B4-BE49-F238E27FC236}">
                <a16:creationId xmlns:a16="http://schemas.microsoft.com/office/drawing/2014/main" id="{6ED3C80A-AB0D-24F9-32D7-24CAF695F81E}"/>
              </a:ext>
            </a:extLst>
          </p:cNvPr>
          <p:cNvSpPr txBox="1"/>
          <p:nvPr/>
        </p:nvSpPr>
        <p:spPr>
          <a:xfrm>
            <a:off x="979984" y="5672887"/>
            <a:ext cx="773160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100" dirty="0">
                <a:solidFill>
                  <a:prstClr val="black"/>
                </a:solidFill>
                <a:latin typeface="ＭＳ ゴシック" panose="020B0609070205080204" pitchFamily="49" charset="-128"/>
                <a:ea typeface="ＭＳ ゴシック" panose="020B0609070205080204" pitchFamily="49" charset="-128"/>
              </a:rPr>
              <a:t>出典：</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経済産業省：</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大学生の「社会人観」の把握と 「社会人基礎力」の認知度向上実証に関する調査</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（２０１０）</a:t>
            </a:r>
          </a:p>
        </p:txBody>
      </p:sp>
      <p:sp>
        <p:nvSpPr>
          <p:cNvPr id="8" name="スライド番号プレースホルダー 7"/>
          <p:cNvSpPr>
            <a:spLocks noGrp="1"/>
          </p:cNvSpPr>
          <p:nvPr>
            <p:ph type="sldNum" sz="quarter" idx="12"/>
          </p:nvPr>
        </p:nvSpPr>
        <p:spPr/>
        <p:txBody>
          <a:bodyPr/>
          <a:lstStyle/>
          <a:p>
            <a:fld id="{00D585A5-B6BA-489B-B23A-EEBBF6C1AD3C}"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9" name="正方形/長方形 8"/>
          <p:cNvSpPr/>
          <p:nvPr/>
        </p:nvSpPr>
        <p:spPr>
          <a:xfrm>
            <a:off x="1" y="6597352"/>
            <a:ext cx="9144000" cy="230832"/>
          </a:xfrm>
          <a:prstGeom prst="rect">
            <a:avLst/>
          </a:prstGeom>
        </p:spPr>
        <p:txBody>
          <a:bodyPr wrap="square">
            <a:spAutoFit/>
          </a:bodyPr>
          <a:lstStyle/>
          <a:p>
            <a:pPr algn="ctr"/>
            <a:r>
              <a:rPr kumimoji="1" lang="ja-JP" altLang="en-US" sz="900" b="0" i="0" u="none" strike="noStrike" kern="1200" cap="none" spc="0" normalizeH="0" baseline="0" noProof="0" dirty="0">
                <a:ln>
                  <a:noFill/>
                </a:ln>
                <a:solidFill>
                  <a:prstClr val="black"/>
                </a:solidFill>
                <a:effectLst/>
                <a:uLnTx/>
                <a:uFillTx/>
                <a:latin typeface="+mn-ea"/>
                <a:ea typeface="+mn-ea"/>
              </a:rPr>
              <a:t>参考</a:t>
            </a:r>
            <a:r>
              <a:rPr lang="ja-JP" altLang="en-US" sz="900" dirty="0">
                <a:solidFill>
                  <a:prstClr val="black"/>
                </a:solidFill>
                <a:latin typeface="+mn-ea"/>
                <a:ea typeface="+mn-ea"/>
              </a:rPr>
              <a:t>資料</a:t>
            </a:r>
            <a:r>
              <a:rPr kumimoji="1" lang="ja-JP" altLang="en-US" sz="900" b="0" i="0" u="none" strike="noStrike" kern="1200" cap="none" spc="0" normalizeH="0" baseline="0" noProof="0" dirty="0">
                <a:ln>
                  <a:noFill/>
                </a:ln>
                <a:solidFill>
                  <a:prstClr val="black"/>
                </a:solidFill>
                <a:effectLst/>
                <a:uLnTx/>
                <a:uFillTx/>
                <a:latin typeface="+mn-ea"/>
                <a:ea typeface="+mn-ea"/>
              </a:rPr>
              <a:t>：</a:t>
            </a:r>
            <a:r>
              <a:rPr lang="ja-JP" altLang="ja-JP" sz="900" dirty="0">
                <a:latin typeface="+mn-ea"/>
                <a:ea typeface="+mn-ea"/>
              </a:rPr>
              <a:t>経済産業省：大学生の「社会人観」の把握と「社会人基礎力」の認知度向上実証に関する調査、経済産業省（</a:t>
            </a:r>
            <a:r>
              <a:rPr lang="en-US" altLang="ja-JP" sz="900" dirty="0">
                <a:latin typeface="+mn-ea"/>
                <a:ea typeface="+mn-ea"/>
              </a:rPr>
              <a:t>2010</a:t>
            </a:r>
            <a:r>
              <a:rPr lang="ja-JP" altLang="ja-JP" sz="900" dirty="0">
                <a:latin typeface="+mn-ea"/>
                <a:ea typeface="+mn-ea"/>
              </a:rPr>
              <a:t>）</a:t>
            </a:r>
          </a:p>
        </p:txBody>
      </p:sp>
    </p:spTree>
    <p:extLst>
      <p:ext uri="{BB962C8B-B14F-4D97-AF65-F5344CB8AC3E}">
        <p14:creationId xmlns:p14="http://schemas.microsoft.com/office/powerpoint/2010/main" val="161023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auto">
          <a:xfrm>
            <a:off x="301217" y="4356628"/>
            <a:ext cx="8253286" cy="223763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1" fontAlgn="base" latinLnBrk="0" hangingPunct="1">
              <a:lnSpc>
                <a:spcPct val="100000"/>
              </a:lnSpc>
              <a:spcBef>
                <a:spcPct val="0"/>
              </a:spcBef>
              <a:spcAft>
                <a:spcPct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AutoShape 4"/>
          <p:cNvSpPr>
            <a:spLocks noChangeArrowheads="1"/>
          </p:cNvSpPr>
          <p:nvPr/>
        </p:nvSpPr>
        <p:spPr bwMode="auto">
          <a:xfrm>
            <a:off x="4490648" y="1784689"/>
            <a:ext cx="4096851" cy="23565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1" fontAlgn="base" latinLnBrk="0" hangingPunct="1">
              <a:lnSpc>
                <a:spcPct val="100000"/>
              </a:lnSpc>
              <a:spcBef>
                <a:spcPct val="0"/>
              </a:spcBef>
              <a:spcAft>
                <a:spcPct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AutoShape 5"/>
          <p:cNvSpPr>
            <a:spLocks noChangeArrowheads="1"/>
          </p:cNvSpPr>
          <p:nvPr/>
        </p:nvSpPr>
        <p:spPr bwMode="auto">
          <a:xfrm>
            <a:off x="296823" y="1784689"/>
            <a:ext cx="4102948" cy="235653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1" fontAlgn="base" latinLnBrk="0" hangingPunct="1">
              <a:lnSpc>
                <a:spcPct val="100000"/>
              </a:lnSpc>
              <a:spcBef>
                <a:spcPct val="0"/>
              </a:spcBef>
              <a:spcAft>
                <a:spcPct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11"/>
          <p:cNvSpPr>
            <a:spLocks noChangeArrowheads="1"/>
          </p:cNvSpPr>
          <p:nvPr/>
        </p:nvSpPr>
        <p:spPr bwMode="auto">
          <a:xfrm>
            <a:off x="4257995" y="5220796"/>
            <a:ext cx="4700954"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意見の違いや立場の違いを理解する力</a:t>
            </a:r>
          </a:p>
        </p:txBody>
      </p:sp>
      <p:sp>
        <p:nvSpPr>
          <p:cNvPr id="13" name="Rectangle 13"/>
          <p:cNvSpPr>
            <a:spLocks noChangeArrowheads="1"/>
          </p:cNvSpPr>
          <p:nvPr/>
        </p:nvSpPr>
        <p:spPr bwMode="auto">
          <a:xfrm>
            <a:off x="4257995" y="5530277"/>
            <a:ext cx="4296508"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自分と周囲の人々や物事との関係性を理解する力</a:t>
            </a:r>
          </a:p>
        </p:txBody>
      </p:sp>
      <p:sp>
        <p:nvSpPr>
          <p:cNvPr id="14" name="Rectangle 17"/>
          <p:cNvSpPr>
            <a:spLocks noChangeArrowheads="1"/>
          </p:cNvSpPr>
          <p:nvPr/>
        </p:nvSpPr>
        <p:spPr bwMode="auto">
          <a:xfrm>
            <a:off x="2033553" y="2424092"/>
            <a:ext cx="1308589" cy="216877"/>
          </a:xfrm>
          <a:prstGeom prst="rect">
            <a:avLst/>
          </a:prstGeom>
          <a:solidFill>
            <a:srgbClr val="FFEBEB"/>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主体性</a:t>
            </a:r>
          </a:p>
        </p:txBody>
      </p:sp>
      <p:sp>
        <p:nvSpPr>
          <p:cNvPr id="15" name="Rectangle 18"/>
          <p:cNvSpPr>
            <a:spLocks noChangeArrowheads="1"/>
          </p:cNvSpPr>
          <p:nvPr/>
        </p:nvSpPr>
        <p:spPr bwMode="auto">
          <a:xfrm>
            <a:off x="2033545" y="2613864"/>
            <a:ext cx="2143858"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物事に進んで取り組む力</a:t>
            </a:r>
          </a:p>
        </p:txBody>
      </p:sp>
      <p:sp>
        <p:nvSpPr>
          <p:cNvPr id="16" name="Rectangle 19"/>
          <p:cNvSpPr>
            <a:spLocks noChangeArrowheads="1"/>
          </p:cNvSpPr>
          <p:nvPr/>
        </p:nvSpPr>
        <p:spPr bwMode="auto">
          <a:xfrm>
            <a:off x="2033553" y="2978121"/>
            <a:ext cx="1308589" cy="253511"/>
          </a:xfrm>
          <a:prstGeom prst="rect">
            <a:avLst/>
          </a:prstGeom>
          <a:solidFill>
            <a:srgbClr val="FFEBEB"/>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働きかけ力</a:t>
            </a:r>
          </a:p>
        </p:txBody>
      </p:sp>
      <p:sp>
        <p:nvSpPr>
          <p:cNvPr id="17" name="Rectangle 20"/>
          <p:cNvSpPr>
            <a:spLocks noChangeArrowheads="1"/>
          </p:cNvSpPr>
          <p:nvPr/>
        </p:nvSpPr>
        <p:spPr bwMode="auto">
          <a:xfrm>
            <a:off x="2033544" y="3240776"/>
            <a:ext cx="222445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他人に働きかけ巻き込む力</a:t>
            </a:r>
          </a:p>
        </p:txBody>
      </p:sp>
      <p:sp>
        <p:nvSpPr>
          <p:cNvPr id="18" name="Rectangle 21"/>
          <p:cNvSpPr>
            <a:spLocks noChangeArrowheads="1"/>
          </p:cNvSpPr>
          <p:nvPr/>
        </p:nvSpPr>
        <p:spPr bwMode="auto">
          <a:xfrm>
            <a:off x="2033553" y="3583212"/>
            <a:ext cx="1308589" cy="241789"/>
          </a:xfrm>
          <a:prstGeom prst="rect">
            <a:avLst/>
          </a:prstGeom>
          <a:solidFill>
            <a:srgbClr val="FFEBEB"/>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実行力</a:t>
            </a:r>
          </a:p>
        </p:txBody>
      </p:sp>
      <p:sp>
        <p:nvSpPr>
          <p:cNvPr id="19" name="Rectangle 22"/>
          <p:cNvSpPr>
            <a:spLocks noChangeArrowheads="1"/>
          </p:cNvSpPr>
          <p:nvPr/>
        </p:nvSpPr>
        <p:spPr bwMode="auto">
          <a:xfrm>
            <a:off x="2022850" y="3802358"/>
            <a:ext cx="2667431"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目的を設定し確実に行動する力</a:t>
            </a:r>
          </a:p>
        </p:txBody>
      </p:sp>
      <p:sp>
        <p:nvSpPr>
          <p:cNvPr id="20" name="Rectangle 23"/>
          <p:cNvSpPr>
            <a:spLocks noChangeArrowheads="1"/>
          </p:cNvSpPr>
          <p:nvPr/>
        </p:nvSpPr>
        <p:spPr bwMode="auto">
          <a:xfrm>
            <a:off x="6215536" y="3620259"/>
            <a:ext cx="1389185" cy="262513"/>
          </a:xfrm>
          <a:prstGeom prst="rect">
            <a:avLst/>
          </a:prstGeom>
          <a:solidFill>
            <a:schemeClr val="accent3">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創造力</a:t>
            </a:r>
          </a:p>
        </p:txBody>
      </p:sp>
      <p:sp>
        <p:nvSpPr>
          <p:cNvPr id="21" name="Rectangle 24"/>
          <p:cNvSpPr>
            <a:spLocks noChangeArrowheads="1"/>
          </p:cNvSpPr>
          <p:nvPr/>
        </p:nvSpPr>
        <p:spPr bwMode="auto">
          <a:xfrm>
            <a:off x="6215536" y="2303412"/>
            <a:ext cx="1389185" cy="251196"/>
          </a:xfrm>
          <a:prstGeom prst="rect">
            <a:avLst/>
          </a:prstGeom>
          <a:solidFill>
            <a:schemeClr val="accent3">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課題発見力</a:t>
            </a:r>
          </a:p>
        </p:txBody>
      </p:sp>
      <p:sp>
        <p:nvSpPr>
          <p:cNvPr id="22" name="Rectangle 25"/>
          <p:cNvSpPr>
            <a:spLocks noChangeArrowheads="1"/>
          </p:cNvSpPr>
          <p:nvPr/>
        </p:nvSpPr>
        <p:spPr bwMode="auto">
          <a:xfrm>
            <a:off x="6283701" y="3855280"/>
            <a:ext cx="2120411"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新しい価値を生み出す力</a:t>
            </a:r>
          </a:p>
        </p:txBody>
      </p:sp>
      <p:sp>
        <p:nvSpPr>
          <p:cNvPr id="23" name="Rectangle 26"/>
          <p:cNvSpPr>
            <a:spLocks noChangeArrowheads="1"/>
          </p:cNvSpPr>
          <p:nvPr/>
        </p:nvSpPr>
        <p:spPr bwMode="auto">
          <a:xfrm>
            <a:off x="6236984" y="2503266"/>
            <a:ext cx="2350515"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現状を分析し目的や課題を明らかにする力</a:t>
            </a:r>
          </a:p>
        </p:txBody>
      </p:sp>
      <p:sp>
        <p:nvSpPr>
          <p:cNvPr id="24" name="Rectangle 27"/>
          <p:cNvSpPr>
            <a:spLocks noChangeArrowheads="1"/>
          </p:cNvSpPr>
          <p:nvPr/>
        </p:nvSpPr>
        <p:spPr bwMode="auto">
          <a:xfrm>
            <a:off x="6215508" y="3149662"/>
            <a:ext cx="2371991" cy="48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課題の解決に向けたプロセスを明らかにし準備する力</a:t>
            </a:r>
          </a:p>
        </p:txBody>
      </p:sp>
      <p:sp>
        <p:nvSpPr>
          <p:cNvPr id="25" name="Rectangle 28"/>
          <p:cNvSpPr>
            <a:spLocks noChangeArrowheads="1"/>
          </p:cNvSpPr>
          <p:nvPr/>
        </p:nvSpPr>
        <p:spPr bwMode="auto">
          <a:xfrm>
            <a:off x="6215536" y="2967697"/>
            <a:ext cx="1389185" cy="226470"/>
          </a:xfrm>
          <a:prstGeom prst="rect">
            <a:avLst/>
          </a:prstGeom>
          <a:solidFill>
            <a:schemeClr val="accent3">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計画力</a:t>
            </a:r>
          </a:p>
        </p:txBody>
      </p:sp>
      <p:sp>
        <p:nvSpPr>
          <p:cNvPr id="26" name="Text Box 29"/>
          <p:cNvSpPr txBox="1">
            <a:spLocks noChangeArrowheads="1"/>
          </p:cNvSpPr>
          <p:nvPr/>
        </p:nvSpPr>
        <p:spPr bwMode="auto">
          <a:xfrm>
            <a:off x="568974" y="1700808"/>
            <a:ext cx="3561589" cy="368947"/>
          </a:xfrm>
          <a:prstGeom prst="rect">
            <a:avLst/>
          </a:prstGeom>
          <a:solidFill>
            <a:srgbClr val="FFCCCC"/>
          </a:solidFill>
          <a:ln w="19050" algn="ctr">
            <a:solidFill>
              <a:schemeClr val="tx1"/>
            </a:solidFill>
            <a:miter lim="800000"/>
            <a:headEnd/>
            <a:tailEnd/>
          </a:ln>
        </p:spPr>
        <p:txBody>
          <a:bodyPr wrap="square" lIns="84041" tIns="42037" rIns="84041" bIns="4203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840428"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前に踏み出す力　（アクション）</a:t>
            </a:r>
          </a:p>
        </p:txBody>
      </p:sp>
      <p:sp>
        <p:nvSpPr>
          <p:cNvPr id="27" name="Rectangle 30"/>
          <p:cNvSpPr>
            <a:spLocks noChangeArrowheads="1"/>
          </p:cNvSpPr>
          <p:nvPr/>
        </p:nvSpPr>
        <p:spPr bwMode="auto">
          <a:xfrm>
            <a:off x="419862" y="2111008"/>
            <a:ext cx="392776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eiryo UI" panose="020B0604030504040204" pitchFamily="50" charset="-128"/>
              </a:rPr>
              <a:t>～一歩前に踏み出し、失敗しても粘り強く取り組む力～</a:t>
            </a:r>
          </a:p>
        </p:txBody>
      </p:sp>
      <p:sp>
        <p:nvSpPr>
          <p:cNvPr id="28" name="Text Box 31"/>
          <p:cNvSpPr txBox="1">
            <a:spLocks noChangeArrowheads="1"/>
          </p:cNvSpPr>
          <p:nvPr/>
        </p:nvSpPr>
        <p:spPr bwMode="auto">
          <a:xfrm>
            <a:off x="5033216" y="1700808"/>
            <a:ext cx="3104349" cy="368947"/>
          </a:xfrm>
          <a:prstGeom prst="rect">
            <a:avLst/>
          </a:prstGeom>
          <a:solidFill>
            <a:schemeClr val="accent3">
              <a:lumMod val="60000"/>
              <a:lumOff val="40000"/>
            </a:schemeClr>
          </a:solidFill>
          <a:ln w="19050" algn="ctr">
            <a:solidFill>
              <a:schemeClr val="tx1"/>
            </a:solidFill>
            <a:miter lim="800000"/>
            <a:headEnd/>
            <a:tailEnd/>
          </a:ln>
        </p:spPr>
        <p:txBody>
          <a:bodyPr wrap="square" lIns="84041" tIns="42037" rIns="84041" bIns="4203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840428"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考え抜く力</a:t>
            </a:r>
            <a:r>
              <a:rPr kumimoji="1" lang="ja-JP" altLang="en-US" sz="1846"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（シンキング）</a:t>
            </a:r>
          </a:p>
        </p:txBody>
      </p:sp>
      <p:sp>
        <p:nvSpPr>
          <p:cNvPr id="29" name="Rectangle 32"/>
          <p:cNvSpPr>
            <a:spLocks noChangeArrowheads="1"/>
          </p:cNvSpPr>
          <p:nvPr/>
        </p:nvSpPr>
        <p:spPr bwMode="auto">
          <a:xfrm>
            <a:off x="4631318" y="2061568"/>
            <a:ext cx="3407020"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eiryo UI" panose="020B0604030504040204" pitchFamily="50" charset="-128"/>
              </a:rPr>
              <a:t>～疑問を持ち、考え抜く力～</a:t>
            </a:r>
          </a:p>
        </p:txBody>
      </p:sp>
      <p:sp>
        <p:nvSpPr>
          <p:cNvPr id="30" name="Text Box 33"/>
          <p:cNvSpPr txBox="1">
            <a:spLocks noChangeArrowheads="1"/>
          </p:cNvSpPr>
          <p:nvPr/>
        </p:nvSpPr>
        <p:spPr bwMode="auto">
          <a:xfrm>
            <a:off x="587185" y="4213569"/>
            <a:ext cx="3707423" cy="368947"/>
          </a:xfrm>
          <a:prstGeom prst="rect">
            <a:avLst/>
          </a:prstGeom>
          <a:solidFill>
            <a:schemeClr val="accent1">
              <a:lumMod val="60000"/>
              <a:lumOff val="40000"/>
            </a:schemeClr>
          </a:solidFill>
          <a:ln w="19050" algn="ctr">
            <a:solidFill>
              <a:schemeClr val="tx1"/>
            </a:solidFill>
            <a:miter lim="800000"/>
            <a:headEnd/>
            <a:tailEnd/>
          </a:ln>
        </p:spPr>
        <p:txBody>
          <a:bodyPr wrap="square" lIns="84041" tIns="42037" rIns="84041" bIns="42037">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840428"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チームで働く力（チームワーク）</a:t>
            </a:r>
          </a:p>
        </p:txBody>
      </p:sp>
      <p:sp>
        <p:nvSpPr>
          <p:cNvPr id="31" name="Rectangle 34"/>
          <p:cNvSpPr>
            <a:spLocks noChangeArrowheads="1"/>
          </p:cNvSpPr>
          <p:nvPr/>
        </p:nvSpPr>
        <p:spPr bwMode="auto">
          <a:xfrm>
            <a:off x="4297325" y="4356792"/>
            <a:ext cx="3964527"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840428" rtl="0" eaLnBrk="0" fontAlgn="base" latinLnBrk="0" hangingPunct="0">
              <a:lnSpc>
                <a:spcPct val="100000"/>
              </a:lnSpc>
              <a:spcBef>
                <a:spcPct val="0"/>
              </a:spcBef>
              <a:spcAft>
                <a:spcPct val="0"/>
              </a:spcAft>
              <a:buClrTx/>
              <a:buSzTx/>
              <a:buFontTx/>
              <a:buNone/>
              <a:tabLst/>
              <a:defRPr/>
            </a:pPr>
            <a:r>
              <a:rPr kumimoji="1" lang="ja-JP" altLang="en-US" sz="1292" b="1" i="0" u="none" strike="noStrike" kern="1200" cap="none" spc="0" normalizeH="0" baseline="0" noProof="0" dirty="0">
                <a:ln>
                  <a:noFill/>
                </a:ln>
                <a:solidFill>
                  <a:srgbClr val="000099"/>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～多様な人々とともに、目標に向けて協力する力～</a:t>
            </a:r>
          </a:p>
        </p:txBody>
      </p:sp>
      <p:sp>
        <p:nvSpPr>
          <p:cNvPr id="35" name="Rectangle 6"/>
          <p:cNvSpPr>
            <a:spLocks noChangeArrowheads="1"/>
          </p:cNvSpPr>
          <p:nvPr/>
        </p:nvSpPr>
        <p:spPr bwMode="auto">
          <a:xfrm>
            <a:off x="2587218" y="4640848"/>
            <a:ext cx="1708638" cy="242438"/>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発信力</a:t>
            </a:r>
          </a:p>
        </p:txBody>
      </p:sp>
      <p:sp>
        <p:nvSpPr>
          <p:cNvPr id="36" name="Rectangle 7"/>
          <p:cNvSpPr>
            <a:spLocks noChangeArrowheads="1"/>
          </p:cNvSpPr>
          <p:nvPr/>
        </p:nvSpPr>
        <p:spPr bwMode="auto">
          <a:xfrm>
            <a:off x="4257999" y="4622576"/>
            <a:ext cx="4604238"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自分の意見をわかりやすく伝える力</a:t>
            </a:r>
          </a:p>
        </p:txBody>
      </p:sp>
      <p:sp>
        <p:nvSpPr>
          <p:cNvPr id="37" name="Rectangle 8"/>
          <p:cNvSpPr>
            <a:spLocks noChangeArrowheads="1"/>
          </p:cNvSpPr>
          <p:nvPr/>
        </p:nvSpPr>
        <p:spPr bwMode="auto">
          <a:xfrm>
            <a:off x="2588683" y="4949465"/>
            <a:ext cx="1708638" cy="237660"/>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傾聴力</a:t>
            </a:r>
          </a:p>
        </p:txBody>
      </p:sp>
      <p:sp>
        <p:nvSpPr>
          <p:cNvPr id="38" name="Rectangle 9"/>
          <p:cNvSpPr>
            <a:spLocks noChangeArrowheads="1"/>
          </p:cNvSpPr>
          <p:nvPr/>
        </p:nvSpPr>
        <p:spPr bwMode="auto">
          <a:xfrm>
            <a:off x="4257999" y="4906861"/>
            <a:ext cx="412066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相手の意見を丁寧に聴く力</a:t>
            </a:r>
          </a:p>
        </p:txBody>
      </p:sp>
      <p:sp>
        <p:nvSpPr>
          <p:cNvPr id="39" name="Rectangle 10"/>
          <p:cNvSpPr>
            <a:spLocks noChangeArrowheads="1"/>
          </p:cNvSpPr>
          <p:nvPr/>
        </p:nvSpPr>
        <p:spPr bwMode="auto">
          <a:xfrm>
            <a:off x="2588683" y="5253304"/>
            <a:ext cx="1708638" cy="240051"/>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柔軟性</a:t>
            </a:r>
          </a:p>
        </p:txBody>
      </p:sp>
      <p:sp>
        <p:nvSpPr>
          <p:cNvPr id="40" name="Rectangle 12"/>
          <p:cNvSpPr>
            <a:spLocks noChangeArrowheads="1"/>
          </p:cNvSpPr>
          <p:nvPr/>
        </p:nvSpPr>
        <p:spPr bwMode="auto">
          <a:xfrm>
            <a:off x="2588681" y="5559534"/>
            <a:ext cx="1705708" cy="240051"/>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情況把握力</a:t>
            </a:r>
          </a:p>
        </p:txBody>
      </p:sp>
      <p:sp>
        <p:nvSpPr>
          <p:cNvPr id="41" name="Rectangle 14"/>
          <p:cNvSpPr>
            <a:spLocks noChangeArrowheads="1"/>
          </p:cNvSpPr>
          <p:nvPr/>
        </p:nvSpPr>
        <p:spPr bwMode="auto">
          <a:xfrm>
            <a:off x="2588683" y="5865764"/>
            <a:ext cx="1708638" cy="237660"/>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規律性</a:t>
            </a:r>
          </a:p>
        </p:txBody>
      </p:sp>
      <p:sp>
        <p:nvSpPr>
          <p:cNvPr id="42" name="Rectangle 15"/>
          <p:cNvSpPr>
            <a:spLocks noChangeArrowheads="1"/>
          </p:cNvSpPr>
          <p:nvPr/>
        </p:nvSpPr>
        <p:spPr bwMode="auto">
          <a:xfrm>
            <a:off x="4257999" y="5837426"/>
            <a:ext cx="4120662"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社会のルールや人との約束を守る力</a:t>
            </a:r>
          </a:p>
        </p:txBody>
      </p:sp>
      <p:sp>
        <p:nvSpPr>
          <p:cNvPr id="43" name="Rectangle 16"/>
          <p:cNvSpPr>
            <a:spLocks noChangeArrowheads="1"/>
          </p:cNvSpPr>
          <p:nvPr/>
        </p:nvSpPr>
        <p:spPr bwMode="auto">
          <a:xfrm>
            <a:off x="4258028" y="6151362"/>
            <a:ext cx="3464169" cy="28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4041" tIns="42037" rIns="84041" bIns="4203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ストレスの発生源に対応する力</a:t>
            </a:r>
          </a:p>
        </p:txBody>
      </p:sp>
      <p:sp>
        <p:nvSpPr>
          <p:cNvPr id="44" name="Rectangle 38"/>
          <p:cNvSpPr>
            <a:spLocks noChangeArrowheads="1"/>
          </p:cNvSpPr>
          <p:nvPr/>
        </p:nvSpPr>
        <p:spPr bwMode="auto">
          <a:xfrm>
            <a:off x="2588683" y="6169601"/>
            <a:ext cx="1708638" cy="240049"/>
          </a:xfrm>
          <a:prstGeom prst="rect">
            <a:avLst/>
          </a:prstGeom>
          <a:solidFill>
            <a:schemeClr val="accent1">
              <a:lumMod val="20000"/>
              <a:lumOff val="80000"/>
            </a:schemeClr>
          </a:solidFill>
          <a:ln w="9525" algn="ctr">
            <a:solidFill>
              <a:schemeClr val="tx1"/>
            </a:solidFill>
            <a:miter lim="800000"/>
            <a:headEnd/>
            <a:tailEnd/>
          </a:ln>
        </p:spPr>
        <p:txBody>
          <a:bodyPr lIns="84041" tIns="42037" rIns="84041" bIns="42037"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840428" rtl="0" eaLnBrk="0" fontAlgn="base" latinLnBrk="0" hangingPunct="0">
              <a:lnSpc>
                <a:spcPct val="100000"/>
              </a:lnSpc>
              <a:spcBef>
                <a:spcPct val="0"/>
              </a:spcBef>
              <a:spcAft>
                <a:spcPct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ｽﾄﾚｽｺﾝﾄﾛｰﾙ力</a:t>
            </a:r>
          </a:p>
        </p:txBody>
      </p:sp>
      <p:sp>
        <p:nvSpPr>
          <p:cNvPr id="45" name="Rectangle 2"/>
          <p:cNvSpPr txBox="1">
            <a:spLocks noChangeArrowheads="1"/>
          </p:cNvSpPr>
          <p:nvPr/>
        </p:nvSpPr>
        <p:spPr>
          <a:xfrm>
            <a:off x="118281" y="-72646"/>
            <a:ext cx="9144000" cy="955589"/>
          </a:xfrm>
          <a:prstGeom prst="rect">
            <a:avLst/>
          </a:prstGeom>
        </p:spPr>
        <p:txBody>
          <a:bodyPr vert="horz" lIns="91440" tIns="45720" rIns="91440" bIns="45720" rtlCol="0" anchor="ctr">
            <a:normAutofit/>
          </a:bodyPr>
          <a:lstStyle>
            <a:lvl1pPr algn="l" defTabSz="844083" rtl="0" eaLnBrk="1" latinLnBrk="0" hangingPunct="1">
              <a:spcBef>
                <a:spcPct val="0"/>
              </a:spcBef>
              <a:buNone/>
              <a:defRPr kumimoji="1" sz="2215"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社会人基礎力とは</a:t>
            </a:r>
          </a:p>
        </p:txBody>
      </p:sp>
      <p:sp>
        <p:nvSpPr>
          <p:cNvPr id="48" name="角丸四角形 41">
            <a:extLst>
              <a:ext uri="{FF2B5EF4-FFF2-40B4-BE49-F238E27FC236}">
                <a16:creationId xmlns:a16="http://schemas.microsoft.com/office/drawing/2014/main" id="{A12C576C-8408-4601-9F9A-204F69055D3D}"/>
              </a:ext>
            </a:extLst>
          </p:cNvPr>
          <p:cNvSpPr/>
          <p:nvPr/>
        </p:nvSpPr>
        <p:spPr>
          <a:xfrm>
            <a:off x="329819" y="792291"/>
            <a:ext cx="8257680" cy="810225"/>
          </a:xfrm>
          <a:prstGeom prst="roundRect">
            <a:avLst/>
          </a:prstGeom>
          <a:ln w="41275" cmpd="tri">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marR="0" lvl="0" indent="0" algn="l" defTabSz="914400" rtl="0" eaLnBrk="1" fontAlgn="base" latinLnBrk="0" hangingPunct="1">
              <a:lnSpc>
                <a:spcPct val="100000"/>
              </a:lnSpc>
              <a:spcBef>
                <a:spcPct val="0"/>
              </a:spcBef>
              <a:spcAft>
                <a:spcPct val="0"/>
              </a:spcAft>
              <a:buClr>
                <a:srgbClr val="4BACC6">
                  <a:lumMod val="75000"/>
                </a:srgbClr>
              </a:buClr>
              <a:buSzTx/>
              <a:buFontTx/>
              <a:buNone/>
              <a:tabLst/>
              <a:defRPr/>
            </a:pPr>
            <a:r>
              <a:rPr kumimoji="1" lang="ja-JP" altLang="en-US" sz="14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職場や地域社会で多様な人々と仕事をしていくために必要な基礎的な力</a:t>
            </a:r>
            <a:r>
              <a:rPr kumimoji="1" lang="ja-JP" altLang="en-US" sz="1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として、経済産業省が</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2006</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年に提唱したもので、「前に踏み出す力」、「考え抜く力」、「チームで働く力」の３つの能力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12</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の能力要素）から構成されています。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2" name="図 1">
            <a:extLst>
              <a:ext uri="{FF2B5EF4-FFF2-40B4-BE49-F238E27FC236}">
                <a16:creationId xmlns:a16="http://schemas.microsoft.com/office/drawing/2014/main" id="{8F894BD4-6380-45C3-AE3F-E7203490AC8E}"/>
              </a:ext>
            </a:extLst>
          </p:cNvPr>
          <p:cNvPicPr>
            <a:picLocks noChangeAspect="1"/>
          </p:cNvPicPr>
          <p:nvPr/>
        </p:nvPicPr>
        <p:blipFill>
          <a:blip r:embed="rId3"/>
          <a:stretch>
            <a:fillRect/>
          </a:stretch>
        </p:blipFill>
        <p:spPr>
          <a:xfrm>
            <a:off x="490440" y="4566431"/>
            <a:ext cx="1837908" cy="1843219"/>
          </a:xfrm>
          <a:prstGeom prst="rect">
            <a:avLst/>
          </a:prstGeom>
        </p:spPr>
      </p:pic>
      <p:pic>
        <p:nvPicPr>
          <p:cNvPr id="47" name="図 46">
            <a:extLst>
              <a:ext uri="{FF2B5EF4-FFF2-40B4-BE49-F238E27FC236}">
                <a16:creationId xmlns:a16="http://schemas.microsoft.com/office/drawing/2014/main" id="{D52F02F6-87C9-469B-9E7E-307D28E78AD4}"/>
              </a:ext>
            </a:extLst>
          </p:cNvPr>
          <p:cNvPicPr>
            <a:picLocks noChangeAspect="1"/>
          </p:cNvPicPr>
          <p:nvPr/>
        </p:nvPicPr>
        <p:blipFill>
          <a:blip r:embed="rId4"/>
          <a:stretch>
            <a:fillRect/>
          </a:stretch>
        </p:blipFill>
        <p:spPr>
          <a:xfrm>
            <a:off x="396968" y="2404261"/>
            <a:ext cx="1473108" cy="1473108"/>
          </a:xfrm>
          <a:prstGeom prst="rect">
            <a:avLst/>
          </a:prstGeom>
        </p:spPr>
      </p:pic>
      <p:sp>
        <p:nvSpPr>
          <p:cNvPr id="49" name="正方形/長方形 48">
            <a:extLst>
              <a:ext uri="{FF2B5EF4-FFF2-40B4-BE49-F238E27FC236}">
                <a16:creationId xmlns:a16="http://schemas.microsoft.com/office/drawing/2014/main" id="{DA197B15-ADC0-4DDD-B0D2-CDF41D2F21D2}"/>
              </a:ext>
            </a:extLst>
          </p:cNvPr>
          <p:cNvSpPr/>
          <p:nvPr/>
        </p:nvSpPr>
        <p:spPr bwMode="auto">
          <a:xfrm>
            <a:off x="419862" y="2451508"/>
            <a:ext cx="1522805" cy="1278508"/>
          </a:xfrm>
          <a:prstGeom prst="rect">
            <a:avLst/>
          </a:prstGeom>
          <a:noFill/>
          <a:ln w="9525">
            <a:solidFill>
              <a:srgbClr val="FFCCCC"/>
            </a:solidFill>
            <a:miter lim="800000"/>
            <a:headEnd/>
            <a:tailEnd/>
          </a:ln>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a:extLst>
              <a:ext uri="{FF2B5EF4-FFF2-40B4-BE49-F238E27FC236}">
                <a16:creationId xmlns:a16="http://schemas.microsoft.com/office/drawing/2014/main" id="{4C42A967-AF66-48A8-AF10-A1079F1F9286}"/>
              </a:ext>
            </a:extLst>
          </p:cNvPr>
          <p:cNvSpPr/>
          <p:nvPr/>
        </p:nvSpPr>
        <p:spPr bwMode="auto">
          <a:xfrm>
            <a:off x="629409" y="4832330"/>
            <a:ext cx="1522805" cy="1278508"/>
          </a:xfrm>
          <a:prstGeom prst="rect">
            <a:avLst/>
          </a:prstGeom>
          <a:noFill/>
          <a:ln w="9525">
            <a:solidFill>
              <a:schemeClr val="accent1">
                <a:lumMod val="60000"/>
                <a:lumOff val="40000"/>
              </a:schemeClr>
            </a:solidFill>
            <a:miter lim="800000"/>
            <a:headEnd/>
            <a:tailEnd/>
          </a:ln>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1" name="図 50">
            <a:extLst>
              <a:ext uri="{FF2B5EF4-FFF2-40B4-BE49-F238E27FC236}">
                <a16:creationId xmlns:a16="http://schemas.microsoft.com/office/drawing/2014/main" id="{7320A740-52B8-4222-9990-101DBA8922B3}"/>
              </a:ext>
            </a:extLst>
          </p:cNvPr>
          <p:cNvPicPr>
            <a:picLocks noChangeAspect="1"/>
          </p:cNvPicPr>
          <p:nvPr/>
        </p:nvPicPr>
        <p:blipFill rotWithShape="1">
          <a:blip r:embed="rId5"/>
          <a:srcRect l="11958" t="11865" r="13524" b="13616"/>
          <a:stretch/>
        </p:blipFill>
        <p:spPr>
          <a:xfrm>
            <a:off x="4814650" y="2500142"/>
            <a:ext cx="1202933" cy="1202932"/>
          </a:xfrm>
          <a:prstGeom prst="rect">
            <a:avLst/>
          </a:prstGeom>
        </p:spPr>
      </p:pic>
      <p:sp>
        <p:nvSpPr>
          <p:cNvPr id="52" name="正方形/長方形 51">
            <a:extLst>
              <a:ext uri="{FF2B5EF4-FFF2-40B4-BE49-F238E27FC236}">
                <a16:creationId xmlns:a16="http://schemas.microsoft.com/office/drawing/2014/main" id="{CC5BE512-4C24-4529-8964-31CB796C7F99}"/>
              </a:ext>
            </a:extLst>
          </p:cNvPr>
          <p:cNvSpPr/>
          <p:nvPr/>
        </p:nvSpPr>
        <p:spPr bwMode="auto">
          <a:xfrm>
            <a:off x="4612876" y="2435741"/>
            <a:ext cx="1522805" cy="1278508"/>
          </a:xfrm>
          <a:prstGeom prst="rect">
            <a:avLst/>
          </a:prstGeom>
          <a:noFill/>
          <a:ln w="9525">
            <a:solidFill>
              <a:schemeClr val="accent3">
                <a:lumMod val="60000"/>
                <a:lumOff val="40000"/>
              </a:schemeClr>
            </a:solidFill>
            <a:miter lim="800000"/>
            <a:headEnd/>
            <a:tailEnd/>
          </a:ln>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テキスト ボックス 53">
            <a:extLst>
              <a:ext uri="{FF2B5EF4-FFF2-40B4-BE49-F238E27FC236}">
                <a16:creationId xmlns:a16="http://schemas.microsoft.com/office/drawing/2014/main" id="{10C20BBB-09CC-476F-A62F-2BAF83D8AD05}"/>
              </a:ext>
            </a:extLst>
          </p:cNvPr>
          <p:cNvSpPr txBox="1"/>
          <p:nvPr/>
        </p:nvSpPr>
        <p:spPr>
          <a:xfrm>
            <a:off x="-27871" y="6597352"/>
            <a:ext cx="9196508" cy="353943"/>
          </a:xfrm>
          <a:prstGeom prst="rect">
            <a:avLst/>
          </a:prstGeom>
          <a:noFill/>
        </p:spPr>
        <p:txBody>
          <a:bodyPr wrap="square" rtlCol="0">
            <a:spAutoFit/>
          </a:bodyPr>
          <a:lstStyle/>
          <a:p>
            <a:pPr algn="ctr">
              <a:defRPr/>
            </a:pPr>
            <a:r>
              <a:rPr kumimoji="1" lang="ja-JP" altLang="en-US" sz="900" b="0" i="0" u="none" strike="noStrike" kern="1200" cap="none" spc="0" normalizeH="0" baseline="0" noProof="0" dirty="0">
                <a:ln>
                  <a:noFill/>
                </a:ln>
                <a:solidFill>
                  <a:prstClr val="black"/>
                </a:solidFill>
                <a:effectLst/>
                <a:uLnTx/>
                <a:uFillTx/>
                <a:latin typeface="+mn-ea"/>
                <a:ea typeface="+mn-ea"/>
              </a:rPr>
              <a:t>参考資料：</a:t>
            </a:r>
            <a:r>
              <a:rPr lang="ja-JP" altLang="ja-JP" sz="900" dirty="0">
                <a:latin typeface="+mn-ea"/>
                <a:ea typeface="+mn-ea"/>
              </a:rPr>
              <a:t>経済産業省：「社会人基礎力」</a:t>
            </a:r>
            <a:r>
              <a:rPr lang="en-US" altLang="ja-JP" sz="900" dirty="0">
                <a:latin typeface="+mn-ea"/>
                <a:ea typeface="+mn-ea"/>
              </a:rPr>
              <a:t>https://www.meti.go.jp/policy/kisoryoku/index.html</a:t>
            </a:r>
            <a:endParaRPr lang="ja-JP" altLang="ja-JP" sz="900" dirty="0">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スライド番号プレースホルダー 5"/>
          <p:cNvSpPr>
            <a:spLocks noGrp="1"/>
          </p:cNvSpPr>
          <p:nvPr>
            <p:ph type="sldNum" sz="quarter" idx="12"/>
          </p:nvPr>
        </p:nvSpPr>
        <p:spPr>
          <a:xfrm>
            <a:off x="6681238" y="6277266"/>
            <a:ext cx="2133600" cy="365125"/>
          </a:xfrm>
        </p:spPr>
        <p:txBody>
          <a:bodyPr/>
          <a:lstStyle/>
          <a:p>
            <a:fld id="{D9550142-B990-490A-A107-ED7302A7FD52}" type="slidenum">
              <a:rPr lang="ja-JP" altLang="en-US" sz="1200" smtClean="0">
                <a:solidFill>
                  <a:prstClr val="black"/>
                </a:solidFill>
                <a:latin typeface="Osaka"/>
                <a:ea typeface="Osaka"/>
              </a:rPr>
              <a:pPr/>
              <a:t>7</a:t>
            </a:fld>
            <a:endParaRPr lang="ja-JP" altLang="en-US" sz="1200" dirty="0">
              <a:solidFill>
                <a:prstClr val="black"/>
              </a:solidFill>
              <a:latin typeface="Osaka"/>
              <a:ea typeface="Osaka"/>
            </a:endParaRPr>
          </a:p>
        </p:txBody>
      </p:sp>
    </p:spTree>
    <p:extLst>
      <p:ext uri="{BB962C8B-B14F-4D97-AF65-F5344CB8AC3E}">
        <p14:creationId xmlns:p14="http://schemas.microsoft.com/office/powerpoint/2010/main" val="297522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868" y="339644"/>
            <a:ext cx="8774310" cy="461665"/>
          </a:xfrm>
        </p:spPr>
        <p:txBody>
          <a:bodyPr/>
          <a:lstStyle/>
          <a:p>
            <a:pPr algn="ctr"/>
            <a:r>
              <a:rPr lang="ja-JP" altLang="en-US" sz="24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社会人基礎力</a:t>
            </a:r>
            <a:r>
              <a:rPr lang="en-US" altLang="ja-JP" sz="24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2400" dirty="0">
                <a:latin typeface="ＭＳ ゴシック" panose="020B0609070205080204" pitchFamily="49" charset="-128"/>
                <a:ea typeface="ＭＳ ゴシック" panose="020B0609070205080204" pitchFamily="49" charset="-128"/>
                <a:cs typeface="メイリオ" panose="020B0604030504040204" pitchFamily="50" charset="-128"/>
              </a:rPr>
              <a:t>「人生１００年時代」に求められるスキル</a:t>
            </a:r>
          </a:p>
        </p:txBody>
      </p:sp>
      <p:sp>
        <p:nvSpPr>
          <p:cNvPr id="5" name="ホームベース 4"/>
          <p:cNvSpPr/>
          <p:nvPr/>
        </p:nvSpPr>
        <p:spPr bwMode="auto">
          <a:xfrm>
            <a:off x="982679" y="3894283"/>
            <a:ext cx="3371763" cy="531751"/>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社会人基礎力</a:t>
            </a:r>
          </a:p>
        </p:txBody>
      </p:sp>
      <p:sp>
        <p:nvSpPr>
          <p:cNvPr id="11" name="ホームベース 10"/>
          <p:cNvSpPr/>
          <p:nvPr/>
        </p:nvSpPr>
        <p:spPr bwMode="auto">
          <a:xfrm>
            <a:off x="1846774" y="3191858"/>
            <a:ext cx="1262910" cy="531692"/>
          </a:xfrm>
          <a:prstGeom prst="homePlate">
            <a:avLst/>
          </a:prstGeom>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専門スキル</a:t>
            </a:r>
          </a:p>
        </p:txBody>
      </p:sp>
      <p:sp>
        <p:nvSpPr>
          <p:cNvPr id="14" name="ホームベース 13"/>
          <p:cNvSpPr/>
          <p:nvPr/>
        </p:nvSpPr>
        <p:spPr bwMode="auto">
          <a:xfrm>
            <a:off x="1846775" y="1925411"/>
            <a:ext cx="1262909" cy="531692"/>
          </a:xfrm>
          <a:prstGeom prst="homePlate">
            <a:avLst/>
          </a:prstGeom>
          <a:noFill/>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社内スキル</a:t>
            </a:r>
          </a:p>
        </p:txBody>
      </p:sp>
      <p:cxnSp>
        <p:nvCxnSpPr>
          <p:cNvPr id="8" name="直線矢印コネクタ 7"/>
          <p:cNvCxnSpPr/>
          <p:nvPr/>
        </p:nvCxnSpPr>
        <p:spPr>
          <a:xfrm flipV="1">
            <a:off x="186658" y="1434932"/>
            <a:ext cx="0" cy="37222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186658" y="5157192"/>
            <a:ext cx="45182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ホームベース 19"/>
          <p:cNvSpPr/>
          <p:nvPr/>
        </p:nvSpPr>
        <p:spPr bwMode="auto">
          <a:xfrm>
            <a:off x="253127" y="4558972"/>
            <a:ext cx="4101315" cy="531751"/>
          </a:xfrm>
          <a:prstGeom prst="homePlate">
            <a:avLst/>
          </a:prstGeom>
          <a:ln>
            <a:headEnd/>
            <a:tailEnd/>
          </a:ln>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キャリア意識、マインド</a:t>
            </a:r>
          </a:p>
        </p:txBody>
      </p:sp>
      <p:sp>
        <p:nvSpPr>
          <p:cNvPr id="16" name="テキスト ボックス 15"/>
          <p:cNvSpPr txBox="1"/>
          <p:nvPr/>
        </p:nvSpPr>
        <p:spPr>
          <a:xfrm>
            <a:off x="253127" y="1224343"/>
            <a:ext cx="1677062" cy="348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パフォーマンス</a:t>
            </a:r>
          </a:p>
        </p:txBody>
      </p:sp>
      <p:sp>
        <p:nvSpPr>
          <p:cNvPr id="23" name="テキスト ボックス 22"/>
          <p:cNvSpPr txBox="1"/>
          <p:nvPr/>
        </p:nvSpPr>
        <p:spPr>
          <a:xfrm>
            <a:off x="4276320" y="5274256"/>
            <a:ext cx="611065" cy="348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年齢</a:t>
            </a:r>
          </a:p>
        </p:txBody>
      </p:sp>
      <p:sp>
        <p:nvSpPr>
          <p:cNvPr id="17" name="テキスト ボックス 16"/>
          <p:cNvSpPr txBox="1"/>
          <p:nvPr/>
        </p:nvSpPr>
        <p:spPr>
          <a:xfrm>
            <a:off x="4375654" y="4558972"/>
            <a:ext cx="2909771" cy="546945"/>
          </a:xfrm>
          <a:prstGeom prst="rect">
            <a:avLst/>
          </a:prstGeom>
          <a:noFill/>
        </p:spPr>
        <p:txBody>
          <a:bodyPr wrap="none" rtlCol="0">
            <a:sp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全ての基盤</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絶えず持ち続けることが必要</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ホームベース 24"/>
          <p:cNvSpPr/>
          <p:nvPr/>
        </p:nvSpPr>
        <p:spPr bwMode="auto">
          <a:xfrm>
            <a:off x="3278923" y="1925411"/>
            <a:ext cx="1075519" cy="531692"/>
          </a:xfrm>
          <a:prstGeom prst="homePlate">
            <a:avLst/>
          </a:prstGeom>
          <a:noFill/>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1" name="直線コネクタ 20"/>
          <p:cNvCxnSpPr/>
          <p:nvPr/>
        </p:nvCxnSpPr>
        <p:spPr>
          <a:xfrm>
            <a:off x="193159" y="2511033"/>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91552" y="3799139"/>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91552" y="4492503"/>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375654" y="3894283"/>
            <a:ext cx="2899018" cy="546945"/>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社会人としての基礎スキル</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初期に身につけておく必要</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4375654" y="2764311"/>
            <a:ext cx="2899018" cy="774251"/>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人材としての付加価値の源泉</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絶えず新たなスキルの獲得やアップデートが必要</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山形 23"/>
          <p:cNvSpPr/>
          <p:nvPr/>
        </p:nvSpPr>
        <p:spPr bwMode="auto">
          <a:xfrm>
            <a:off x="2910278" y="3191858"/>
            <a:ext cx="722082" cy="531692"/>
          </a:xfrm>
          <a:prstGeom prst="chevron">
            <a:avLst/>
          </a:prstGeom>
          <a:ln>
            <a:solidFill>
              <a:srgbClr val="FFCCCC"/>
            </a:solidFill>
            <a:prstDash val="sysDot"/>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テキスト ボックス 33"/>
          <p:cNvSpPr txBox="1"/>
          <p:nvPr/>
        </p:nvSpPr>
        <p:spPr>
          <a:xfrm>
            <a:off x="4372594" y="2052987"/>
            <a:ext cx="2899018" cy="319639"/>
          </a:xfrm>
          <a:prstGeom prst="rect">
            <a:avLst/>
          </a:prstGeom>
          <a:noFill/>
        </p:spPr>
        <p:txBody>
          <a:bodyPr wrap="square" rtlCol="0">
            <a:sp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職場によって異なる</a:t>
            </a:r>
            <a:endParaRPr kumimoji="1" lang="en-US" altLang="ja-JP" sz="147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5" name="直線コネクタ 34"/>
          <p:cNvCxnSpPr/>
          <p:nvPr/>
        </p:nvCxnSpPr>
        <p:spPr>
          <a:xfrm>
            <a:off x="191552" y="1833746"/>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93159" y="5157192"/>
            <a:ext cx="87729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ホームベース 36"/>
          <p:cNvSpPr/>
          <p:nvPr/>
        </p:nvSpPr>
        <p:spPr bwMode="auto">
          <a:xfrm>
            <a:off x="2910278" y="2593638"/>
            <a:ext cx="1444164" cy="531692"/>
          </a:xfrm>
          <a:prstGeom prst="homePlate">
            <a:avLst/>
          </a:prstGeom>
          <a:noFill/>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専門スキル</a:t>
            </a:r>
          </a:p>
        </p:txBody>
      </p:sp>
      <p:sp>
        <p:nvSpPr>
          <p:cNvPr id="26" name="右中かっこ 25"/>
          <p:cNvSpPr/>
          <p:nvPr/>
        </p:nvSpPr>
        <p:spPr>
          <a:xfrm>
            <a:off x="7230757" y="3841528"/>
            <a:ext cx="297587" cy="1262910"/>
          </a:xfrm>
          <a:prstGeom prst="rightBrace">
            <a:avLst>
              <a:gd name="adj1" fmla="val 37878"/>
              <a:gd name="adj2" fmla="val 50000"/>
            </a:avLst>
          </a:prstGeom>
          <a:ln/>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右中かっこ 38"/>
          <p:cNvSpPr/>
          <p:nvPr/>
        </p:nvSpPr>
        <p:spPr>
          <a:xfrm>
            <a:off x="7230757" y="1925411"/>
            <a:ext cx="297587" cy="1769465"/>
          </a:xfrm>
          <a:prstGeom prst="rightBrace">
            <a:avLst>
              <a:gd name="adj1" fmla="val 37878"/>
              <a:gd name="adj2" fmla="val 50000"/>
            </a:avLst>
          </a:prstGeom>
          <a:ln>
            <a:solidFill>
              <a:srgbClr val="FFCCCC"/>
            </a:solidFill>
          </a:ln>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7594812" y="3973079"/>
            <a:ext cx="1549188" cy="973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0064C8"/>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社会人としての基盤能力</a:t>
            </a:r>
            <a:endParaRPr kumimoji="1" lang="en-US" altLang="ja-JP" sz="1662" b="1" i="0" u="none" strike="noStrike" kern="1200" cap="none" spc="0" normalizeH="0" baseline="0" noProof="0" dirty="0">
              <a:ln>
                <a:noFill/>
              </a:ln>
              <a:solidFill>
                <a:srgbClr val="0064C8"/>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0064C8"/>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【OS】</a:t>
            </a:r>
            <a:endParaRPr kumimoji="1" lang="ja-JP" altLang="en-US" sz="2400" b="1" i="0" u="none" strike="noStrike" kern="1200" cap="none" spc="0" normalizeH="0" baseline="0" noProof="0" dirty="0">
              <a:ln>
                <a:noFill/>
              </a:ln>
              <a:solidFill>
                <a:srgbClr val="0064C8"/>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5" name="テキスト ボックス 44"/>
          <p:cNvSpPr txBox="1"/>
          <p:nvPr/>
        </p:nvSpPr>
        <p:spPr>
          <a:xfrm>
            <a:off x="7563102" y="2166091"/>
            <a:ext cx="1549188" cy="603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業界等の特性に応じた能力</a:t>
            </a:r>
            <a:endParaRPr kumimoji="1" lang="en-US" altLang="ja-JP" sz="1662" b="1" i="0" u="none" strike="noStrike" kern="1200" cap="none" spc="0" normalizeH="0" baseline="0" noProof="0" dirty="0">
              <a:ln>
                <a:noFill/>
              </a:ln>
              <a:solidFill>
                <a:srgbClr val="FF6699"/>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山形 46"/>
          <p:cNvSpPr/>
          <p:nvPr/>
        </p:nvSpPr>
        <p:spPr bwMode="auto">
          <a:xfrm>
            <a:off x="3442030" y="3191858"/>
            <a:ext cx="912413" cy="531692"/>
          </a:xfrm>
          <a:prstGeom prst="chevron">
            <a:avLst/>
          </a:prstGeom>
          <a:ln>
            <a:solidFill>
              <a:srgbClr val="FFCCCC"/>
            </a:solidFill>
            <a:headEnd/>
            <a:tailEnd/>
          </a:ln>
        </p:spPr>
        <p:style>
          <a:lnRef idx="2">
            <a:schemeClr val="accent6"/>
          </a:lnRef>
          <a:fillRef idx="1">
            <a:schemeClr val="lt1"/>
          </a:fillRef>
          <a:effectRef idx="0">
            <a:schemeClr val="accent6"/>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9"/>
          <p:cNvSpPr txBox="1"/>
          <p:nvPr/>
        </p:nvSpPr>
        <p:spPr>
          <a:xfrm>
            <a:off x="7363695" y="2822203"/>
            <a:ext cx="1929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6699"/>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2400" b="1" i="0" u="none" strike="noStrike" kern="1200" cap="none" spc="0" normalizeH="0" baseline="0" noProof="0" dirty="0">
                <a:ln>
                  <a:noFill/>
                </a:ln>
                <a:solidFill>
                  <a:srgbClr val="FF6699"/>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アプリ</a:t>
            </a:r>
            <a:r>
              <a:rPr kumimoji="1" lang="en-US" altLang="ja-JP" sz="2400" b="1" i="0" u="none" strike="noStrike" kern="1200" cap="none" spc="0" normalizeH="0" baseline="0" noProof="0" dirty="0">
                <a:ln>
                  <a:noFill/>
                </a:ln>
                <a:solidFill>
                  <a:srgbClr val="FF6699"/>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kumimoji="1" lang="ja-JP" altLang="en-US" sz="2400" b="1" i="0" u="none" strike="noStrike" kern="1200" cap="none" spc="0" normalizeH="0" baseline="0" noProof="0" dirty="0">
              <a:ln>
                <a:noFill/>
              </a:ln>
              <a:solidFill>
                <a:srgbClr val="FF6699"/>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8" name="角丸四角形 41">
            <a:extLst>
              <a:ext uri="{FF2B5EF4-FFF2-40B4-BE49-F238E27FC236}">
                <a16:creationId xmlns:a16="http://schemas.microsoft.com/office/drawing/2014/main" id="{A12C576C-8408-4601-9F9A-204F69055D3D}"/>
              </a:ext>
            </a:extLst>
          </p:cNvPr>
          <p:cNvSpPr/>
          <p:nvPr/>
        </p:nvSpPr>
        <p:spPr>
          <a:xfrm>
            <a:off x="1519766" y="5608773"/>
            <a:ext cx="6370342" cy="810225"/>
          </a:xfrm>
          <a:prstGeom prst="roundRect">
            <a:avLst/>
          </a:prstGeom>
          <a:ln w="41275" cmpd="tri">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n-ea"/>
              </a:rPr>
              <a:t>　</a:t>
            </a:r>
            <a:r>
              <a:rPr kumimoji="1" lang="ja-JP" altLang="en-US"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人生</a:t>
            </a:r>
            <a:r>
              <a:rPr kumimoji="1" lang="en-US" altLang="ja-JP"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100</a:t>
            </a:r>
            <a:r>
              <a:rPr kumimoji="1" lang="ja-JP" altLang="en-US"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年時代の働き手は、</a:t>
            </a:r>
            <a:r>
              <a:rPr kumimoji="1" lang="en-US" altLang="ja-JP"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アプリ</a:t>
            </a:r>
            <a:r>
              <a:rPr kumimoji="1" lang="en-US" altLang="ja-JP"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a:t>
            </a:r>
            <a:r>
              <a:rPr kumimoji="1" lang="ja-JP" altLang="en-US"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と</a:t>
            </a:r>
            <a:r>
              <a:rPr kumimoji="1" lang="en-US" altLang="ja-JP"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【OS】</a:t>
            </a:r>
            <a:r>
              <a:rPr kumimoji="1" lang="ja-JP" altLang="en-US"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を常に</a:t>
            </a:r>
            <a:endParaRPr kumimoji="1" lang="en-US" altLang="ja-JP" sz="2000" b="1" i="0" u="none" strike="noStrike" kern="1200" cap="none" spc="0" normalizeH="0" baseline="0" noProof="0" dirty="0">
              <a:ln>
                <a:noFill/>
              </a:ln>
              <a:solidFill>
                <a:prstClr val="black"/>
              </a:solidFill>
              <a:effectLst/>
              <a:uLnTx/>
              <a:uFillTx/>
              <a:latin typeface="+mn-ea"/>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n-ea"/>
                <a:cs typeface="メイリオ" panose="020B0604030504040204" pitchFamily="50" charset="-128"/>
              </a:rPr>
              <a:t>“アップデート”し続けていくことが求められます。</a:t>
            </a:r>
          </a:p>
        </p:txBody>
      </p:sp>
      <p:pic>
        <p:nvPicPr>
          <p:cNvPr id="6" name="図 5">
            <a:extLst>
              <a:ext uri="{FF2B5EF4-FFF2-40B4-BE49-F238E27FC236}">
                <a16:creationId xmlns:a16="http://schemas.microsoft.com/office/drawing/2014/main" id="{6B524F33-B310-F868-DE5B-051422AD4A20}"/>
              </a:ext>
            </a:extLst>
          </p:cNvPr>
          <p:cNvPicPr>
            <a:picLocks noChangeAspect="1"/>
          </p:cNvPicPr>
          <p:nvPr/>
        </p:nvPicPr>
        <p:blipFill>
          <a:blip r:embed="rId3"/>
          <a:stretch>
            <a:fillRect/>
          </a:stretch>
        </p:blipFill>
        <p:spPr>
          <a:xfrm>
            <a:off x="246125" y="5368091"/>
            <a:ext cx="1473108" cy="1473108"/>
          </a:xfrm>
          <a:prstGeom prst="rect">
            <a:avLst/>
          </a:prstGeom>
        </p:spPr>
      </p:pic>
      <p:sp>
        <p:nvSpPr>
          <p:cNvPr id="9" name="スライド番号プレースホルダー 8"/>
          <p:cNvSpPr>
            <a:spLocks noGrp="1"/>
          </p:cNvSpPr>
          <p:nvPr>
            <p:ph type="sldNum" sz="quarter" idx="12"/>
          </p:nvPr>
        </p:nvSpPr>
        <p:spPr>
          <a:xfrm>
            <a:off x="6461544" y="6352157"/>
            <a:ext cx="2133600" cy="365125"/>
          </a:xfrm>
        </p:spPr>
        <p:txBody>
          <a:bodyPr/>
          <a:lstStyle/>
          <a:p>
            <a:fld id="{D9550142-B990-490A-A107-ED7302A7FD52}" type="slidenum">
              <a:rPr lang="ja-JP" altLang="en-US" sz="1200" smtClean="0">
                <a:solidFill>
                  <a:prstClr val="black"/>
                </a:solidFill>
                <a:latin typeface="Osaka"/>
                <a:ea typeface="Osaka"/>
              </a:rPr>
              <a:pPr/>
              <a:t>8</a:t>
            </a:fld>
            <a:endParaRPr lang="ja-JP" altLang="en-US" sz="1200" dirty="0">
              <a:solidFill>
                <a:prstClr val="black"/>
              </a:solidFill>
              <a:latin typeface="Osaka"/>
              <a:ea typeface="Osaka"/>
            </a:endParaRPr>
          </a:p>
        </p:txBody>
      </p:sp>
      <p:sp>
        <p:nvSpPr>
          <p:cNvPr id="3" name="正方形/長方形 2"/>
          <p:cNvSpPr/>
          <p:nvPr/>
        </p:nvSpPr>
        <p:spPr>
          <a:xfrm>
            <a:off x="0" y="6445297"/>
            <a:ext cx="9106178" cy="230832"/>
          </a:xfrm>
          <a:prstGeom prst="rect">
            <a:avLst/>
          </a:prstGeom>
        </p:spPr>
        <p:txBody>
          <a:bodyPr wrap="square">
            <a:spAutoFit/>
          </a:bodyPr>
          <a:lstStyle/>
          <a:p>
            <a:pPr algn="ctr">
              <a:spcAft>
                <a:spcPts val="0"/>
              </a:spcAft>
            </a:pPr>
            <a:r>
              <a:rPr lang="ja-JP" altLang="en-US" sz="900" kern="900" dirty="0">
                <a:latin typeface="+mn-ea"/>
                <a:ea typeface="+mn-ea"/>
                <a:cs typeface="Times New Roman" panose="02020603050405020304" pitchFamily="18" charset="0"/>
              </a:rPr>
              <a:t>参考資料：</a:t>
            </a:r>
            <a:r>
              <a:rPr lang="ja-JP" altLang="ja-JP" sz="900" kern="900" dirty="0">
                <a:latin typeface="+mn-ea"/>
                <a:ea typeface="+mn-ea"/>
                <a:cs typeface="Times New Roman" panose="02020603050405020304" pitchFamily="18" charset="0"/>
              </a:rPr>
              <a:t>経済産業省：「社会人基礎力」</a:t>
            </a:r>
            <a:r>
              <a:rPr lang="en-US" altLang="ja-JP" sz="900" kern="900" dirty="0">
                <a:latin typeface="+mn-ea"/>
                <a:ea typeface="+mn-ea"/>
                <a:cs typeface="Times New Roman" panose="02020603050405020304" pitchFamily="18" charset="0"/>
              </a:rPr>
              <a:t>https://www.meti.go.jp/policy/kisoryoku/index.html</a:t>
            </a:r>
            <a:endParaRPr lang="ja-JP" altLang="ja-JP" sz="900" kern="900" dirty="0">
              <a:effectLst/>
              <a:latin typeface="+mn-ea"/>
              <a:ea typeface="+mn-ea"/>
              <a:cs typeface="Times New Roman" panose="02020603050405020304" pitchFamily="18" charset="0"/>
            </a:endParaRPr>
          </a:p>
        </p:txBody>
      </p:sp>
      <p:sp>
        <p:nvSpPr>
          <p:cNvPr id="4" name="正方形/長方形 3"/>
          <p:cNvSpPr/>
          <p:nvPr/>
        </p:nvSpPr>
        <p:spPr>
          <a:xfrm>
            <a:off x="2267743" y="6597352"/>
            <a:ext cx="5095951" cy="230832"/>
          </a:xfrm>
          <a:prstGeom prst="rect">
            <a:avLst/>
          </a:prstGeom>
        </p:spPr>
        <p:txBody>
          <a:bodyPr wrap="square">
            <a:spAutoFit/>
          </a:bodyPr>
          <a:lstStyle/>
          <a:p>
            <a:r>
              <a:rPr lang="ja-JP" altLang="en-US" sz="900" kern="900" dirty="0">
                <a:latin typeface="+mn-ea"/>
                <a:ea typeface="+mn-ea"/>
                <a:cs typeface="Times New Roman" panose="02020603050405020304" pitchFamily="18" charset="0"/>
              </a:rPr>
              <a:t>参考文献：</a:t>
            </a:r>
            <a:r>
              <a:rPr lang="ja-JP" altLang="ja-JP" sz="900" kern="900" dirty="0">
                <a:latin typeface="+mn-ea"/>
                <a:ea typeface="+mn-ea"/>
                <a:cs typeface="Times New Roman" panose="02020603050405020304" pitchFamily="18" charset="0"/>
              </a:rPr>
              <a:t>山崎紅</a:t>
            </a:r>
            <a:r>
              <a:rPr lang="en-US" altLang="ja-JP" sz="900" kern="900" dirty="0">
                <a:latin typeface="+mn-ea"/>
                <a:ea typeface="+mn-ea"/>
                <a:cs typeface="Times New Roman" panose="02020603050405020304" pitchFamily="18" charset="0"/>
              </a:rPr>
              <a:t>:</a:t>
            </a:r>
            <a:r>
              <a:rPr lang="ja-JP" altLang="ja-JP" sz="900" kern="900" dirty="0">
                <a:latin typeface="+mn-ea"/>
                <a:ea typeface="+mn-ea"/>
                <a:cs typeface="Times New Roman" panose="02020603050405020304" pitchFamily="18" charset="0"/>
              </a:rPr>
              <a:t>求められる人材になるための社会人基礎力講座　第２版、日経</a:t>
            </a:r>
            <a:r>
              <a:rPr lang="en-US" altLang="ja-JP" sz="900" kern="900" dirty="0">
                <a:latin typeface="+mn-ea"/>
                <a:ea typeface="+mn-ea"/>
                <a:cs typeface="Times New Roman" panose="02020603050405020304" pitchFamily="18" charset="0"/>
              </a:rPr>
              <a:t>BP</a:t>
            </a:r>
            <a:r>
              <a:rPr lang="ja-JP" altLang="ja-JP" sz="900" kern="900" dirty="0">
                <a:latin typeface="+mn-ea"/>
                <a:ea typeface="+mn-ea"/>
                <a:cs typeface="Times New Roman" panose="02020603050405020304" pitchFamily="18" charset="0"/>
              </a:rPr>
              <a:t>社（</a:t>
            </a:r>
            <a:r>
              <a:rPr lang="en-US" altLang="ja-JP" sz="900" kern="900" dirty="0">
                <a:latin typeface="+mn-ea"/>
                <a:ea typeface="+mn-ea"/>
                <a:cs typeface="Times New Roman" panose="02020603050405020304" pitchFamily="18" charset="0"/>
              </a:rPr>
              <a:t>2018</a:t>
            </a:r>
            <a:r>
              <a:rPr lang="ja-JP" altLang="ja-JP" sz="900" kern="900" dirty="0">
                <a:latin typeface="+mn-ea"/>
                <a:ea typeface="+mn-ea"/>
                <a:cs typeface="Times New Roman" panose="02020603050405020304" pitchFamily="18" charset="0"/>
              </a:rPr>
              <a:t>）</a:t>
            </a:r>
            <a:endParaRPr lang="ja-JP" altLang="en-US" sz="900" dirty="0">
              <a:latin typeface="+mn-ea"/>
              <a:ea typeface="+mn-ea"/>
            </a:endParaRPr>
          </a:p>
        </p:txBody>
      </p:sp>
    </p:spTree>
    <p:extLst>
      <p:ext uri="{BB962C8B-B14F-4D97-AF65-F5344CB8AC3E}">
        <p14:creationId xmlns:p14="http://schemas.microsoft.com/office/powerpoint/2010/main" val="51380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　　　　　　　　</a:t>
            </a:r>
            <a:endParaRPr kumimoji="1" lang="ja-JP" altLang="en-US" dirty="0"/>
          </a:p>
        </p:txBody>
      </p:sp>
      <p:sp>
        <p:nvSpPr>
          <p:cNvPr id="3" name="コンテンツ プレースホルダー 2"/>
          <p:cNvSpPr>
            <a:spLocks noGrp="1"/>
          </p:cNvSpPr>
          <p:nvPr>
            <p:ph idx="1"/>
          </p:nvPr>
        </p:nvSpPr>
        <p:spPr>
          <a:xfrm>
            <a:off x="539552" y="548680"/>
            <a:ext cx="7886700" cy="4351338"/>
          </a:xfrm>
        </p:spPr>
        <p:txBody>
          <a:bodyPr>
            <a:normAutofit/>
          </a:bodyPr>
          <a:lstStyle/>
          <a:p>
            <a:pPr marL="0" indent="0" algn="ctr">
              <a:buNone/>
            </a:pPr>
            <a:endParaRPr lang="en-US" altLang="ja-JP" sz="5400" dirty="0"/>
          </a:p>
          <a:p>
            <a:pPr marL="0" indent="0" algn="ctr">
              <a:buNone/>
            </a:pPr>
            <a:endParaRPr lang="en-US" altLang="ja-JP" sz="5400" dirty="0"/>
          </a:p>
          <a:p>
            <a:pPr marL="0" indent="0" algn="ctr">
              <a:buNone/>
            </a:pPr>
            <a:r>
              <a:rPr lang="ja-JP" altLang="en-US" sz="5400" dirty="0">
                <a:latin typeface="ＭＳ ゴシック" panose="020B0609070205080204" pitchFamily="49" charset="-128"/>
                <a:ea typeface="ＭＳ ゴシック" panose="020B0609070205080204" pitchFamily="49" charset="-128"/>
              </a:rPr>
              <a:t>社会人基礎力</a:t>
            </a:r>
            <a:endParaRPr lang="en-US" altLang="ja-JP" sz="5400" dirty="0">
              <a:latin typeface="ＭＳ ゴシック" panose="020B0609070205080204" pitchFamily="49" charset="-128"/>
              <a:ea typeface="ＭＳ ゴシック" panose="020B0609070205080204" pitchFamily="49" charset="-128"/>
            </a:endParaRPr>
          </a:p>
          <a:p>
            <a:pPr marL="0" indent="0" algn="ctr">
              <a:buNone/>
            </a:pPr>
            <a:r>
              <a:rPr lang="ja-JP" altLang="en-US" sz="5400" dirty="0">
                <a:latin typeface="ＭＳ ゴシック" panose="020B0609070205080204" pitchFamily="49" charset="-128"/>
                <a:ea typeface="ＭＳ ゴシック" panose="020B0609070205080204" pitchFamily="49" charset="-128"/>
              </a:rPr>
              <a:t>１２の能力要素</a:t>
            </a:r>
            <a:endParaRPr kumimoji="1" lang="ja-JP" altLang="en-US" sz="5400" dirty="0">
              <a:latin typeface="ＭＳ ゴシック" panose="020B0609070205080204" pitchFamily="49" charset="-128"/>
              <a:ea typeface="ＭＳ ゴシック" panose="020B0609070205080204" pitchFamily="49" charset="-128"/>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9</a:t>
            </a:fld>
            <a:endParaRPr lang="ja-JP" altLang="en-US" dirty="0">
              <a:solidFill>
                <a:prstClr val="black">
                  <a:tint val="75000"/>
                </a:prstClr>
              </a:solidFill>
            </a:endParaRPr>
          </a:p>
        </p:txBody>
      </p:sp>
    </p:spTree>
    <p:extLst>
      <p:ext uri="{BB962C8B-B14F-4D97-AF65-F5344CB8AC3E}">
        <p14:creationId xmlns:p14="http://schemas.microsoft.com/office/powerpoint/2010/main" val="1469080546"/>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機○・記載例なし】">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DDDDD"/>
        </a:solidFill>
        <a:ln w="9525">
          <a:solidFill>
            <a:srgbClr val="B2B2B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nchor="ctr"/>
      <a:lstStyle>
        <a:defPPr algn="l">
          <a:defRPr kumimoji="0" sz="1800" dirty="0" smtClean="0">
            <a:latin typeface="Meiryo UI" panose="020B0604030504040204" pitchFamily="50" charset="-128"/>
            <a:ea typeface="Meiryo UI" panose="020B0604030504040204" pitchFamily="50" charset="-128"/>
          </a:defRPr>
        </a:defPPr>
      </a:lst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プレゼンテーション1" id="{79E145B6-72D5-45AA-ABFC-B6AA7BD9A229}" vid="{975253B2-EEA5-4865-B18B-748E13490A93}"/>
    </a:ext>
  </a:ext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5648</Words>
  <Application>Microsoft Office PowerPoint</Application>
  <PresentationFormat>画面に合わせる (4:3)</PresentationFormat>
  <Paragraphs>730</Paragraphs>
  <Slides>23</Slides>
  <Notes>23</Notes>
  <HiddenSlides>0</HiddenSlides>
  <MMClips>0</MMClips>
  <ScaleCrop>false</ScaleCrop>
  <HeadingPairs>
    <vt:vector size="6" baseType="variant">
      <vt:variant>
        <vt:lpstr>使用されているフォント</vt:lpstr>
      </vt:variant>
      <vt:variant>
        <vt:i4>20</vt:i4>
      </vt:variant>
      <vt:variant>
        <vt:lpstr>テーマ</vt:lpstr>
      </vt:variant>
      <vt:variant>
        <vt:i4>5</vt:i4>
      </vt:variant>
      <vt:variant>
        <vt:lpstr>スライド タイトル</vt:lpstr>
      </vt:variant>
      <vt:variant>
        <vt:i4>23</vt:i4>
      </vt:variant>
    </vt:vector>
  </HeadingPairs>
  <TitlesOfParts>
    <vt:vector size="48" baseType="lpstr">
      <vt:lpstr>BIZ UDPゴシック</vt:lpstr>
      <vt:lpstr>BIZ UDゴシック</vt:lpstr>
      <vt:lpstr>HG丸ｺﾞｼｯｸM-PRO</vt:lpstr>
      <vt:lpstr>Meiryo UI</vt:lpstr>
      <vt:lpstr>ＭＳ Ｐゴシック</vt:lpstr>
      <vt:lpstr>ＭＳ Ｐ明朝</vt:lpstr>
      <vt:lpstr>ＭＳ ゴシック</vt:lpstr>
      <vt:lpstr>ＭＳ 明朝</vt:lpstr>
      <vt:lpstr>Osaka</vt:lpstr>
      <vt:lpstr>UD デジタル 教科書体 NK-R</vt:lpstr>
      <vt:lpstr>UD デジタル 教科書体 NP-R</vt:lpstr>
      <vt:lpstr>メイリオ</vt:lpstr>
      <vt:lpstr>游ゴシック</vt:lpstr>
      <vt:lpstr>游ゴシック Light</vt:lpstr>
      <vt:lpstr>Arial</vt:lpstr>
      <vt:lpstr>Calibri</vt:lpstr>
      <vt:lpstr>Calibri Light</vt:lpstr>
      <vt:lpstr>Times</vt:lpstr>
      <vt:lpstr>Times New Roman</vt:lpstr>
      <vt:lpstr>Wingdings</vt:lpstr>
      <vt:lpstr>1_Office ​​テーマ</vt:lpstr>
      <vt:lpstr>Office テーマ</vt:lpstr>
      <vt:lpstr>1_【機○・記載例なし】</vt:lpstr>
      <vt:lpstr>1_Office テーマ</vt:lpstr>
      <vt:lpstr>Office ​​テーマ</vt:lpstr>
      <vt:lpstr>PowerPoint プレゼンテーション</vt:lpstr>
      <vt:lpstr>本日の内容 ✍</vt:lpstr>
      <vt:lpstr>　　「社会人基礎力」とは</vt:lpstr>
      <vt:lpstr>「社会に出て活躍するために必要だと思う力」 は何ですか？</vt:lpstr>
      <vt:lpstr>PowerPoint プレゼンテーション</vt:lpstr>
      <vt:lpstr>PowerPoint プレゼンテーション</vt:lpstr>
      <vt:lpstr>PowerPoint プレゼンテーション</vt:lpstr>
      <vt:lpstr>社会人基礎力=「人生１００年時代」に求められるスキル</vt:lpstr>
      <vt:lpstr>　　　　　　　　</vt:lpstr>
      <vt:lpstr>PowerPoint プレゼンテーション</vt:lpstr>
      <vt:lpstr>PowerPoint プレゼンテーション</vt:lpstr>
      <vt:lpstr>PowerPoint プレゼンテーション</vt:lpstr>
      <vt:lpstr>PowerPoint プレゼンテーション</vt:lpstr>
      <vt:lpstr>２．「社会人基礎力」活用 のポイント</vt:lpstr>
      <vt:lpstr>PowerPoint プレゼンテーション</vt:lpstr>
      <vt:lpstr>PowerPoint プレゼンテーション</vt:lpstr>
      <vt:lpstr>【演習】「社会人基礎力　発揮度チェックリスト」に回答しましょう✍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社会人基礎力講習 </dc:title>
  <dc:creator>独立行政法人高齢・障害・求職者雇用支援機構</dc:creator>
  <cp:revision>13</cp:revision>
  <cp:lastPrinted>2023-02-02T12:07:28Z</cp:lastPrinted>
  <dcterms:created xsi:type="dcterms:W3CDTF">2021-12-03T08:59:29Z</dcterms:created>
  <dcterms:modified xsi:type="dcterms:W3CDTF">2023-02-03T07:09:00Z</dcterms:modified>
</cp:coreProperties>
</file>