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4"/>
  </p:notesMasterIdLst>
  <p:handoutMasterIdLst>
    <p:handoutMasterId r:id="rId25"/>
  </p:handoutMasterIdLst>
  <p:sldIdLst>
    <p:sldId id="257" r:id="rId3"/>
    <p:sldId id="303" r:id="rId4"/>
    <p:sldId id="334" r:id="rId5"/>
    <p:sldId id="345" r:id="rId6"/>
    <p:sldId id="325" r:id="rId7"/>
    <p:sldId id="326" r:id="rId8"/>
    <p:sldId id="346" r:id="rId9"/>
    <p:sldId id="328" r:id="rId10"/>
    <p:sldId id="329" r:id="rId11"/>
    <p:sldId id="259" r:id="rId12"/>
    <p:sldId id="260" r:id="rId13"/>
    <p:sldId id="306" r:id="rId14"/>
    <p:sldId id="338" r:id="rId15"/>
    <p:sldId id="296" r:id="rId16"/>
    <p:sldId id="297" r:id="rId17"/>
    <p:sldId id="278" r:id="rId18"/>
    <p:sldId id="295" r:id="rId19"/>
    <p:sldId id="337" r:id="rId20"/>
    <p:sldId id="344" r:id="rId21"/>
    <p:sldId id="342" r:id="rId22"/>
    <p:sldId id="300"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8ED5"/>
    <a:srgbClr val="92D050"/>
    <a:srgbClr val="FFC000"/>
    <a:srgbClr val="FFCCCC"/>
    <a:srgbClr val="FFCDCE"/>
    <a:srgbClr val="EEC0BC"/>
    <a:srgbClr val="ECCBCA"/>
    <a:srgbClr val="F1CAC7"/>
    <a:srgbClr val="E9AAA5"/>
    <a:srgbClr val="E39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60" autoAdjust="0"/>
    <p:restoredTop sz="57406" autoAdjust="0"/>
  </p:normalViewPr>
  <p:slideViewPr>
    <p:cSldViewPr>
      <p:cViewPr>
        <p:scale>
          <a:sx n="78" d="100"/>
          <a:sy n="78" d="100"/>
        </p:scale>
        <p:origin x="2238" y="-1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89" d="100"/>
          <a:sy n="89" d="100"/>
        </p:scale>
        <p:origin x="2880" y="10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27" tIns="45713" rIns="91427" bIns="45713" rtlCol="0"/>
          <a:lstStyle>
            <a:lvl1pPr algn="r">
              <a:defRPr sz="1200"/>
            </a:lvl1pPr>
          </a:lstStyle>
          <a:p>
            <a:fld id="{B26BFFA3-FE3A-4F45-9E88-39B4C26E9B72}" type="datetimeFigureOut">
              <a:rPr kumimoji="1" lang="ja-JP" altLang="en-US" smtClean="0"/>
              <a:t>2023/2/6</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27" tIns="45713" rIns="91427"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27" tIns="45713" rIns="91427" bIns="45713" rtlCol="0" anchor="b"/>
          <a:lstStyle>
            <a:lvl1pPr algn="r">
              <a:defRPr sz="1200"/>
            </a:lvl1pPr>
          </a:lstStyle>
          <a:p>
            <a:fld id="{4180B736-BF2C-41CC-BEBF-57E18090DDA8}" type="slidenum">
              <a:rPr kumimoji="1" lang="ja-JP" altLang="en-US" smtClean="0"/>
              <a:t>‹#›</a:t>
            </a:fld>
            <a:endParaRPr kumimoji="1" lang="ja-JP" altLang="en-US"/>
          </a:p>
        </p:txBody>
      </p:sp>
    </p:spTree>
    <p:extLst>
      <p:ext uri="{BB962C8B-B14F-4D97-AF65-F5344CB8AC3E}">
        <p14:creationId xmlns:p14="http://schemas.microsoft.com/office/powerpoint/2010/main" val="3555890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6"/>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6"/>
          </a:xfrm>
          <a:prstGeom prst="rect">
            <a:avLst/>
          </a:prstGeom>
        </p:spPr>
        <p:txBody>
          <a:bodyPr vert="horz" lIns="91427" tIns="45713" rIns="91427" bIns="45713" rtlCol="0"/>
          <a:lstStyle>
            <a:lvl1pPr algn="r">
              <a:defRPr sz="1200"/>
            </a:lvl1pPr>
          </a:lstStyle>
          <a:p>
            <a:fld id="{BF295EE3-9DB6-46A7-A93A-0F73A41BB796}" type="datetimeFigureOut">
              <a:rPr kumimoji="1" lang="ja-JP" altLang="en-US" smtClean="0"/>
              <a:t>2023/2/6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3" rIns="91427" bIns="45713"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3"/>
          </a:xfrm>
          <a:prstGeom prst="rect">
            <a:avLst/>
          </a:prstGeom>
        </p:spPr>
        <p:txBody>
          <a:bodyPr vert="horz" lIns="91427" tIns="45713" rIns="91427"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6966"/>
          </a:xfrm>
          <a:prstGeom prst="rect">
            <a:avLst/>
          </a:prstGeom>
        </p:spPr>
        <p:txBody>
          <a:bodyPr vert="horz" lIns="91427" tIns="45713" rIns="91427"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6966"/>
          </a:xfrm>
          <a:prstGeom prst="rect">
            <a:avLst/>
          </a:prstGeom>
        </p:spPr>
        <p:txBody>
          <a:bodyPr vert="horz" lIns="91427" tIns="45713" rIns="91427" bIns="45713" rtlCol="0" anchor="b"/>
          <a:lstStyle>
            <a:lvl1pPr algn="r">
              <a:defRPr sz="1200"/>
            </a:lvl1pPr>
          </a:lstStyle>
          <a:p>
            <a:fld id="{CD88DB9B-14BD-48D9-8F48-2AF88F55469E}" type="slidenum">
              <a:rPr kumimoji="1" lang="ja-JP" altLang="en-US" smtClean="0"/>
              <a:t>‹#›</a:t>
            </a:fld>
            <a:endParaRPr kumimoji="1" lang="ja-JP" altLang="en-US"/>
          </a:p>
        </p:txBody>
      </p:sp>
    </p:spTree>
    <p:extLst>
      <p:ext uri="{BB962C8B-B14F-4D97-AF65-F5344CB8AC3E}">
        <p14:creationId xmlns:p14="http://schemas.microsoft.com/office/powerpoint/2010/main" val="9316326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a:xfrm>
            <a:off x="919163" y="746125"/>
            <a:ext cx="4968875" cy="3725863"/>
          </a:xfrm>
          <a:ln/>
        </p:spPr>
      </p:sp>
      <p:sp>
        <p:nvSpPr>
          <p:cNvPr id="35844"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842" indent="-285708" eaLnBrk="0" hangingPunct="0">
              <a:defRPr kumimoji="1">
                <a:solidFill>
                  <a:schemeClr val="tx1"/>
                </a:solidFill>
                <a:latin typeface="Arial" charset="0"/>
                <a:ea typeface="ＭＳ Ｐゴシック" charset="-128"/>
              </a:defRPr>
            </a:lvl2pPr>
            <a:lvl3pPr marL="1142833" indent="-228567" eaLnBrk="0" hangingPunct="0">
              <a:defRPr kumimoji="1">
                <a:solidFill>
                  <a:schemeClr val="tx1"/>
                </a:solidFill>
                <a:latin typeface="Arial" charset="0"/>
                <a:ea typeface="ＭＳ Ｐゴシック" charset="-128"/>
              </a:defRPr>
            </a:lvl3pPr>
            <a:lvl4pPr marL="1599967" indent="-228567" eaLnBrk="0" hangingPunct="0">
              <a:defRPr kumimoji="1">
                <a:solidFill>
                  <a:schemeClr val="tx1"/>
                </a:solidFill>
                <a:latin typeface="Arial" charset="0"/>
                <a:ea typeface="ＭＳ Ｐゴシック" charset="-128"/>
              </a:defRPr>
            </a:lvl4pPr>
            <a:lvl5pPr marL="2057100" indent="-228567" eaLnBrk="0" hangingPunct="0">
              <a:defRPr kumimoji="1">
                <a:solidFill>
                  <a:schemeClr val="tx1"/>
                </a:solidFill>
                <a:latin typeface="Arial" charset="0"/>
                <a:ea typeface="ＭＳ Ｐゴシック" charset="-128"/>
              </a:defRPr>
            </a:lvl5pPr>
            <a:lvl6pPr marL="2514234" indent="-228567" algn="ctr" eaLnBrk="0" fontAlgn="base" hangingPunct="0">
              <a:spcBef>
                <a:spcPct val="0"/>
              </a:spcBef>
              <a:spcAft>
                <a:spcPct val="0"/>
              </a:spcAft>
              <a:defRPr kumimoji="1">
                <a:solidFill>
                  <a:schemeClr val="tx1"/>
                </a:solidFill>
                <a:latin typeface="Arial" charset="0"/>
                <a:ea typeface="ＭＳ Ｐゴシック" charset="-128"/>
              </a:defRPr>
            </a:lvl6pPr>
            <a:lvl7pPr marL="2971367" indent="-228567" algn="ctr" eaLnBrk="0" fontAlgn="base" hangingPunct="0">
              <a:spcBef>
                <a:spcPct val="0"/>
              </a:spcBef>
              <a:spcAft>
                <a:spcPct val="0"/>
              </a:spcAft>
              <a:defRPr kumimoji="1">
                <a:solidFill>
                  <a:schemeClr val="tx1"/>
                </a:solidFill>
                <a:latin typeface="Arial" charset="0"/>
                <a:ea typeface="ＭＳ Ｐゴシック" charset="-128"/>
              </a:defRPr>
            </a:lvl7pPr>
            <a:lvl8pPr marL="3428500" indent="-228567" algn="ctr" eaLnBrk="0" fontAlgn="base" hangingPunct="0">
              <a:spcBef>
                <a:spcPct val="0"/>
              </a:spcBef>
              <a:spcAft>
                <a:spcPct val="0"/>
              </a:spcAft>
              <a:defRPr kumimoji="1">
                <a:solidFill>
                  <a:schemeClr val="tx1"/>
                </a:solidFill>
                <a:latin typeface="Arial" charset="0"/>
                <a:ea typeface="ＭＳ Ｐゴシック" charset="-128"/>
              </a:defRPr>
            </a:lvl8pPr>
            <a:lvl9pPr marL="3885635" indent="-228567"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A4C4A78-2C0D-4C9C-8623-A5EA82119ECC}" type="slidenum">
              <a:rPr lang="en-US" altLang="ja-JP" smtClean="0">
                <a:latin typeface="Times New Roman" pitchFamily="18" charset="0"/>
              </a:rPr>
              <a:pPr eaLnBrk="1" hangingPunct="1"/>
              <a:t>1</a:t>
            </a:fld>
            <a:endParaRPr lang="en-US" altLang="ja-JP">
              <a:latin typeface="Times New Roman" pitchFamily="18" charset="0"/>
            </a:endParaRPr>
          </a:p>
        </p:txBody>
      </p:sp>
      <p:sp>
        <p:nvSpPr>
          <p:cNvPr id="2" name="ノート プレースホルダー 1"/>
          <p:cNvSpPr>
            <a:spLocks noGrp="1"/>
          </p:cNvSpPr>
          <p:nvPr>
            <p:ph type="body" sz="quarter" idx="10"/>
          </p:nvPr>
        </p:nvSpPr>
        <p:spPr/>
        <p:txBody>
          <a:bodyPr/>
          <a:lstStyle/>
          <a:p>
            <a:pPr algn="just">
              <a:spcAft>
                <a:spcPts val="0"/>
              </a:spcAft>
            </a:pPr>
            <a:r>
              <a:rPr lang="ja-JP" altLang="en-US" sz="1200" kern="100" dirty="0">
                <a:solidFill>
                  <a:srgbClr val="000000"/>
                </a:solidFill>
                <a:effectLst/>
                <a:latin typeface="ＭＳ Ｐ明朝" panose="02020600040205080304" pitchFamily="18" charset="-128"/>
                <a:ea typeface="ＭＳ 明朝" panose="02020609040205080304" pitchFamily="17" charset="-128"/>
                <a:cs typeface="Times New Roman" panose="02020603050405020304" pitchFamily="18" charset="0"/>
              </a:rPr>
              <a:t>　</a:t>
            </a:r>
            <a:r>
              <a:rPr lang="ja-JP" altLang="ja-JP" sz="105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第１回キャリア講習「キャリアを理解しよう」を始めます。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50483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842" indent="-285708" eaLnBrk="0" hangingPunct="0">
              <a:defRPr kumimoji="1">
                <a:solidFill>
                  <a:schemeClr val="tx1"/>
                </a:solidFill>
                <a:latin typeface="Arial" charset="0"/>
                <a:ea typeface="ＭＳ Ｐゴシック" charset="-128"/>
              </a:defRPr>
            </a:lvl2pPr>
            <a:lvl3pPr marL="1142833" indent="-228567" eaLnBrk="0" hangingPunct="0">
              <a:defRPr kumimoji="1">
                <a:solidFill>
                  <a:schemeClr val="tx1"/>
                </a:solidFill>
                <a:latin typeface="Arial" charset="0"/>
                <a:ea typeface="ＭＳ Ｐゴシック" charset="-128"/>
              </a:defRPr>
            </a:lvl3pPr>
            <a:lvl4pPr marL="1599967" indent="-228567" eaLnBrk="0" hangingPunct="0">
              <a:defRPr kumimoji="1">
                <a:solidFill>
                  <a:schemeClr val="tx1"/>
                </a:solidFill>
                <a:latin typeface="Arial" charset="0"/>
                <a:ea typeface="ＭＳ Ｐゴシック" charset="-128"/>
              </a:defRPr>
            </a:lvl4pPr>
            <a:lvl5pPr marL="2057100" indent="-228567" eaLnBrk="0" hangingPunct="0">
              <a:defRPr kumimoji="1">
                <a:solidFill>
                  <a:schemeClr val="tx1"/>
                </a:solidFill>
                <a:latin typeface="Arial" charset="0"/>
                <a:ea typeface="ＭＳ Ｐゴシック" charset="-128"/>
              </a:defRPr>
            </a:lvl5pPr>
            <a:lvl6pPr marL="2514234" indent="-228567" algn="ctr" eaLnBrk="0" fontAlgn="base" hangingPunct="0">
              <a:spcBef>
                <a:spcPct val="0"/>
              </a:spcBef>
              <a:spcAft>
                <a:spcPct val="0"/>
              </a:spcAft>
              <a:defRPr kumimoji="1">
                <a:solidFill>
                  <a:schemeClr val="tx1"/>
                </a:solidFill>
                <a:latin typeface="Arial" charset="0"/>
                <a:ea typeface="ＭＳ Ｐゴシック" charset="-128"/>
              </a:defRPr>
            </a:lvl6pPr>
            <a:lvl7pPr marL="2971367" indent="-228567" algn="ctr" eaLnBrk="0" fontAlgn="base" hangingPunct="0">
              <a:spcBef>
                <a:spcPct val="0"/>
              </a:spcBef>
              <a:spcAft>
                <a:spcPct val="0"/>
              </a:spcAft>
              <a:defRPr kumimoji="1">
                <a:solidFill>
                  <a:schemeClr val="tx1"/>
                </a:solidFill>
                <a:latin typeface="Arial" charset="0"/>
                <a:ea typeface="ＭＳ Ｐゴシック" charset="-128"/>
              </a:defRPr>
            </a:lvl7pPr>
            <a:lvl8pPr marL="3428500" indent="-228567" algn="ctr" eaLnBrk="0" fontAlgn="base" hangingPunct="0">
              <a:spcBef>
                <a:spcPct val="0"/>
              </a:spcBef>
              <a:spcAft>
                <a:spcPct val="0"/>
              </a:spcAft>
              <a:defRPr kumimoji="1">
                <a:solidFill>
                  <a:schemeClr val="tx1"/>
                </a:solidFill>
                <a:latin typeface="Arial" charset="0"/>
                <a:ea typeface="ＭＳ Ｐゴシック" charset="-128"/>
              </a:defRPr>
            </a:lvl8pPr>
            <a:lvl9pPr marL="3885635" indent="-228567"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F3BD604A-CB06-49D4-8667-43DDB22EE458}" type="slidenum">
              <a:rPr lang="en-US" altLang="ja-JP" smtClean="0">
                <a:latin typeface="Times New Roman" pitchFamily="18" charset="0"/>
              </a:rPr>
              <a:pPr eaLnBrk="1" hangingPunct="1"/>
              <a:t>10</a:t>
            </a:fld>
            <a:endParaRPr lang="en-US" altLang="ja-JP">
              <a:latin typeface="Times New Roman" pitchFamily="18" charset="0"/>
            </a:endParaRPr>
          </a:p>
        </p:txBody>
      </p:sp>
      <p:sp>
        <p:nvSpPr>
          <p:cNvPr id="37891" name="Rectangle 2"/>
          <p:cNvSpPr>
            <a:spLocks noGrp="1" noRot="1" noChangeAspect="1" noChangeArrowheads="1" noTextEdit="1"/>
          </p:cNvSpPr>
          <p:nvPr>
            <p:ph type="sldImg"/>
          </p:nvPr>
        </p:nvSpPr>
        <p:spPr>
          <a:xfrm>
            <a:off x="919163" y="746125"/>
            <a:ext cx="4968875" cy="3725863"/>
          </a:xfrm>
          <a:ln/>
        </p:spPr>
      </p:sp>
      <p:sp>
        <p:nvSpPr>
          <p:cNvPr id="2" name="ノート プレースホルダー 1"/>
          <p:cNvSpPr>
            <a:spLocks noGrp="1"/>
          </p:cNvSpPr>
          <p:nvPr>
            <p:ph type="body" sz="quarter" idx="10"/>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キャリアについての基本知識を学びましょう。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200" kern="100" dirty="0">
                <a:effectLst/>
                <a:latin typeface="ＭＳ Ｐ明朝" panose="02020600040205080304" pitchFamily="18" charset="-128"/>
                <a:ea typeface="ＭＳ Ｐ明朝" panose="02020600040205080304" pitchFamily="18" charset="-128"/>
                <a:cs typeface="Times New Roman" panose="02020603050405020304" pitchFamily="18" charset="0"/>
              </a:rPr>
              <a:t> </a:t>
            </a:r>
            <a:endParaRPr lang="ja-JP" altLang="ja-JP" sz="1400" kern="9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174542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842" indent="-285708" eaLnBrk="0" hangingPunct="0">
              <a:defRPr kumimoji="1">
                <a:solidFill>
                  <a:schemeClr val="tx1"/>
                </a:solidFill>
                <a:latin typeface="Arial" charset="0"/>
                <a:ea typeface="ＭＳ Ｐゴシック" charset="-128"/>
              </a:defRPr>
            </a:lvl2pPr>
            <a:lvl3pPr marL="1142833" indent="-228567" eaLnBrk="0" hangingPunct="0">
              <a:defRPr kumimoji="1">
                <a:solidFill>
                  <a:schemeClr val="tx1"/>
                </a:solidFill>
                <a:latin typeface="Arial" charset="0"/>
                <a:ea typeface="ＭＳ Ｐゴシック" charset="-128"/>
              </a:defRPr>
            </a:lvl3pPr>
            <a:lvl4pPr marL="1599967" indent="-228567" eaLnBrk="0" hangingPunct="0">
              <a:defRPr kumimoji="1">
                <a:solidFill>
                  <a:schemeClr val="tx1"/>
                </a:solidFill>
                <a:latin typeface="Arial" charset="0"/>
                <a:ea typeface="ＭＳ Ｐゴシック" charset="-128"/>
              </a:defRPr>
            </a:lvl4pPr>
            <a:lvl5pPr marL="2057100" indent="-228567" eaLnBrk="0" hangingPunct="0">
              <a:defRPr kumimoji="1">
                <a:solidFill>
                  <a:schemeClr val="tx1"/>
                </a:solidFill>
                <a:latin typeface="Arial" charset="0"/>
                <a:ea typeface="ＭＳ Ｐゴシック" charset="-128"/>
              </a:defRPr>
            </a:lvl5pPr>
            <a:lvl6pPr marL="2514234" indent="-228567" algn="ctr" eaLnBrk="0" fontAlgn="base" hangingPunct="0">
              <a:spcBef>
                <a:spcPct val="0"/>
              </a:spcBef>
              <a:spcAft>
                <a:spcPct val="0"/>
              </a:spcAft>
              <a:defRPr kumimoji="1">
                <a:solidFill>
                  <a:schemeClr val="tx1"/>
                </a:solidFill>
                <a:latin typeface="Arial" charset="0"/>
                <a:ea typeface="ＭＳ Ｐゴシック" charset="-128"/>
              </a:defRPr>
            </a:lvl6pPr>
            <a:lvl7pPr marL="2971367" indent="-228567" algn="ctr" eaLnBrk="0" fontAlgn="base" hangingPunct="0">
              <a:spcBef>
                <a:spcPct val="0"/>
              </a:spcBef>
              <a:spcAft>
                <a:spcPct val="0"/>
              </a:spcAft>
              <a:defRPr kumimoji="1">
                <a:solidFill>
                  <a:schemeClr val="tx1"/>
                </a:solidFill>
                <a:latin typeface="Arial" charset="0"/>
                <a:ea typeface="ＭＳ Ｐゴシック" charset="-128"/>
              </a:defRPr>
            </a:lvl7pPr>
            <a:lvl8pPr marL="3428500" indent="-228567" algn="ctr" eaLnBrk="0" fontAlgn="base" hangingPunct="0">
              <a:spcBef>
                <a:spcPct val="0"/>
              </a:spcBef>
              <a:spcAft>
                <a:spcPct val="0"/>
              </a:spcAft>
              <a:defRPr kumimoji="1">
                <a:solidFill>
                  <a:schemeClr val="tx1"/>
                </a:solidFill>
                <a:latin typeface="Arial" charset="0"/>
                <a:ea typeface="ＭＳ Ｐゴシック" charset="-128"/>
              </a:defRPr>
            </a:lvl8pPr>
            <a:lvl9pPr marL="3885635" indent="-228567"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35395EB-F7E9-4EC6-BEC9-4B12566173A9}" type="slidenum">
              <a:rPr lang="en-US" altLang="ja-JP" smtClean="0">
                <a:latin typeface="Times New Roman" pitchFamily="18" charset="0"/>
              </a:rPr>
              <a:pPr eaLnBrk="1" hangingPunct="1"/>
              <a:t>11</a:t>
            </a:fld>
            <a:endParaRPr lang="en-US" altLang="ja-JP">
              <a:latin typeface="Times New Roman" pitchFamily="18" charset="0"/>
            </a:endParaRPr>
          </a:p>
        </p:txBody>
      </p:sp>
      <p:sp>
        <p:nvSpPr>
          <p:cNvPr id="38915" name="Rectangle 2"/>
          <p:cNvSpPr>
            <a:spLocks noGrp="1" noRot="1" noChangeAspect="1" noChangeArrowheads="1" noTextEdit="1"/>
          </p:cNvSpPr>
          <p:nvPr>
            <p:ph type="sldImg"/>
          </p:nvPr>
        </p:nvSpPr>
        <p:spPr>
          <a:xfrm>
            <a:off x="919163" y="746125"/>
            <a:ext cx="4968875" cy="3725863"/>
          </a:xfrm>
          <a:ln/>
        </p:spPr>
      </p:sp>
      <p:sp>
        <p:nvSpPr>
          <p:cNvPr id="2" name="ノート プレースホルダー 1"/>
          <p:cNvSpPr>
            <a:spLocks noGrp="1"/>
          </p:cNvSpPr>
          <p:nvPr>
            <p:ph type="body" sz="quarter" idx="10"/>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皆さんは、「キャリア」という言葉を聞いて、どのようなイメージを持ちますか？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キャリアという言葉の語源は、ラテン語の「轍（わだち）、車道」という意味です。太陽が空を通り抜ける道筋、目的地に向かう航路という意味もあります。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それが転じて、人がたどる足跡や経歴等を意味するようになり、職業や生涯の仕事、職業上の出世などを表すようになりました。</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日本では、「キャリア」という言葉が、職務職歴、昇進といった意味合いで使われることが多いため、職業に関するイメージが浮かびやすいかもしれません。</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endParaRPr lang="en-US"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キャリア</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の主な定義は、</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71450" indent="-171450" algn="just">
              <a:spcAft>
                <a:spcPts val="0"/>
              </a:spcAft>
              <a:buFont typeface="Arial" panose="020B0604020202020204" pitchFamily="34" charset="0"/>
              <a:buChar char="•"/>
            </a:pP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個人</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が生涯を通して持つ、一連の職業（職歴）、仕事と余暇を含んだ個人の生涯にわたるライフ・スタイル</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71450" indent="-171450" algn="just">
              <a:spcAft>
                <a:spcPts val="0"/>
              </a:spcAft>
              <a:buFont typeface="Arial" panose="020B0604020202020204" pitchFamily="34" charset="0"/>
              <a:buChar char="•"/>
            </a:pP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人生</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のある年齢や場面のさまざまな役割の組み合わせ</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endParaRPr lang="en-US"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と</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なっています。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キャリアは、単に「職業」という狭い意味ではなく、個人が人生において仕事や社会とどのように関わっていくのかという、生き方すべてを含んだ概念を指しています。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また、人が生涯の中で果たす役割の積み重ねでもあります。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キャリア講習では、キャリアを「職業生活を中心とした、人生全体を含むもの」として進めていきます。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sz="105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05272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defTabSz="922172">
              <a:defRPr/>
            </a:pPr>
            <a:fld id="{CD88DB9B-14BD-48D9-8F48-2AF88F55469E}" type="slidenum">
              <a:rPr lang="ja-JP" altLang="en-US">
                <a:solidFill>
                  <a:prstClr val="black"/>
                </a:solidFill>
                <a:latin typeface="Calibri"/>
                <a:ea typeface="ＭＳ Ｐゴシック" panose="020B0600070205080204" pitchFamily="50" charset="-128"/>
              </a:rPr>
              <a:pPr defTabSz="922172">
                <a:defRPr/>
              </a:pPr>
              <a:t>12</a:t>
            </a:fld>
            <a:endParaRPr lang="ja-JP" altLang="en-US">
              <a:solidFill>
                <a:prstClr val="black"/>
              </a:solidFill>
              <a:latin typeface="Calibri"/>
              <a:ea typeface="ＭＳ Ｐゴシック" panose="020B0600070205080204" pitchFamily="50" charset="-128"/>
            </a:endParaRPr>
          </a:p>
        </p:txBody>
      </p:sp>
      <p:sp>
        <p:nvSpPr>
          <p:cNvPr id="5" name="ノート プレースホルダー 4"/>
          <p:cNvSpPr>
            <a:spLocks noGrp="1"/>
          </p:cNvSpPr>
          <p:nvPr>
            <p:ph type="body" sz="quarter" idx="1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キャリアには、「外的キャリア」と「内的キャリア」という概念があります。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外的キャリアとは、「客観的キャリア」とも呼ばれるもので、学歴や職歴、役職や年収等といった、外側にあるキャリアの指標です。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履歴書に書けるような、目に見える客観的な指標で、いわば「肩書き」に通じるものです。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花木で例えると、花や葉っぱなどの地上に出ている部分です。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また、内的キャリアとは、「主観的キャリア」とも呼ばれ、働くことに対しての自分なりの意味や価値、やりがい、仕事や家庭生活での自己効力感、価値観といった、個人の内側にあるキャリアの指標です。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内的キャリアは目には見えないもので、個々の心のなかにあり、キャリアに対しての満足感や納得感に通じるものです。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花木で例えると、地面の下にある根っこの部分です。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根がしっかり張れていないと木が倒れてしまうのと同じように、内的キャリアがぐらついていると、どのようにキャリアを歩んでいくのかを決めることができません。</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内的キャリアは、どのような職業や職場を選び、どのような働き方をしていくのか、どんな人生を送っていくのかという、外的キャリアの選択の決定を支える基準にもなる大切なものです。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外的キャリアに意識が向いてしまいがちですが、満足感や納得感が得られるキャリアを送るためには、自分の内側にある、内的キャリアに目を向けることが大切です。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sz="105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1971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750888"/>
            <a:ext cx="5005388" cy="3752850"/>
          </a:xfrm>
          <a:prstGeom prst="rect">
            <a:avLst/>
          </a:prstGeo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88DB9B-14BD-48D9-8F48-2AF88F55469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今後のディスカッションをスムーズに進めるために、お互いのことを知る時間を作りたいと思います。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【演習】「自分の内的キャリアを知ろう」をやってみましょう。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ワークシート①「自分の内的キャリアを知ろう」を使います。準備してください。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※記入８分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※発表１人１分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※意見交換</a:t>
            </a: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sz="105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36489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4" name="スライド番号プレースホルダー 3"/>
          <p:cNvSpPr>
            <a:spLocks noGrp="1"/>
          </p:cNvSpPr>
          <p:nvPr>
            <p:ph type="sldNum" sz="quarter" idx="10"/>
          </p:nvPr>
        </p:nvSpPr>
        <p:spPr/>
        <p:txBody>
          <a:bodyPr/>
          <a:lstStyle/>
          <a:p>
            <a:fld id="{CD88DB9B-14BD-48D9-8F48-2AF88F55469E}" type="slidenum">
              <a:rPr kumimoji="1" lang="ja-JP" altLang="en-US" smtClean="0"/>
              <a:t>14</a:t>
            </a:fld>
            <a:endParaRPr kumimoji="1" lang="ja-JP" altLang="en-US"/>
          </a:p>
        </p:txBody>
      </p:sp>
      <p:sp>
        <p:nvSpPr>
          <p:cNvPr id="5" name="ノート プレースホルダー 4"/>
          <p:cNvSpPr>
            <a:spLocks noGrp="1"/>
          </p:cNvSpPr>
          <p:nvPr>
            <p:ph type="body" sz="quarter" idx="1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内的キャリアに対する捉え方は人それぞれであり、内的キャリアも人それぞれで違います。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例えば、ＡさんとＢさんの「管理職への昇格」についてみてみましょう。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外的キャリアの観点から捉えると、見えている部分は同じ昇格になります。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しかし、これを内的キャリアの視点から捉えると、Ａさんは「喜ばしいこと」と捉える一方で、Ｂさんは「避けたいこと」と捉えています。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このように、個人によって捉え方が、全く異なる場合があります。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つまり、個人によって、キャリアで重視することや大切にしたいこと、価値を感じること等の主観的な意味づけはさまざまであると言えます。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他者と似た価値観を持つこともありますが、それが個人の主観である以上、完全に一致することはありません。</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これは、同じ職場で働く上司、同僚、部下であっても、少なくとも何らかの違いがあります。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さらに、個人だけではなく、それぞれの組織にもキャリアに関する固有の文化や価値観があります。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組織の価値観と自分の価値観がうまくマッチすることもあれば、その違いから居心地の悪さを感じる場合もあるかもしれません。</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自分と完全に一致しない価値観を持つ他者や組織のなかで、自分の内的キャリアを大切にしながら、どのように折り合いをつけて働いていくのかを考えてみましょう。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sz="105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911030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842" indent="-285708" eaLnBrk="0" hangingPunct="0">
              <a:defRPr kumimoji="1">
                <a:solidFill>
                  <a:schemeClr val="tx1"/>
                </a:solidFill>
                <a:latin typeface="Arial" charset="0"/>
                <a:ea typeface="ＭＳ Ｐゴシック" charset="-128"/>
              </a:defRPr>
            </a:lvl2pPr>
            <a:lvl3pPr marL="1142833" indent="-228567" eaLnBrk="0" hangingPunct="0">
              <a:defRPr kumimoji="1">
                <a:solidFill>
                  <a:schemeClr val="tx1"/>
                </a:solidFill>
                <a:latin typeface="Arial" charset="0"/>
                <a:ea typeface="ＭＳ Ｐゴシック" charset="-128"/>
              </a:defRPr>
            </a:lvl3pPr>
            <a:lvl4pPr marL="1599967" indent="-228567" eaLnBrk="0" hangingPunct="0">
              <a:defRPr kumimoji="1">
                <a:solidFill>
                  <a:schemeClr val="tx1"/>
                </a:solidFill>
                <a:latin typeface="Arial" charset="0"/>
                <a:ea typeface="ＭＳ Ｐゴシック" charset="-128"/>
              </a:defRPr>
            </a:lvl4pPr>
            <a:lvl5pPr marL="2057100" indent="-228567" eaLnBrk="0" hangingPunct="0">
              <a:defRPr kumimoji="1">
                <a:solidFill>
                  <a:schemeClr val="tx1"/>
                </a:solidFill>
                <a:latin typeface="Arial" charset="0"/>
                <a:ea typeface="ＭＳ Ｐゴシック" charset="-128"/>
              </a:defRPr>
            </a:lvl5pPr>
            <a:lvl6pPr marL="2514234" indent="-228567" algn="ctr" eaLnBrk="0" fontAlgn="base" hangingPunct="0">
              <a:spcBef>
                <a:spcPct val="0"/>
              </a:spcBef>
              <a:spcAft>
                <a:spcPct val="0"/>
              </a:spcAft>
              <a:defRPr kumimoji="1">
                <a:solidFill>
                  <a:schemeClr val="tx1"/>
                </a:solidFill>
                <a:latin typeface="Arial" charset="0"/>
                <a:ea typeface="ＭＳ Ｐゴシック" charset="-128"/>
              </a:defRPr>
            </a:lvl6pPr>
            <a:lvl7pPr marL="2971367" indent="-228567" algn="ctr" eaLnBrk="0" fontAlgn="base" hangingPunct="0">
              <a:spcBef>
                <a:spcPct val="0"/>
              </a:spcBef>
              <a:spcAft>
                <a:spcPct val="0"/>
              </a:spcAft>
              <a:defRPr kumimoji="1">
                <a:solidFill>
                  <a:schemeClr val="tx1"/>
                </a:solidFill>
                <a:latin typeface="Arial" charset="0"/>
                <a:ea typeface="ＭＳ Ｐゴシック" charset="-128"/>
              </a:defRPr>
            </a:lvl7pPr>
            <a:lvl8pPr marL="3428500" indent="-228567" algn="ctr" eaLnBrk="0" fontAlgn="base" hangingPunct="0">
              <a:spcBef>
                <a:spcPct val="0"/>
              </a:spcBef>
              <a:spcAft>
                <a:spcPct val="0"/>
              </a:spcAft>
              <a:defRPr kumimoji="1">
                <a:solidFill>
                  <a:schemeClr val="tx1"/>
                </a:solidFill>
                <a:latin typeface="Arial" charset="0"/>
                <a:ea typeface="ＭＳ Ｐゴシック" charset="-128"/>
              </a:defRPr>
            </a:lvl8pPr>
            <a:lvl9pPr marL="3885635" indent="-228567"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F3BD604A-CB06-49D4-8667-43DDB22EE458}" type="slidenum">
              <a:rPr lang="en-US" altLang="ja-JP" smtClean="0">
                <a:latin typeface="Times New Roman" pitchFamily="18" charset="0"/>
              </a:rPr>
              <a:pPr eaLnBrk="1" hangingPunct="1"/>
              <a:t>15</a:t>
            </a:fld>
            <a:endParaRPr lang="en-US" altLang="ja-JP">
              <a:latin typeface="Times New Roman" pitchFamily="18" charset="0"/>
            </a:endParaRPr>
          </a:p>
        </p:txBody>
      </p:sp>
      <p:sp>
        <p:nvSpPr>
          <p:cNvPr id="37891" name="Rectangle 2"/>
          <p:cNvSpPr>
            <a:spLocks noGrp="1" noRot="1" noChangeAspect="1" noChangeArrowheads="1" noTextEdit="1"/>
          </p:cNvSpPr>
          <p:nvPr>
            <p:ph type="sldImg"/>
          </p:nvPr>
        </p:nvSpPr>
        <p:spPr>
          <a:xfrm>
            <a:off x="919163" y="746125"/>
            <a:ext cx="4968875" cy="3725863"/>
          </a:xfrm>
          <a:ln/>
        </p:spPr>
      </p:sp>
      <p:sp>
        <p:nvSpPr>
          <p:cNvPr id="2" name="ノート プレースホルダー 1"/>
          <p:cNvSpPr>
            <a:spLocks noGrp="1"/>
          </p:cNvSpPr>
          <p:nvPr>
            <p:ph type="body" sz="quarter" idx="10"/>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休職中にキャリアについて考える意義を理解しましょう。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200" kern="100" dirty="0">
                <a:effectLst/>
                <a:latin typeface="ＭＳ 明朝" panose="02020609040205080304" pitchFamily="17" charset="-128"/>
                <a:ea typeface="ＭＳ Ｐ明朝" panose="02020600040205080304" pitchFamily="18" charset="-128"/>
                <a:cs typeface="Times New Roman" panose="02020603050405020304" pitchFamily="18" charset="0"/>
              </a:rPr>
              <a:t> </a:t>
            </a:r>
            <a:endParaRPr lang="ja-JP" altLang="ja-JP" sz="1400" kern="9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1745421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4" name="スライド番号プレースホルダー 3"/>
          <p:cNvSpPr>
            <a:spLocks noGrp="1"/>
          </p:cNvSpPr>
          <p:nvPr>
            <p:ph type="sldNum" sz="quarter" idx="10"/>
          </p:nvPr>
        </p:nvSpPr>
        <p:spPr/>
        <p:txBody>
          <a:bodyPr/>
          <a:lstStyle/>
          <a:p>
            <a:fld id="{CD88DB9B-14BD-48D9-8F48-2AF88F55469E}" type="slidenum">
              <a:rPr kumimoji="1" lang="ja-JP" altLang="en-US" smtClean="0"/>
              <a:t>16</a:t>
            </a:fld>
            <a:endParaRPr kumimoji="1" lang="ja-JP" altLang="en-US"/>
          </a:p>
        </p:txBody>
      </p:sp>
      <p:sp>
        <p:nvSpPr>
          <p:cNvPr id="5" name="ノート プレースホルダー 4"/>
          <p:cNvSpPr>
            <a:spLocks noGrp="1"/>
          </p:cNvSpPr>
          <p:nvPr>
            <p:ph type="body" sz="quarter" idx="1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キャリアとストレスは、密接に関連しています。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私たちは、キャリアの歩みを進めるなかで、入学・卒業、引っ越し、就職、異動や昇進、家族関係の変化など、さまざまなライフイベントに遭遇します。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心理学者ホームズは、「日常生活で出会うライフイベントが重大なストレス要因となり得る」と言っています。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ライフイベントは、ネガティブなものだけではなく、喜ばしいものもありますが、その内容の良し悪しに関係なく、生活環境に大きな変化を及ぼし適応にエネルギーを要するため、ストレスとなる場合があ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職業、職務に関するライフイベントは、「転勤・配置転換」、「昇進・昇格」、「職種の変更」、「仕事上の地位（責任）の変化」、「職場の上司、同僚とのトラブル」、「勤務時間や労働条件の変化」、「合併・組織替え等勤め先の変化」、「単身赴任」、「転職」、そして、「休職」等が挙げられ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これまでのキャリアを振り返り、仕事や生活のなかで起きた出来事とストレスの関係について見つめることは、自分がどのような環境、状況でストレスを感じやすい傾向があるのかを知ることにつなが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過去のライフイベントに対して、自分がどのように対処したのか、どのように乗り越えたのかを振り返っておくことは、今後同様の場面と出会ったときに、どのような心づもりや準備をしておく必要があるのかを考える材料になり、復職に向けた対策を検討するうえで有効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sz="105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167205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4" name="スライド番号プレースホルダー 3"/>
          <p:cNvSpPr>
            <a:spLocks noGrp="1"/>
          </p:cNvSpPr>
          <p:nvPr>
            <p:ph type="sldNum" sz="quarter" idx="10"/>
          </p:nvPr>
        </p:nvSpPr>
        <p:spPr/>
        <p:txBody>
          <a:bodyPr/>
          <a:lstStyle/>
          <a:p>
            <a:fld id="{CD88DB9B-14BD-48D9-8F48-2AF88F55469E}" type="slidenum">
              <a:rPr kumimoji="1" lang="ja-JP" altLang="en-US" smtClean="0"/>
              <a:t>17</a:t>
            </a:fld>
            <a:endParaRPr kumimoji="1" lang="ja-JP" altLang="en-US"/>
          </a:p>
        </p:txBody>
      </p:sp>
      <p:sp>
        <p:nvSpPr>
          <p:cNvPr id="5" name="ノート プレースホルダー 4"/>
          <p:cNvSpPr>
            <a:spLocks noGrp="1"/>
          </p:cNvSpPr>
          <p:nvPr>
            <p:ph type="body" sz="quarter" idx="1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先ほど紹介したライフイベントによって生じる人生の変化は、「キャリアの転機（キャリア・トランジション）」と捉えられます。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転機は、節目や移行とも言い換えられますが、出来事のみを指すのではなく、出来事の前後、変化の過程も含めた概念です。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シュロスバーグは、「人生はさまざまな転機から成り立っており、それを乗り越える努力と工夫を通してキャリアは形成される」 と唱えています。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転機には、良いことや残念なこと、予期していたことや思いがけないこと、期待していたものが起こらなかったこと等、さまざまなタイプがあります。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転機の領域と具体例をご覧ください。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例えば、一般的に良いこととして、大学の合格、結婚、昇進等が挙げられます。一方、残念なこととしては、大学の不合格、失敗、収入の減少等が挙げられます。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期待していたことが起こらなかったことは、昇格すると思っていたのにそうでなかった等が挙げられ、これらも転機になります。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そして、休職から復職にかけてのプロセスも、一つの転機と言えます。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多くの方にとって、うつ病などの病気になり休職するということは、予期していなかった転機なのではないでしょうか。予期していなかった転機は、思いがけないものであった分、もたらす影響も大きく、受け入れて、乗り越えていくには、時間やエネルギーが必要だと言われ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697070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88DB9B-14BD-48D9-8F48-2AF88F55469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ここで参考になるのが、転機のプロセスを３つの段階で示した、ブリッジスの「トランジションの３ステップモデル」です。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このモデルによると、転機とは、「終焉：何かが終わる時期」から始まり、「開始</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新しい始まりの</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時期</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」で終わるとされます。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その間にあるのが中立圏です。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中立圏は、それまでの生き方から新しい生き方への過渡期で、「混乱や苦悩の時期」とも言われます。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中立圏では、ただ悩み、立ち止まっているだけに思えるかもしれませんが、次の段階を迎えるために自分と向き合い、エネルギーを充電するための重要な時期と言われています。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休職も一つの転機であり、復職に向けて準備を進めている皆さんは、丁度この「中立圏」にいると言えます。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休職の要因となったものに対して、今後どのように対処していくか、復職後、どのように働いていけば自らのメンタルヘルスを健康に保ちながら働けるのかについて考える期間です。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焦りや不安を感じることも多い期間ですが、自分にとって必要な再休職予防の対策を検討するためにも、慌てずしっかりと準備をすることが大切な時期です。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sz="105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143451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750888"/>
            <a:ext cx="5005388" cy="3752850"/>
          </a:xfrm>
          <a:prstGeom prst="rect">
            <a:avLst/>
          </a:prstGeom>
        </p:spPr>
      </p:sp>
      <p:sp>
        <p:nvSpPr>
          <p:cNvPr id="4" name="スライド番号プレースホルダー 3"/>
          <p:cNvSpPr>
            <a:spLocks noGrp="1"/>
          </p:cNvSpPr>
          <p:nvPr>
            <p:ph type="sldNum" sz="quarter" idx="10"/>
          </p:nvPr>
        </p:nvSpPr>
        <p:spPr/>
        <p:txBody>
          <a:bodyPr/>
          <a:lstStyle/>
          <a:p>
            <a:fld id="{CD88DB9B-14BD-48D9-8F48-2AF88F55469E}" type="slidenum">
              <a:rPr kumimoji="1" lang="ja-JP" altLang="en-US" smtClean="0"/>
              <a:t>19</a:t>
            </a:fld>
            <a:endParaRPr kumimoji="1" lang="ja-JP" altLang="en-US" dirty="0"/>
          </a:p>
        </p:txBody>
      </p:sp>
      <p:sp>
        <p:nvSpPr>
          <p:cNvPr id="5" name="ノート プレースホルダー 4"/>
          <p:cNvSpPr>
            <a:spLocks noGrp="1"/>
          </p:cNvSpPr>
          <p:nvPr>
            <p:ph type="body" sz="quarter" idx="11"/>
          </p:nvPr>
        </p:nvSpPr>
        <p:spPr/>
        <p:txBody>
          <a:bodyPr/>
          <a:lstStyle/>
          <a:p>
            <a:pPr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【演習】「自分の転機を振り返ってみよう」をやってみましょう。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これまでの人生のなかで転機だったと思うもの、自分にとっての変化だったと思うものを振り返り、１つか２つ書いてみましょう。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さらに、転機を乗り越えた方法やそのときに行った対処についても書いてみましょう。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※記入５分</a:t>
            </a:r>
            <a:r>
              <a:rPr lang="ja-JP" altLang="ja-JP" sz="1050" b="1" kern="100" dirty="0">
                <a:effectLst/>
                <a:latin typeface="ＭＳ 明朝" panose="02020609040205080304" pitchFamily="17" charset="-128"/>
                <a:ea typeface="ＭＳ 明朝" panose="02020609040205080304" pitchFamily="17" charset="-128"/>
                <a:cs typeface="ＭＳ Ｐ明朝" panose="02020600040205080304" pitchFamily="18" charset="-128"/>
              </a:rPr>
              <a:t>（講習資料に直接、記入する）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※発表１人１分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endParaRPr lang="en-US"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共有</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できる範囲で構いませんので、１つ選んで発表をお願いします。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sz="105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7648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649288"/>
            <a:ext cx="4968875" cy="3725862"/>
          </a:xfrm>
          <a:ln>
            <a:solidFill>
              <a:schemeClr val="tx1"/>
            </a:solidFill>
          </a:ln>
        </p:spPr>
      </p:sp>
      <p:sp>
        <p:nvSpPr>
          <p:cNvPr id="4" name="スライド番号プレースホルダー 3"/>
          <p:cNvSpPr>
            <a:spLocks noGrp="1"/>
          </p:cNvSpPr>
          <p:nvPr>
            <p:ph type="sldNum" sz="quarter" idx="10"/>
          </p:nvPr>
        </p:nvSpPr>
        <p:spPr/>
        <p:txBody>
          <a:bodyPr/>
          <a:lstStyle/>
          <a:p>
            <a:fld id="{CD88DB9B-14BD-48D9-8F48-2AF88F55469E}" type="slidenum">
              <a:rPr kumimoji="1" lang="ja-JP" altLang="en-US" smtClean="0"/>
              <a:t>2</a:t>
            </a:fld>
            <a:endParaRPr kumimoji="1" lang="ja-JP" altLang="en-US"/>
          </a:p>
        </p:txBody>
      </p:sp>
      <p:sp>
        <p:nvSpPr>
          <p:cNvPr id="5" name="ノート プレースホルダー 4"/>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050" b="1" kern="100" dirty="0">
                <a:solidFill>
                  <a:srgbClr val="000000"/>
                </a:solidFill>
                <a:effectLst/>
                <a:ea typeface="ＭＳ 明朝" panose="02020609040205080304" pitchFamily="17" charset="-128"/>
                <a:cs typeface="Times New Roman" panose="02020603050405020304" pitchFamily="18" charset="0"/>
              </a:rPr>
              <a:t>※内容読み上げ</a:t>
            </a:r>
            <a:endParaRPr kumimoji="1" lang="ja-JP" altLang="en-US" sz="1050" dirty="0"/>
          </a:p>
        </p:txBody>
      </p:sp>
    </p:spTree>
    <p:extLst>
      <p:ext uri="{BB962C8B-B14F-4D97-AF65-F5344CB8AC3E}">
        <p14:creationId xmlns:p14="http://schemas.microsoft.com/office/powerpoint/2010/main" val="1426094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65188" y="361950"/>
            <a:ext cx="5005387" cy="3752850"/>
          </a:xfrm>
          <a:prstGeom prst="rect">
            <a:avLst/>
          </a:prstGeo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88DB9B-14BD-48D9-8F48-2AF88F55469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a:xfrm>
            <a:off x="645001" y="4321597"/>
            <a:ext cx="5445760" cy="4968552"/>
          </a:xfrm>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転機を乗り越えるヒントについて、シュロスバーグの</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４</a:t>
            </a: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Ｓ</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理論</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に基づいて説明します。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転機に直面した際、転機を乗り越えるために利用できる資源をリソースと呼びます。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シュロスバーグは、利用できる資源として４つのリソースがあり、その点検と強化が重要だと唱えています。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つ目は、「状況」の点検です。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転機に直面している自分の状況や転機が自分にとってどのようなものかを評価します。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先ほど、休職中の今は、「中立圏（ニュートラルゾーン）」にいるというお話をしました。</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転機を乗り越えるためには、休職に至った要因や休職が自分に与えた影響、自分の特性や傾向についてさまざまな角度で振り返り、自己分析することが大切になります。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そして、そのなかで、ポジティブな意味を見出せると転機を乗り越えやすいと言われています。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２つ目は、「自分自身」の点検です。内面的な特性である弱み・強みや価値観を把握し、これまでの自分の経験を振り返ります。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第２回、第３回キャリア講習においても「自分を知る」をテーマに、興味・関心、価値観等について自己分析を進めていきます。また、過去に類似の経験があり、そのときの対処を見直すことも転機を乗り越えるヒントにな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３つ目は、「周囲の支え」の点検です。自分を支援してくれるリソースにはどのようなものがあるのかを把握します。家族、友人、職場の上司、同僚、人事担当者、産業保健スタッフ、そして、ともに取り組んでいるメンバーもここに入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第４回キャリア講習においても、自分を取り巻く周囲について整理していきます。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４つ目は、「戦略」の点検です。転機を乗り越えるために考えられる戦略をリストアップし、状況に合わせて組み合わせていきます。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戦略としては、「状況を変える」、「認知を変える」、「ストレスを解消する」等、ストレス対処講習で学んだ対処方法を活用して戦略を立てていくことも一つでしょう。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また、第５回キャリア講習では、復職後の行動目標や行動計画を立てていきます。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この４つのリソースの点検・強化を念頭におきながらキャリア講習やその他のプログラムにおいて、転機を乗り越えるヒントを見つけていけるとよいでしょう。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sz="105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79321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4" name="スライド番号プレースホルダー 3"/>
          <p:cNvSpPr>
            <a:spLocks noGrp="1"/>
          </p:cNvSpPr>
          <p:nvPr>
            <p:ph type="sldNum" sz="quarter" idx="10"/>
          </p:nvPr>
        </p:nvSpPr>
        <p:spPr/>
        <p:txBody>
          <a:bodyPr/>
          <a:lstStyle/>
          <a:p>
            <a:fld id="{CD88DB9B-14BD-48D9-8F48-2AF88F55469E}" type="slidenum">
              <a:rPr kumimoji="1" lang="ja-JP" altLang="en-US" smtClean="0"/>
              <a:t>21</a:t>
            </a:fld>
            <a:endParaRPr kumimoji="1" lang="ja-JP" altLang="en-US"/>
          </a:p>
        </p:txBody>
      </p:sp>
      <p:sp>
        <p:nvSpPr>
          <p:cNvPr id="5" name="ノート プレースホルダー 4"/>
          <p:cNvSpPr>
            <a:spLocks noGrp="1"/>
          </p:cNvSpPr>
          <p:nvPr>
            <p:ph type="body" sz="quarter" idx="1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キャリア講習では、皆さんが、「自分らしく納得感のある働き方や人生を目指すため」のさまざまな知識や考える機会を提供していきます。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自分らしく、納得感のある人生を歩んでいくためには、「自分の人生を自分で決めてきた」という自己決定が重要と言われています。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私たちは、キャリアの歩みを進めるなかで、さまざまな転機に遭遇しますが、転機は、自分の進むべきキャリアを見直し、進むべき方向を決定し直すチャンスでもあります。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休職という転機にあるいま、これまでのキャリアを振り返り、復職後の職業生活や人生全体を含むキャリアについて考え、自分が進む方向を自己決定できるように取り組んでいきましょう。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今の転機を乗り越えた経験が、次の転機を乗り越えるヒントとなります。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これからのキャリア講習のなかで、転機を乗り越えるためのヒントをたくさん探していきましょう。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23174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842" indent="-285708" eaLnBrk="0" hangingPunct="0">
              <a:defRPr kumimoji="1">
                <a:solidFill>
                  <a:schemeClr val="tx1"/>
                </a:solidFill>
                <a:latin typeface="Arial" charset="0"/>
                <a:ea typeface="ＭＳ Ｐゴシック" charset="-128"/>
              </a:defRPr>
            </a:lvl2pPr>
            <a:lvl3pPr marL="1142833" indent="-228567" eaLnBrk="0" hangingPunct="0">
              <a:defRPr kumimoji="1">
                <a:solidFill>
                  <a:schemeClr val="tx1"/>
                </a:solidFill>
                <a:latin typeface="Arial" charset="0"/>
                <a:ea typeface="ＭＳ Ｐゴシック" charset="-128"/>
              </a:defRPr>
            </a:lvl3pPr>
            <a:lvl4pPr marL="1599967" indent="-228567" eaLnBrk="0" hangingPunct="0">
              <a:defRPr kumimoji="1">
                <a:solidFill>
                  <a:schemeClr val="tx1"/>
                </a:solidFill>
                <a:latin typeface="Arial" charset="0"/>
                <a:ea typeface="ＭＳ Ｐゴシック" charset="-128"/>
              </a:defRPr>
            </a:lvl4pPr>
            <a:lvl5pPr marL="2057100" indent="-228567" eaLnBrk="0" hangingPunct="0">
              <a:defRPr kumimoji="1">
                <a:solidFill>
                  <a:schemeClr val="tx1"/>
                </a:solidFill>
                <a:latin typeface="Arial" charset="0"/>
                <a:ea typeface="ＭＳ Ｐゴシック" charset="-128"/>
              </a:defRPr>
            </a:lvl5pPr>
            <a:lvl6pPr marL="2514234" indent="-228567" algn="ctr" eaLnBrk="0" fontAlgn="base" hangingPunct="0">
              <a:spcBef>
                <a:spcPct val="0"/>
              </a:spcBef>
              <a:spcAft>
                <a:spcPct val="0"/>
              </a:spcAft>
              <a:defRPr kumimoji="1">
                <a:solidFill>
                  <a:schemeClr val="tx1"/>
                </a:solidFill>
                <a:latin typeface="Arial" charset="0"/>
                <a:ea typeface="ＭＳ Ｐゴシック" charset="-128"/>
              </a:defRPr>
            </a:lvl6pPr>
            <a:lvl7pPr marL="2971367" indent="-228567" algn="ctr" eaLnBrk="0" fontAlgn="base" hangingPunct="0">
              <a:spcBef>
                <a:spcPct val="0"/>
              </a:spcBef>
              <a:spcAft>
                <a:spcPct val="0"/>
              </a:spcAft>
              <a:defRPr kumimoji="1">
                <a:solidFill>
                  <a:schemeClr val="tx1"/>
                </a:solidFill>
                <a:latin typeface="Arial" charset="0"/>
                <a:ea typeface="ＭＳ Ｐゴシック" charset="-128"/>
              </a:defRPr>
            </a:lvl7pPr>
            <a:lvl8pPr marL="3428500" indent="-228567" algn="ctr" eaLnBrk="0" fontAlgn="base" hangingPunct="0">
              <a:spcBef>
                <a:spcPct val="0"/>
              </a:spcBef>
              <a:spcAft>
                <a:spcPct val="0"/>
              </a:spcAft>
              <a:defRPr kumimoji="1">
                <a:solidFill>
                  <a:schemeClr val="tx1"/>
                </a:solidFill>
                <a:latin typeface="Arial" charset="0"/>
                <a:ea typeface="ＭＳ Ｐゴシック" charset="-128"/>
              </a:defRPr>
            </a:lvl8pPr>
            <a:lvl9pPr marL="3885635" indent="-228567"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F3BD604A-CB06-49D4-8667-43DDB22EE458}" type="slidenum">
              <a:rPr lang="en-US" altLang="ja-JP" smtClean="0">
                <a:latin typeface="Times New Roman" pitchFamily="18" charset="0"/>
              </a:rPr>
              <a:pPr eaLnBrk="1" hangingPunct="1"/>
              <a:t>3</a:t>
            </a:fld>
            <a:endParaRPr lang="en-US" altLang="ja-JP">
              <a:latin typeface="Times New Roman" pitchFamily="18" charset="0"/>
            </a:endParaRPr>
          </a:p>
        </p:txBody>
      </p:sp>
      <p:sp>
        <p:nvSpPr>
          <p:cNvPr id="37891" name="Rectangle 2"/>
          <p:cNvSpPr>
            <a:spLocks noGrp="1" noRot="1" noChangeAspect="1" noChangeArrowheads="1" noTextEdit="1"/>
          </p:cNvSpPr>
          <p:nvPr>
            <p:ph type="sldImg"/>
          </p:nvPr>
        </p:nvSpPr>
        <p:spPr>
          <a:xfrm>
            <a:off x="919163" y="746125"/>
            <a:ext cx="4968875" cy="3725863"/>
          </a:xfrm>
          <a:ln/>
        </p:spPr>
      </p:sp>
      <p:sp>
        <p:nvSpPr>
          <p:cNvPr id="2" name="ノート プレースホルダー 1"/>
          <p:cNvSpPr>
            <a:spLocks noGrp="1"/>
          </p:cNvSpPr>
          <p:nvPr>
            <p:ph type="body" sz="quarter" idx="10"/>
          </p:nvPr>
        </p:nvSpPr>
        <p:spPr/>
        <p:txBody>
          <a:bodyPr/>
          <a:lstStyle/>
          <a:p>
            <a:pPr indent="133350" algn="l">
              <a:spcAft>
                <a:spcPts val="0"/>
              </a:spcAft>
            </a:pPr>
            <a:r>
              <a:rPr kumimoji="1" lang="ja-JP" altLang="en-US" sz="1050" kern="1200" dirty="0">
                <a:solidFill>
                  <a:schemeClr val="tx1"/>
                </a:solidFill>
                <a:effectLst/>
                <a:latin typeface="ＭＳ 明朝" panose="02020609040205080304" pitchFamily="17" charset="-128"/>
                <a:ea typeface="ＭＳ 明朝" panose="02020609040205080304" pitchFamily="17" charset="-128"/>
                <a:cs typeface="+mn-cs"/>
              </a:rPr>
              <a:t>　</a:t>
            </a:r>
            <a:r>
              <a:rPr lang="ja-JP" altLang="ja-JP" sz="1050"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キャリア講習の目的、内容、進め方について説明します。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52954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842" indent="-285708" eaLnBrk="0" hangingPunct="0">
              <a:defRPr kumimoji="1">
                <a:solidFill>
                  <a:schemeClr val="tx1"/>
                </a:solidFill>
                <a:latin typeface="Arial" charset="0"/>
                <a:ea typeface="ＭＳ Ｐゴシック" charset="-128"/>
              </a:defRPr>
            </a:lvl2pPr>
            <a:lvl3pPr marL="1142833" indent="-228567" eaLnBrk="0" hangingPunct="0">
              <a:defRPr kumimoji="1">
                <a:solidFill>
                  <a:schemeClr val="tx1"/>
                </a:solidFill>
                <a:latin typeface="Arial" charset="0"/>
                <a:ea typeface="ＭＳ Ｐゴシック" charset="-128"/>
              </a:defRPr>
            </a:lvl3pPr>
            <a:lvl4pPr marL="1599967" indent="-228567" eaLnBrk="0" hangingPunct="0">
              <a:defRPr kumimoji="1">
                <a:solidFill>
                  <a:schemeClr val="tx1"/>
                </a:solidFill>
                <a:latin typeface="Arial" charset="0"/>
                <a:ea typeface="ＭＳ Ｐゴシック" charset="-128"/>
              </a:defRPr>
            </a:lvl4pPr>
            <a:lvl5pPr marL="2057100" indent="-228567" eaLnBrk="0" hangingPunct="0">
              <a:defRPr kumimoji="1">
                <a:solidFill>
                  <a:schemeClr val="tx1"/>
                </a:solidFill>
                <a:latin typeface="Arial" charset="0"/>
                <a:ea typeface="ＭＳ Ｐゴシック" charset="-128"/>
              </a:defRPr>
            </a:lvl5pPr>
            <a:lvl6pPr marL="2514234" indent="-228567" algn="ctr" eaLnBrk="0" fontAlgn="base" hangingPunct="0">
              <a:spcBef>
                <a:spcPct val="0"/>
              </a:spcBef>
              <a:spcAft>
                <a:spcPct val="0"/>
              </a:spcAft>
              <a:defRPr kumimoji="1">
                <a:solidFill>
                  <a:schemeClr val="tx1"/>
                </a:solidFill>
                <a:latin typeface="Arial" charset="0"/>
                <a:ea typeface="ＭＳ Ｐゴシック" charset="-128"/>
              </a:defRPr>
            </a:lvl6pPr>
            <a:lvl7pPr marL="2971367" indent="-228567" algn="ctr" eaLnBrk="0" fontAlgn="base" hangingPunct="0">
              <a:spcBef>
                <a:spcPct val="0"/>
              </a:spcBef>
              <a:spcAft>
                <a:spcPct val="0"/>
              </a:spcAft>
              <a:defRPr kumimoji="1">
                <a:solidFill>
                  <a:schemeClr val="tx1"/>
                </a:solidFill>
                <a:latin typeface="Arial" charset="0"/>
                <a:ea typeface="ＭＳ Ｐゴシック" charset="-128"/>
              </a:defRPr>
            </a:lvl7pPr>
            <a:lvl8pPr marL="3428500" indent="-228567" algn="ctr" eaLnBrk="0" fontAlgn="base" hangingPunct="0">
              <a:spcBef>
                <a:spcPct val="0"/>
              </a:spcBef>
              <a:spcAft>
                <a:spcPct val="0"/>
              </a:spcAft>
              <a:defRPr kumimoji="1">
                <a:solidFill>
                  <a:schemeClr val="tx1"/>
                </a:solidFill>
                <a:latin typeface="Arial" charset="0"/>
                <a:ea typeface="ＭＳ Ｐゴシック" charset="-128"/>
              </a:defRPr>
            </a:lvl8pPr>
            <a:lvl9pPr marL="3885635" indent="-228567"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F3BD604A-CB06-49D4-8667-43DDB22EE458}" type="slidenum">
              <a:rPr lang="en-US" altLang="ja-JP" smtClean="0">
                <a:latin typeface="Times New Roman" pitchFamily="18" charset="0"/>
              </a:rPr>
              <a:pPr eaLnBrk="1" hangingPunct="1"/>
              <a:t>4</a:t>
            </a:fld>
            <a:endParaRPr lang="en-US" altLang="ja-JP">
              <a:latin typeface="Times New Roman" pitchFamily="18" charset="0"/>
            </a:endParaRPr>
          </a:p>
        </p:txBody>
      </p:sp>
      <p:sp>
        <p:nvSpPr>
          <p:cNvPr id="37891" name="Rectangle 2"/>
          <p:cNvSpPr>
            <a:spLocks noGrp="1" noRot="1" noChangeAspect="1" noChangeArrowheads="1" noTextEdit="1"/>
          </p:cNvSpPr>
          <p:nvPr>
            <p:ph type="sldImg"/>
          </p:nvPr>
        </p:nvSpPr>
        <p:spPr>
          <a:xfrm>
            <a:off x="919163" y="746125"/>
            <a:ext cx="4968875" cy="3725863"/>
          </a:xfrm>
          <a:ln/>
        </p:spPr>
      </p:sp>
      <p:sp>
        <p:nvSpPr>
          <p:cNvPr id="2" name="ノート プレースホルダー 1"/>
          <p:cNvSpPr>
            <a:spLocks noGrp="1"/>
          </p:cNvSpPr>
          <p:nvPr>
            <p:ph type="body" sz="quarter" idx="10"/>
          </p:nvPr>
        </p:nvSpPr>
        <p:spPr/>
        <p:txBody>
          <a:bodyPr/>
          <a:lstStyle/>
          <a:p>
            <a:pPr algn="just">
              <a:spcAft>
                <a:spcPts val="0"/>
              </a:spcAft>
            </a:pPr>
            <a:r>
              <a:rPr lang="ja-JP" altLang="ja-JP" sz="105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※内容読み上げ</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200" kern="100" dirty="0">
                <a:effectLst/>
                <a:latin typeface="ＭＳ 明朝" panose="02020609040205080304" pitchFamily="17" charset="-128"/>
                <a:ea typeface="ＭＳ Ｐ明朝" panose="02020600040205080304" pitchFamily="18" charset="-128"/>
                <a:cs typeface="ＭＳ Ｐ明朝" panose="02020600040205080304" pitchFamily="18" charset="-128"/>
              </a:rPr>
              <a:t> </a:t>
            </a:r>
            <a:endParaRPr lang="ja-JP" altLang="ja-JP" sz="1400" kern="9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1412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3857625" y="9440863"/>
            <a:ext cx="2949575" cy="4968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88DB9B-14BD-48D9-8F48-2AF88F55469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スライド イメージ プレースホルダー 4"/>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2" name="ノート プレースホルダー 1"/>
          <p:cNvSpPr>
            <a:spLocks noGrp="1"/>
          </p:cNvSpPr>
          <p:nvPr>
            <p:ph type="body" sz="quarter" idx="11"/>
          </p:nvPr>
        </p:nvSpPr>
        <p:spPr/>
        <p:txBody>
          <a:bodyPr/>
          <a:lstStyle/>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キャリア講習は全５回の構成です。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第１回では、キャリア講習の目的、内容、進め方について説明します。目的は先程、説明したとおりです。また、キャリアに関する基本知識について解説します。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第２回では、自分の興味・関心、強みについて確認します。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第３回では、自分の価値観について確認し、キャリア・アンカーに基づいて今後の働き方を考えます。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第４回では、自分を取り巻く周囲との関係や自分に期待されている役割を整理し、対処策を検討します。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第５回では、それまでのキャリア講習の内容を振り返り、再休職予防の観点を取り入れた今後の働き方について検討します。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66658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スライド イメージ プレースホルダー 1"/>
          <p:cNvSpPr>
            <a:spLocks noGrp="1" noRot="1" noChangeAspect="1" noTextEdit="1"/>
          </p:cNvSpPr>
          <p:nvPr>
            <p:ph type="sldImg"/>
          </p:nvPr>
        </p:nvSpPr>
        <p:spPr bwMode="auto">
          <a:xfrm>
            <a:off x="919163" y="744538"/>
            <a:ext cx="497205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p:cNvSpPr>
            <a:spLocks noGrp="1"/>
          </p:cNvSpPr>
          <p:nvPr>
            <p:ph type="body" sz="quarter" idx="10"/>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キャリア講習の進め方です。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第１回～５回までの講習のそれぞれで、キャリアの強みや価値観、役割といったキャリアに関する知識を学びます。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また、ワークシートを活用して、それぞれのテーマごとに自分自身のキャリアを振り返ります。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さらに、ワークシートの内容を発表し、受講者同士でディスカッションを行うことが新たな気づきを得ることにつながります。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このように、各講習における学び、ワークシートの記入による振り返り、グループディスカッションによる気づきを通じて、自分自身のキャリアについて理解を深め復職後の働き方について考えていきます。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39844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0013" y="1141413"/>
            <a:ext cx="4117975" cy="3087687"/>
          </a:xfrm>
        </p:spPr>
      </p:sp>
      <p:sp>
        <p:nvSpPr>
          <p:cNvPr id="4" name="スライド番号プレースホルダー 3"/>
          <p:cNvSpPr>
            <a:spLocks noGrp="1"/>
          </p:cNvSpPr>
          <p:nvPr>
            <p:ph type="sldNum" sz="quarter" idx="10"/>
          </p:nvPr>
        </p:nvSpPr>
        <p:spPr>
          <a:xfrm>
            <a:off x="3884613" y="8685213"/>
            <a:ext cx="2971800" cy="45878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0877B5-96DA-40CC-8DBD-B6C41D382339}"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ノート プレースホルダー 4"/>
          <p:cNvSpPr>
            <a:spLocks noGrp="1"/>
          </p:cNvSpPr>
          <p:nvPr>
            <p:ph type="body" sz="quarter" idx="11"/>
          </p:nvPr>
        </p:nvSpPr>
        <p:spPr/>
        <p:txBody>
          <a:bodyPr/>
          <a:lstStyle/>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キャリア講習の第１回～第３回までは、「自分を知る」ことがテーマとなります。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キャリアについての基本知識を学び、自分の興味・関心や強み、価値観について確認していきます。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また、第４回は、「自分を取り巻く環境を知る」ことがテーマとなります。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周囲から期待されている役割やそれによって生じるストレスや葛藤について整理していきます。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そして、第５回目は、「キャリアプランの作成」がテーマとなります。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これまでのキャリア講習で行った自己分析の総まとめを行い、復職後にどのように働いていくのか行動目標を決め、行動計画を立てていきます。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キャリア講習では、キャリアの視点から自己理解や自己分析を進めていきますが、スライドの右図にあるＪＤＳＰの他のプログラムとも関連づけながら理解を進め、対処策を検討していくことが有効です。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キャリア講習で学び、気づいたことを、ＪＤＳＰの他のプログラムの取組みと連動させて活用したり、実践していくことで、より具体的な再休職予防につながる働き方の検討ができると思います。</a:t>
            </a:r>
          </a:p>
          <a:p>
            <a:endParaRPr kumimoji="1" lang="ja-JP" altLang="en-US" sz="105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096836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4" name="スライド番号プレースホルダー 3"/>
          <p:cNvSpPr>
            <a:spLocks noGrp="1"/>
          </p:cNvSpPr>
          <p:nvPr>
            <p:ph type="sldNum" sz="quarter" idx="10"/>
          </p:nvPr>
        </p:nvSpPr>
        <p:spPr/>
        <p:txBody>
          <a:bodyPr/>
          <a:lstStyle/>
          <a:p>
            <a:fld id="{CD88DB9B-14BD-48D9-8F48-2AF88F55469E}" type="slidenum">
              <a:rPr kumimoji="1" lang="ja-JP" altLang="en-US" smtClean="0"/>
              <a:t>8</a:t>
            </a:fld>
            <a:endParaRPr kumimoji="1" lang="ja-JP" altLang="en-US"/>
          </a:p>
        </p:txBody>
      </p:sp>
      <p:sp>
        <p:nvSpPr>
          <p:cNvPr id="5" name="ノート プレースホルダー 4"/>
          <p:cNvSpPr>
            <a:spLocks noGrp="1"/>
          </p:cNvSpPr>
          <p:nvPr>
            <p:ph type="body" sz="quarter" idx="11"/>
          </p:nvPr>
        </p:nvSpPr>
        <p:spPr/>
        <p:txBody>
          <a:bodyPr/>
          <a:lstStyle/>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キャリア講習では、受講者同士のディスカッションを多く取り入れています。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キャリアの理解を深めるポイントについて３点説明します。</a:t>
            </a:r>
          </a:p>
          <a:p>
            <a:pPr algn="just">
              <a:spcAft>
                <a:spcPts val="0"/>
              </a:spcAft>
            </a:pPr>
            <a:r>
              <a:rPr lang="en-US" altLang="ja-JP" sz="1050" b="1" kern="9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※内容読み上げ</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sz="105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78747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4" name="スライド番号プレースホルダー 3"/>
          <p:cNvSpPr>
            <a:spLocks noGrp="1"/>
          </p:cNvSpPr>
          <p:nvPr>
            <p:ph type="sldNum" sz="quarter" idx="10"/>
          </p:nvPr>
        </p:nvSpPr>
        <p:spPr/>
        <p:txBody>
          <a:bodyPr/>
          <a:lstStyle/>
          <a:p>
            <a:fld id="{CD88DB9B-14BD-48D9-8F48-2AF88F55469E}" type="slidenum">
              <a:rPr kumimoji="1" lang="ja-JP" altLang="en-US" smtClean="0"/>
              <a:t>9</a:t>
            </a:fld>
            <a:endParaRPr kumimoji="1" lang="ja-JP" altLang="en-US"/>
          </a:p>
        </p:txBody>
      </p:sp>
      <p:sp>
        <p:nvSpPr>
          <p:cNvPr id="5" name="ノート プレースホルダー 4"/>
          <p:cNvSpPr>
            <a:spLocks noGrp="1"/>
          </p:cNvSpPr>
          <p:nvPr>
            <p:ph type="body" sz="quarter" idx="1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参加のルールです。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b="1" kern="9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※内容読み上げ</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他のメンバーに自分自身の内面を話すことに不安や抵抗を感じる場合もあると思いますので、発表いただく内容は、話せる範囲で構いません。</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皆さんが安心してディスカッションができるよう、参加のルールを確認しましょう。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25890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05BDC38-32A2-48E7-B16E-3BC6C61CB4EB}" type="datetime1">
              <a:rPr kumimoji="1" lang="ja-JP" altLang="en-US" smtClean="0"/>
              <a:t>2023/2/6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255240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ADCE42-CA66-4412-B5AF-0DB2571B7CC2}" type="datetime1">
              <a:rPr kumimoji="1" lang="ja-JP" altLang="en-US" smtClean="0"/>
              <a:t>2023/2/6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111184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6"/>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6"/>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956BC50-A757-4A18-8245-E6E765D645B0}" type="datetime1">
              <a:rPr kumimoji="1" lang="ja-JP" altLang="en-US" smtClean="0"/>
              <a:t>2023/2/6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2584094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7389C1-4329-4808-911D-D14D43D7E556}" type="datetime1">
              <a:rPr kumimoji="1" lang="ja-JP" altLang="en-US" smtClean="0"/>
              <a:t>2023/2/6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283162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B9C315B-B644-4CA1-88A7-FAC0D78F1445}" type="datetime1">
              <a:rPr kumimoji="1" lang="ja-JP" altLang="en-US" smtClean="0"/>
              <a:t>2023/2/6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1966950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6310E28-5E67-46DD-9C7E-B7DC60F9D7FD}" type="datetime1">
              <a:rPr kumimoji="1" lang="ja-JP" altLang="en-US" smtClean="0"/>
              <a:t>2023/2/6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327489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F42C26E-0A1D-40C5-BD0D-9AF3AB7BFCC6}" type="datetime1">
              <a:rPr kumimoji="1" lang="ja-JP" altLang="en-US" smtClean="0"/>
              <a:t>2023/2/6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53468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AD5307B-C0A4-4494-ABE8-301911744617}" type="datetime1">
              <a:rPr kumimoji="1" lang="ja-JP" altLang="en-US" smtClean="0"/>
              <a:t>2023/2/6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2334028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ABE5A04-BDB6-44AF-9BAD-592246B105AF}" type="datetime1">
              <a:rPr kumimoji="1" lang="ja-JP" altLang="en-US" smtClean="0"/>
              <a:t>2023/2/6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491522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C108AC-5E48-4034-924E-B5FA6AE668D5}" type="datetime1">
              <a:rPr kumimoji="1" lang="ja-JP" altLang="en-US" smtClean="0"/>
              <a:t>2023/2/6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1228727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2CD21CB-A62F-42AD-9492-F5848469E9D0}" type="datetime1">
              <a:rPr kumimoji="1" lang="ja-JP" altLang="en-US" smtClean="0"/>
              <a:t>2023/2/6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394248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4BB99B-1200-41C0-986E-515B5C941E02}" type="datetime1">
              <a:rPr kumimoji="1" lang="ja-JP" altLang="en-US" smtClean="0"/>
              <a:t>2023/2/6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1568507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3AA0888-D82A-4B99-BE76-25A7964E5F23}" type="datetime1">
              <a:rPr kumimoji="1" lang="ja-JP" altLang="en-US" smtClean="0"/>
              <a:t>2023/2/6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622478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BF815BD-1808-487F-9CA3-228C553D6CE3}" type="datetime1">
              <a:rPr kumimoji="1" lang="ja-JP" altLang="en-US" smtClean="0"/>
              <a:t>2023/2/6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1301161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75980D5-4466-412E-A9CC-859A6A3AE8E9}" type="datetime1">
              <a:rPr kumimoji="1" lang="ja-JP" altLang="en-US" smtClean="0"/>
              <a:t>2023/2/6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333953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FBC29B5-D0E1-4A29-8B37-EDB857A70A3F}" type="datetime1">
              <a:rPr kumimoji="1" lang="ja-JP" altLang="en-US" smtClean="0"/>
              <a:t>2023/2/6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286633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ADF5235-DACB-4563-8B6F-910F5D981F82}" type="datetime1">
              <a:rPr kumimoji="1" lang="ja-JP" altLang="en-US" smtClean="0"/>
              <a:t>2023/2/6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31036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93DDE28-5FC5-413F-A5BC-9D17EC5BDA40}" type="datetime1">
              <a:rPr kumimoji="1" lang="ja-JP" altLang="en-US" smtClean="0"/>
              <a:t>2023/2/6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363770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DD0FB6D-EE73-45E2-BC6E-43072C88018B}" type="datetime1">
              <a:rPr kumimoji="1" lang="ja-JP" altLang="en-US" smtClean="0"/>
              <a:t>2023/2/6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247820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3E1CC0-8AE4-477C-B713-5D974823D830}" type="datetime1">
              <a:rPr kumimoji="1" lang="ja-JP" altLang="en-US" smtClean="0"/>
              <a:t>2023/2/6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285387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0F96840-4FC5-4F40-8AE7-B7AD4C9F8874}" type="datetime1">
              <a:rPr kumimoji="1" lang="ja-JP" altLang="en-US" smtClean="0"/>
              <a:t>2023/2/6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329862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40C685C-FB1C-4925-921A-4FE41E85F014}" type="datetime1">
              <a:rPr kumimoji="1" lang="ja-JP" altLang="en-US" smtClean="0"/>
              <a:t>2023/2/6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88390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6393B-422C-4016-AA3F-30F895E6B255}" type="datetime1">
              <a:rPr kumimoji="1" lang="ja-JP" altLang="en-US" smtClean="0"/>
              <a:t>2023/2/6</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2879629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7" rtl="0" eaLnBrk="1" latinLnBrk="0" hangingPunct="1">
        <a:spcBef>
          <a:spcPct val="0"/>
        </a:spcBef>
        <a:buNone/>
        <a:defRPr kumimoji="1"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F52A3-22F1-4AA1-A3BC-971184029A77}" type="datetime1">
              <a:rPr kumimoji="1" lang="ja-JP" altLang="en-US" smtClean="0"/>
              <a:t>2023/2/6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28191122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txBox="1">
            <a:spLocks noChangeArrowheads="1"/>
          </p:cNvSpPr>
          <p:nvPr/>
        </p:nvSpPr>
        <p:spPr bwMode="auto">
          <a:xfrm>
            <a:off x="611560" y="1352713"/>
            <a:ext cx="7916864" cy="308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kumimoji="0" lang="ja-JP" altLang="en-US" sz="4000" b="1" dirty="0"/>
              <a:t>第１回キャリア講習</a:t>
            </a:r>
            <a:endParaRPr kumimoji="0" lang="en-US" altLang="ja-JP" sz="4000" b="1" dirty="0"/>
          </a:p>
          <a:p>
            <a:pPr algn="ctr" eaLnBrk="1" hangingPunct="1"/>
            <a:r>
              <a:rPr kumimoji="0" lang="ja-JP" altLang="en-US" sz="4400" b="1" dirty="0"/>
              <a:t>「キャリアを理解しよう」</a:t>
            </a:r>
            <a:endParaRPr kumimoji="0" lang="en-US" altLang="ja-JP" sz="4400" b="1" dirty="0"/>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5F3AF5F3-3038-4FA1-9FF9-54FBF43F628C}" type="slidenum">
              <a:rPr kumimoji="1" lang="ja-JP" altLang="en-US" smtClean="0"/>
              <a:t>1</a:t>
            </a:fld>
            <a:endParaRPr kumimoji="1" lang="ja-JP" altLang="en-US"/>
          </a:p>
        </p:txBody>
      </p:sp>
    </p:spTree>
    <p:extLst>
      <p:ext uri="{BB962C8B-B14F-4D97-AF65-F5344CB8AC3E}">
        <p14:creationId xmlns:p14="http://schemas.microsoft.com/office/powerpoint/2010/main" val="333198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348880"/>
            <a:ext cx="9144000" cy="1224136"/>
          </a:xfrm>
        </p:spPr>
        <p:txBody>
          <a:bodyPr>
            <a:normAutofit fontScale="90000"/>
          </a:bodyPr>
          <a:lstStyle/>
          <a:p>
            <a:pPr eaLnBrk="1" hangingPunct="1"/>
            <a:r>
              <a:rPr lang="ja-JP" altLang="en-US" b="1" dirty="0"/>
              <a:t>２．キャリアについての</a:t>
            </a:r>
            <a:r>
              <a:rPr lang="en-US" altLang="ja-JP" b="1" dirty="0"/>
              <a:t/>
            </a:r>
            <a:br>
              <a:rPr lang="en-US" altLang="ja-JP" b="1" dirty="0"/>
            </a:br>
            <a:r>
              <a:rPr lang="ja-JP" altLang="en-US" b="1" dirty="0"/>
              <a:t>基本知識を学ぶ</a:t>
            </a:r>
          </a:p>
        </p:txBody>
      </p:sp>
      <p:sp>
        <p:nvSpPr>
          <p:cNvPr id="2" name="スライド番号プレースホルダー 1"/>
          <p:cNvSpPr>
            <a:spLocks noGrp="1"/>
          </p:cNvSpPr>
          <p:nvPr>
            <p:ph type="sldNum" sz="quarter" idx="12"/>
          </p:nvPr>
        </p:nvSpPr>
        <p:spPr>
          <a:xfrm>
            <a:off x="7005595" y="6492875"/>
            <a:ext cx="2133600" cy="365125"/>
          </a:xfrm>
        </p:spPr>
        <p:txBody>
          <a:bodyPr/>
          <a:lstStyle/>
          <a:p>
            <a:fld id="{5F3AF5F3-3038-4FA1-9FF9-54FBF43F628C}" type="slidenum">
              <a:rPr kumimoji="1" lang="ja-JP" altLang="en-US" smtClean="0"/>
              <a:t>10</a:t>
            </a:fld>
            <a:endParaRPr kumimoji="1" lang="ja-JP" altLang="en-US"/>
          </a:p>
        </p:txBody>
      </p:sp>
      <p:pic>
        <p:nvPicPr>
          <p:cNvPr id="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274118" y="4509120"/>
            <a:ext cx="864096" cy="135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76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63688" y="5320477"/>
            <a:ext cx="6984782" cy="1186165"/>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ctr"/>
            <a:r>
              <a:rPr lang="ja-JP" altLang="en-US" sz="2000" b="1" dirty="0">
                <a:solidFill>
                  <a:prstClr val="black"/>
                </a:solidFill>
              </a:rPr>
              <a:t>　　</a:t>
            </a:r>
            <a:r>
              <a:rPr lang="ja-JP" altLang="en-US" sz="2000" b="1" dirty="0">
                <a:solidFill>
                  <a:schemeClr val="tx1"/>
                </a:solidFill>
              </a:rPr>
              <a:t>キャリア講習では、「キャリア」を、</a:t>
            </a:r>
            <a:endParaRPr lang="en-US" altLang="ja-JP" sz="2000" b="1" dirty="0">
              <a:solidFill>
                <a:schemeClr val="tx1"/>
              </a:solidFill>
            </a:endParaRPr>
          </a:p>
          <a:p>
            <a:pPr algn="ctr"/>
            <a:r>
              <a:rPr lang="ja-JP" altLang="en-US" sz="2800" b="1" dirty="0">
                <a:solidFill>
                  <a:srgbClr val="0070C0"/>
                </a:solidFill>
              </a:rPr>
              <a:t>職業生活を中心とした人生全体を含むもの</a:t>
            </a:r>
            <a:endParaRPr lang="en-US" altLang="ja-JP" sz="2800" b="1" dirty="0">
              <a:solidFill>
                <a:srgbClr val="0070C0"/>
              </a:solidFill>
            </a:endParaRPr>
          </a:p>
          <a:p>
            <a:pPr algn="ctr"/>
            <a:r>
              <a:rPr lang="ja-JP" altLang="en-US" sz="2000" b="1" dirty="0">
                <a:solidFill>
                  <a:schemeClr val="tx1"/>
                </a:solidFill>
              </a:rPr>
              <a:t>として進めていきます</a:t>
            </a:r>
            <a:endParaRPr lang="en-US" altLang="ja-JP" sz="2000" b="1" dirty="0">
              <a:solidFill>
                <a:schemeClr val="tx1"/>
              </a:solidFill>
            </a:endParaRPr>
          </a:p>
          <a:p>
            <a:pPr algn="ctr"/>
            <a:r>
              <a:rPr lang="ja-JP" altLang="en-US" sz="2000" b="1" dirty="0">
                <a:solidFill>
                  <a:schemeClr val="tx1"/>
                </a:solidFill>
              </a:rPr>
              <a:t>　　　</a:t>
            </a:r>
            <a:endParaRPr lang="en-US" altLang="ja-JP" sz="2000" b="1" dirty="0">
              <a:solidFill>
                <a:schemeClr val="tx1"/>
              </a:solidFill>
            </a:endParaRPr>
          </a:p>
          <a:p>
            <a:pPr algn="ctr"/>
            <a:r>
              <a:rPr lang="ja-JP" altLang="en-US" sz="2000" b="1" dirty="0">
                <a:solidFill>
                  <a:prstClr val="black"/>
                </a:solidFill>
              </a:rPr>
              <a:t>　</a:t>
            </a:r>
            <a:endParaRPr lang="en-US" altLang="ja-JP" sz="2000" b="1" dirty="0">
              <a:solidFill>
                <a:prstClr val="black"/>
              </a:solidFill>
            </a:endParaRPr>
          </a:p>
          <a:p>
            <a:pPr algn="ctr"/>
            <a:r>
              <a:rPr lang="ja-JP" altLang="en-US" sz="2000" b="1" dirty="0">
                <a:solidFill>
                  <a:prstClr val="black"/>
                </a:solidFill>
              </a:rPr>
              <a:t>　　</a:t>
            </a:r>
            <a:endParaRPr lang="en-US" altLang="ja-JP" sz="2000" b="1" dirty="0">
              <a:solidFill>
                <a:prstClr val="black"/>
              </a:solidFill>
            </a:endParaRPr>
          </a:p>
          <a:p>
            <a:pPr algn="ctr"/>
            <a:endParaRPr lang="en-US" altLang="ja-JP" sz="2000" b="1" dirty="0">
              <a:solidFill>
                <a:prstClr val="black"/>
              </a:solidFill>
            </a:endParaRPr>
          </a:p>
          <a:p>
            <a:pPr algn="ctr"/>
            <a:endParaRPr lang="en-US" altLang="ja-JP" sz="2000" b="1" dirty="0">
              <a:solidFill>
                <a:prstClr val="black"/>
              </a:solidFill>
            </a:endParaRPr>
          </a:p>
          <a:p>
            <a:pPr algn="ctr"/>
            <a:endParaRPr lang="en-US" altLang="ja-JP" sz="2000" b="1" dirty="0">
              <a:solidFill>
                <a:prstClr val="black"/>
              </a:solidFill>
            </a:endParaRPr>
          </a:p>
          <a:p>
            <a:pPr algn="ctr"/>
            <a:endParaRPr lang="en-US" altLang="ja-JP" sz="2000" b="1" dirty="0">
              <a:solidFill>
                <a:prstClr val="black"/>
              </a:solidFill>
            </a:endParaRPr>
          </a:p>
          <a:p>
            <a:pPr algn="ctr"/>
            <a:endParaRPr lang="en-US" altLang="ja-JP" sz="2000" b="1" dirty="0">
              <a:solidFill>
                <a:prstClr val="black"/>
              </a:solidFill>
            </a:endParaRPr>
          </a:p>
        </p:txBody>
      </p:sp>
      <p:sp>
        <p:nvSpPr>
          <p:cNvPr id="18434" name="Rectangle 2"/>
          <p:cNvSpPr>
            <a:spLocks noGrp="1" noChangeArrowheads="1"/>
          </p:cNvSpPr>
          <p:nvPr>
            <p:ph type="title"/>
          </p:nvPr>
        </p:nvSpPr>
        <p:spPr>
          <a:xfrm>
            <a:off x="0" y="7"/>
            <a:ext cx="9144000" cy="731839"/>
          </a:xfrm>
        </p:spPr>
        <p:txBody>
          <a:bodyPr>
            <a:normAutofit/>
          </a:bodyPr>
          <a:lstStyle/>
          <a:p>
            <a:pPr eaLnBrk="1" hangingPunct="1"/>
            <a:r>
              <a:rPr lang="ja-JP" altLang="en-US" sz="4000" b="1" dirty="0"/>
              <a:t>キャリアとは</a:t>
            </a:r>
          </a:p>
        </p:txBody>
      </p:sp>
      <p:sp>
        <p:nvSpPr>
          <p:cNvPr id="18437" name="Text Box 16"/>
          <p:cNvSpPr txBox="1">
            <a:spLocks noChangeArrowheads="1"/>
          </p:cNvSpPr>
          <p:nvPr/>
        </p:nvSpPr>
        <p:spPr bwMode="auto">
          <a:xfrm>
            <a:off x="395536" y="7036845"/>
            <a:ext cx="8568952" cy="49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51" dirty="0">
                <a:latin typeface="+mn-ea"/>
                <a:ea typeface="+mn-ea"/>
              </a:rPr>
              <a:t>出典：蔭山英順：「</a:t>
            </a:r>
            <a:r>
              <a:rPr lang="en-US" altLang="ja-JP" sz="1051" dirty="0">
                <a:latin typeface="+mn-ea"/>
                <a:ea typeface="+mn-ea"/>
              </a:rPr>
              <a:t>21</a:t>
            </a:r>
            <a:r>
              <a:rPr lang="ja-JP" altLang="en-US" sz="1051" dirty="0">
                <a:latin typeface="+mn-ea"/>
                <a:ea typeface="+mn-ea"/>
              </a:rPr>
              <a:t>世紀の心理臨床」ナカニシヤ出版（</a:t>
            </a:r>
            <a:r>
              <a:rPr lang="en-US" altLang="ja-JP" sz="1051" dirty="0">
                <a:latin typeface="+mn-ea"/>
                <a:ea typeface="+mn-ea"/>
              </a:rPr>
              <a:t>2003</a:t>
            </a:r>
            <a:r>
              <a:rPr lang="ja-JP" altLang="en-US" sz="1051" dirty="0">
                <a:latin typeface="+mn-ea"/>
                <a:ea typeface="+mn-ea"/>
              </a:rPr>
              <a:t>）　　　　　　　西本万映子：「キャリアデザインテキスト第２版」専修大学出版局（</a:t>
            </a:r>
            <a:r>
              <a:rPr lang="en-US" altLang="ja-JP" sz="1051" dirty="0">
                <a:latin typeface="+mn-ea"/>
                <a:ea typeface="+mn-ea"/>
              </a:rPr>
              <a:t>2015</a:t>
            </a:r>
            <a:r>
              <a:rPr lang="ja-JP" altLang="en-US" sz="1051" dirty="0">
                <a:latin typeface="+mn-ea"/>
                <a:ea typeface="+mn-ea"/>
              </a:rPr>
              <a:t>）</a:t>
            </a:r>
            <a:endParaRPr lang="en-US" altLang="ja-JP" sz="1051" dirty="0">
              <a:latin typeface="+mn-ea"/>
              <a:ea typeface="+mn-ea"/>
            </a:endParaRPr>
          </a:p>
          <a:p>
            <a:pPr eaLnBrk="1" hangingPunct="1">
              <a:spcBef>
                <a:spcPct val="50000"/>
              </a:spcBef>
            </a:pPr>
            <a:r>
              <a:rPr lang="ja-JP" altLang="en-US" sz="1051" dirty="0">
                <a:latin typeface="+mn-ea"/>
                <a:ea typeface="+mn-ea"/>
              </a:rPr>
              <a:t>　　　　古田克利：「キャリアデザイン入門」ナカニシヤ出版（</a:t>
            </a:r>
            <a:r>
              <a:rPr lang="en-US" altLang="ja-JP" sz="1051" dirty="0">
                <a:latin typeface="+mn-ea"/>
                <a:ea typeface="+mn-ea"/>
              </a:rPr>
              <a:t>2019</a:t>
            </a:r>
            <a:r>
              <a:rPr lang="ja-JP" altLang="en-US" sz="1051" dirty="0">
                <a:latin typeface="+mn-ea"/>
                <a:ea typeface="+mn-ea"/>
              </a:rPr>
              <a:t>）　　　　　　　黒柳修：キャリアデザイン研修実践ワークブック金子書房（</a:t>
            </a:r>
            <a:r>
              <a:rPr lang="en-US" altLang="ja-JP" sz="1051" dirty="0">
                <a:latin typeface="+mn-ea"/>
                <a:ea typeface="+mn-ea"/>
              </a:rPr>
              <a:t>2013</a:t>
            </a:r>
            <a:r>
              <a:rPr lang="ja-JP" altLang="en-US" sz="1051" dirty="0">
                <a:latin typeface="+mn-ea"/>
                <a:ea typeface="+mn-ea"/>
              </a:rPr>
              <a:t>）　　　　</a:t>
            </a:r>
          </a:p>
        </p:txBody>
      </p:sp>
      <p:sp>
        <p:nvSpPr>
          <p:cNvPr id="3" name="スライド番号プレースホルダー 2"/>
          <p:cNvSpPr>
            <a:spLocks noGrp="1"/>
          </p:cNvSpPr>
          <p:nvPr>
            <p:ph type="sldNum" sz="quarter" idx="12"/>
          </p:nvPr>
        </p:nvSpPr>
        <p:spPr>
          <a:xfrm>
            <a:off x="7003291" y="6492875"/>
            <a:ext cx="2133600" cy="365125"/>
          </a:xfrm>
        </p:spPr>
        <p:txBody>
          <a:bodyPr/>
          <a:lstStyle/>
          <a:p>
            <a:fld id="{5F3AF5F3-3038-4FA1-9FF9-54FBF43F628C}" type="slidenum">
              <a:rPr kumimoji="1" lang="ja-JP" altLang="en-US" smtClean="0"/>
              <a:t>11</a:t>
            </a:fld>
            <a:endParaRPr kumimoji="1" lang="ja-JP" altLang="en-US" dirty="0"/>
          </a:p>
        </p:txBody>
      </p:sp>
      <p:pic>
        <p:nvPicPr>
          <p:cNvPr id="2" name="図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561730" y="44630"/>
            <a:ext cx="1186740" cy="1322492"/>
          </a:xfrm>
          <a:prstGeom prst="rect">
            <a:avLst/>
          </a:prstGeom>
        </p:spPr>
      </p:pic>
      <p:sp>
        <p:nvSpPr>
          <p:cNvPr id="12" name="テキスト ボックス 11"/>
          <p:cNvSpPr txBox="1"/>
          <p:nvPr/>
        </p:nvSpPr>
        <p:spPr>
          <a:xfrm>
            <a:off x="0" y="4022176"/>
            <a:ext cx="9144000" cy="1138773"/>
          </a:xfrm>
          <a:prstGeom prst="rect">
            <a:avLst/>
          </a:prstGeom>
          <a:noFill/>
        </p:spPr>
        <p:txBody>
          <a:bodyPr wrap="square" rtlCol="0">
            <a:spAutoFit/>
          </a:bodyPr>
          <a:lstStyle/>
          <a:p>
            <a:r>
              <a:rPr lang="ja-JP" altLang="en-US" sz="2000" b="1" dirty="0"/>
              <a:t>　          キャリアとは ・・・</a:t>
            </a:r>
            <a:endParaRPr lang="en-US" altLang="ja-JP" sz="2000" b="1" dirty="0"/>
          </a:p>
          <a:p>
            <a:pPr algn="ctr"/>
            <a:r>
              <a:rPr lang="ja-JP" altLang="en-US" sz="2400" b="1" dirty="0">
                <a:solidFill>
                  <a:srgbClr val="FF0000"/>
                </a:solidFill>
              </a:rPr>
              <a:t>「個人」</a:t>
            </a:r>
            <a:r>
              <a:rPr lang="ja-JP" altLang="en-US" sz="2400" b="1" dirty="0"/>
              <a:t>が</a:t>
            </a:r>
            <a:r>
              <a:rPr lang="ja-JP" altLang="en-US" sz="2400" b="1" dirty="0">
                <a:solidFill>
                  <a:srgbClr val="FF0000"/>
                </a:solidFill>
              </a:rPr>
              <a:t>「仕事や社会とどのように関わっていくのか」</a:t>
            </a:r>
            <a:r>
              <a:rPr lang="ja-JP" altLang="en-US" sz="2400" b="1" dirty="0"/>
              <a:t>という</a:t>
            </a:r>
            <a:endParaRPr lang="en-US" altLang="ja-JP" sz="2400" b="1" dirty="0"/>
          </a:p>
          <a:p>
            <a:pPr algn="ctr"/>
            <a:r>
              <a:rPr lang="ja-JP" altLang="en-US" sz="2400" b="1" dirty="0"/>
              <a:t>生き方すべてを広く含んだ概念</a:t>
            </a:r>
            <a:endParaRPr lang="en-US" altLang="ja-JP" sz="2400" b="1" dirty="0"/>
          </a:p>
        </p:txBody>
      </p:sp>
      <p:sp>
        <p:nvSpPr>
          <p:cNvPr id="5" name="下矢印 4"/>
          <p:cNvSpPr/>
          <p:nvPr/>
        </p:nvSpPr>
        <p:spPr>
          <a:xfrm>
            <a:off x="4415354" y="3659789"/>
            <a:ext cx="242520" cy="396044"/>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13" name="図 12"/>
          <p:cNvPicPr>
            <a:picLocks noChangeAspect="1"/>
          </p:cNvPicPr>
          <p:nvPr/>
        </p:nvPicPr>
        <p:blipFill>
          <a:blip r:embed="rId5"/>
          <a:stretch>
            <a:fillRect/>
          </a:stretch>
        </p:blipFill>
        <p:spPr>
          <a:xfrm>
            <a:off x="480672" y="4935180"/>
            <a:ext cx="1571463" cy="1571463"/>
          </a:xfrm>
          <a:prstGeom prst="rect">
            <a:avLst/>
          </a:prstGeom>
        </p:spPr>
      </p:pic>
      <p:sp>
        <p:nvSpPr>
          <p:cNvPr id="8" name="正方形/長方形 7"/>
          <p:cNvSpPr/>
          <p:nvPr/>
        </p:nvSpPr>
        <p:spPr>
          <a:xfrm>
            <a:off x="356568" y="1366265"/>
            <a:ext cx="8602612" cy="2077492"/>
          </a:xfrm>
          <a:prstGeom prst="rect">
            <a:avLst/>
          </a:prstGeom>
          <a:ln w="38100">
            <a:solidFill>
              <a:schemeClr val="accent1"/>
            </a:solidFill>
          </a:ln>
        </p:spPr>
        <p:txBody>
          <a:bodyPr wrap="square">
            <a:spAutoFit/>
          </a:bodyPr>
          <a:lstStyle/>
          <a:p>
            <a:pPr>
              <a:spcAft>
                <a:spcPts val="600"/>
              </a:spcAft>
              <a:buClr>
                <a:schemeClr val="accent5">
                  <a:lumMod val="75000"/>
                </a:schemeClr>
              </a:buClr>
            </a:pPr>
            <a:r>
              <a:rPr lang="en-US" altLang="ja-JP" sz="2400" b="1" dirty="0"/>
              <a:t>【</a:t>
            </a:r>
            <a:r>
              <a:rPr lang="ja-JP" altLang="en-US" sz="2400" b="1" dirty="0"/>
              <a:t>キャリアの主な定義</a:t>
            </a:r>
            <a:r>
              <a:rPr lang="en-US" altLang="ja-JP" sz="2400" b="1" dirty="0"/>
              <a:t>】</a:t>
            </a:r>
          </a:p>
          <a:p>
            <a:pPr>
              <a:lnSpc>
                <a:spcPts val="2000"/>
              </a:lnSpc>
              <a:buClr>
                <a:schemeClr val="accent5">
                  <a:lumMod val="75000"/>
                </a:schemeClr>
              </a:buClr>
            </a:pPr>
            <a:r>
              <a:rPr lang="ja-JP" altLang="en-US" sz="2000" dirty="0">
                <a:latin typeface="ＭＳ ゴシック" panose="020B0609070205080204" pitchFamily="49" charset="-128"/>
                <a:ea typeface="ＭＳ ゴシック" panose="020B0609070205080204" pitchFamily="49" charset="-128"/>
              </a:rPr>
              <a:t>                                                                                             </a:t>
            </a:r>
            <a:endParaRPr lang="en-US" altLang="ja-JP" sz="2000" dirty="0">
              <a:latin typeface="ＭＳ ゴシック" panose="020B0609070205080204" pitchFamily="49" charset="-128"/>
              <a:ea typeface="ＭＳ ゴシック" panose="020B0609070205080204" pitchFamily="49" charset="-128"/>
            </a:endParaRPr>
          </a:p>
          <a:p>
            <a:pPr marL="0" lvl="1" indent="0">
              <a:lnSpc>
                <a:spcPts val="2000"/>
              </a:lnSpc>
              <a:buClr>
                <a:schemeClr val="accent5">
                  <a:lumMod val="75000"/>
                </a:schemeClr>
              </a:buClr>
              <a:buNone/>
            </a:pPr>
            <a:r>
              <a:rPr lang="ja-JP" altLang="en-US" sz="2000" b="1" dirty="0">
                <a:latin typeface="ＭＳ ゴシック" panose="020B0609070205080204" pitchFamily="49" charset="-128"/>
                <a:ea typeface="ＭＳ ゴシック" panose="020B0609070205080204" pitchFamily="49" charset="-128"/>
              </a:rPr>
              <a:t>・個人が生涯を通して持つ、一連の職業（職歴）、仕事と余暇を含んだ　</a:t>
            </a:r>
            <a:endParaRPr lang="en-US" altLang="ja-JP" sz="2000" b="1" dirty="0">
              <a:latin typeface="ＭＳ ゴシック" panose="020B0609070205080204" pitchFamily="49" charset="-128"/>
              <a:ea typeface="ＭＳ ゴシック" panose="020B0609070205080204" pitchFamily="49" charset="-128"/>
            </a:endParaRPr>
          </a:p>
          <a:p>
            <a:pPr marL="0" lvl="1" indent="0">
              <a:lnSpc>
                <a:spcPts val="2000"/>
              </a:lnSpc>
              <a:buClr>
                <a:schemeClr val="accent5">
                  <a:lumMod val="75000"/>
                </a:schemeClr>
              </a:buClr>
              <a:buNone/>
            </a:pPr>
            <a:r>
              <a:rPr lang="ja-JP" altLang="en-US" sz="2000" b="1" dirty="0">
                <a:latin typeface="ＭＳ ゴシック" panose="020B0609070205080204" pitchFamily="49" charset="-128"/>
                <a:ea typeface="ＭＳ ゴシック" panose="020B0609070205080204" pitchFamily="49" charset="-128"/>
              </a:rPr>
              <a:t>　個人の生涯にわたるライフ・スタイル　　（渡辺三枝子）</a:t>
            </a:r>
            <a:endParaRPr lang="en-US" altLang="ja-JP" sz="2000" b="1" dirty="0">
              <a:latin typeface="ＭＳ ゴシック" panose="020B0609070205080204" pitchFamily="49" charset="-128"/>
              <a:ea typeface="ＭＳ ゴシック" panose="020B0609070205080204" pitchFamily="49" charset="-128"/>
            </a:endParaRPr>
          </a:p>
          <a:p>
            <a:pPr marL="0" lvl="1" indent="0">
              <a:lnSpc>
                <a:spcPts val="2000"/>
              </a:lnSpc>
              <a:buClr>
                <a:schemeClr val="accent5">
                  <a:lumMod val="75000"/>
                </a:schemeClr>
              </a:buClr>
              <a:buNone/>
            </a:pPr>
            <a:endParaRPr lang="en-US" altLang="ja-JP" sz="2000" b="1" dirty="0">
              <a:latin typeface="ＭＳ ゴシック" panose="020B0609070205080204" pitchFamily="49" charset="-128"/>
              <a:ea typeface="ＭＳ ゴシック" panose="020B0609070205080204" pitchFamily="49" charset="-128"/>
            </a:endParaRPr>
          </a:p>
          <a:p>
            <a:pPr marL="0" lvl="1" indent="0">
              <a:lnSpc>
                <a:spcPts val="2000"/>
              </a:lnSpc>
              <a:buClr>
                <a:schemeClr val="accent5">
                  <a:lumMod val="75000"/>
                </a:schemeClr>
              </a:buClr>
              <a:buNone/>
            </a:pPr>
            <a:r>
              <a:rPr lang="ja-JP" altLang="en-US" sz="2000" b="1" dirty="0">
                <a:latin typeface="ＭＳ ゴシック" panose="020B0609070205080204" pitchFamily="49" charset="-128"/>
                <a:ea typeface="ＭＳ ゴシック" panose="020B0609070205080204" pitchFamily="49" charset="-128"/>
              </a:rPr>
              <a:t>・人生のある年齢や場面のさまざまな役割の組み合わせ（</a:t>
            </a:r>
            <a:r>
              <a:rPr lang="en-US" altLang="ja-JP" sz="2000" b="1" dirty="0">
                <a:latin typeface="ＭＳ ゴシック" panose="020B0609070205080204" pitchFamily="49" charset="-128"/>
                <a:ea typeface="ＭＳ ゴシック" panose="020B0609070205080204" pitchFamily="49" charset="-128"/>
              </a:rPr>
              <a:t>E.</a:t>
            </a:r>
            <a:r>
              <a:rPr lang="ja-JP" altLang="en-US" sz="2000" b="1" dirty="0">
                <a:latin typeface="ＭＳ ゴシック" panose="020B0609070205080204" pitchFamily="49" charset="-128"/>
                <a:ea typeface="ＭＳ ゴシック" panose="020B0609070205080204" pitchFamily="49" charset="-128"/>
              </a:rPr>
              <a:t>スーパー）</a:t>
            </a:r>
            <a:endParaRPr lang="en-US" altLang="ja-JP" sz="2000" b="1" dirty="0">
              <a:latin typeface="ＭＳ ゴシック" panose="020B0609070205080204" pitchFamily="49" charset="-128"/>
              <a:ea typeface="ＭＳ ゴシック" panose="020B0609070205080204" pitchFamily="49" charset="-128"/>
            </a:endParaRPr>
          </a:p>
          <a:p>
            <a:pPr marL="0" lvl="1" indent="-284156">
              <a:lnSpc>
                <a:spcPts val="2000"/>
              </a:lnSpc>
              <a:buClr>
                <a:schemeClr val="accent5">
                  <a:lumMod val="75000"/>
                </a:schemeClr>
              </a:buClr>
              <a:buNone/>
            </a:pPr>
            <a:r>
              <a:rPr lang="ja-JP" altLang="en-US" sz="2000" dirty="0">
                <a:latin typeface="ＭＳ ゴシック" panose="020B0609070205080204" pitchFamily="49" charset="-128"/>
                <a:ea typeface="ＭＳ ゴシック" panose="020B0609070205080204" pitchFamily="49" charset="-128"/>
              </a:rPr>
              <a:t>　</a:t>
            </a:r>
            <a:endParaRPr lang="en-US" altLang="ja-JP"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76387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7236296" y="2924944"/>
            <a:ext cx="1756703" cy="792088"/>
          </a:xfrm>
          <a:prstGeom prst="rect">
            <a:avLst/>
          </a:prstGeom>
          <a:solidFill>
            <a:srgbClr val="96643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9793" y="876228"/>
            <a:ext cx="1612687" cy="269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a:xfrm>
            <a:off x="6941974" y="644018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AF5F3-3038-4FA1-9FF9-54FBF43F628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Rectangle 2"/>
          <p:cNvSpPr>
            <a:spLocks noGrp="1" noChangeArrowheads="1"/>
          </p:cNvSpPr>
          <p:nvPr>
            <p:ph type="title"/>
          </p:nvPr>
        </p:nvSpPr>
        <p:spPr>
          <a:xfrm>
            <a:off x="0" y="116632"/>
            <a:ext cx="9144001" cy="731838"/>
          </a:xfrm>
        </p:spPr>
        <p:txBody>
          <a:bodyPr>
            <a:noAutofit/>
          </a:bodyPr>
          <a:lstStyle/>
          <a:p>
            <a:pPr eaLnBrk="1" hangingPunct="1"/>
            <a:r>
              <a:rPr lang="ja-JP" altLang="en-US" sz="3200" b="1" dirty="0"/>
              <a:t>外的キャリアと内的キャリア</a:t>
            </a:r>
          </a:p>
        </p:txBody>
      </p:sp>
      <p:graphicFrame>
        <p:nvGraphicFramePr>
          <p:cNvPr id="24" name="表 23"/>
          <p:cNvGraphicFramePr>
            <a:graphicFrameLocks noGrp="1"/>
          </p:cNvGraphicFramePr>
          <p:nvPr/>
        </p:nvGraphicFramePr>
        <p:xfrm>
          <a:off x="323528" y="1268760"/>
          <a:ext cx="6408712" cy="2592288"/>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1008112">
                <a:tc>
                  <a:txBody>
                    <a:bodyPr/>
                    <a:lstStyle/>
                    <a:p>
                      <a:pPr algn="ctr"/>
                      <a:r>
                        <a:rPr kumimoji="1" lang="ja-JP" altLang="en-US" dirty="0">
                          <a:solidFill>
                            <a:schemeClr val="bg1"/>
                          </a:solidFill>
                        </a:rPr>
                        <a:t>外的キャリア</a:t>
                      </a:r>
                      <a:endParaRPr kumimoji="1" lang="en-US" altLang="ja-JP" dirty="0">
                        <a:solidFill>
                          <a:schemeClr val="bg1"/>
                        </a:solidFill>
                      </a:endParaRPr>
                    </a:p>
                    <a:p>
                      <a:pPr algn="ctr"/>
                      <a:r>
                        <a:rPr kumimoji="1" lang="ja-JP" altLang="en-US" dirty="0">
                          <a:solidFill>
                            <a:schemeClr val="bg1"/>
                          </a:solidFill>
                        </a:rPr>
                        <a:t>（客観的</a:t>
                      </a:r>
                      <a:endParaRPr kumimoji="1" lang="en-US" altLang="ja-JP" dirty="0">
                        <a:solidFill>
                          <a:schemeClr val="bg1"/>
                        </a:solidFill>
                      </a:endParaRPr>
                    </a:p>
                    <a:p>
                      <a:pPr algn="ctr"/>
                      <a:r>
                        <a:rPr kumimoji="1" lang="ja-JP" altLang="en-US" dirty="0">
                          <a:solidFill>
                            <a:schemeClr val="bg1"/>
                          </a:solidFill>
                        </a:rPr>
                        <a:t>キャリア）</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r>
                        <a:rPr kumimoji="1" lang="ja-JP" altLang="en-US" sz="1600" b="1" dirty="0">
                          <a:solidFill>
                            <a:schemeClr val="tx1"/>
                          </a:solidFill>
                        </a:rPr>
                        <a:t>個人の外側</a:t>
                      </a:r>
                      <a:r>
                        <a:rPr kumimoji="1" lang="ja-JP" altLang="en-US" sz="1600" b="0" dirty="0">
                          <a:solidFill>
                            <a:schemeClr val="tx1"/>
                          </a:solidFill>
                        </a:rPr>
                        <a:t>にあるキャリアの指標</a:t>
                      </a:r>
                      <a:endParaRPr kumimoji="1" lang="en-US" altLang="ja-JP" sz="1600" b="0" dirty="0">
                        <a:solidFill>
                          <a:schemeClr val="tx1"/>
                        </a:solidFill>
                      </a:endParaRPr>
                    </a:p>
                    <a:p>
                      <a:pPr algn="l"/>
                      <a:r>
                        <a:rPr kumimoji="1" lang="ja-JP" altLang="en-US" sz="1400" b="0" i="1" dirty="0">
                          <a:solidFill>
                            <a:schemeClr val="tx1"/>
                          </a:solidFill>
                        </a:rPr>
                        <a:t>（例：学歴、職歴、職種、役職、年収、資格、家族構成など）</a:t>
                      </a:r>
                      <a:endParaRPr kumimoji="1" lang="en-US" altLang="ja-JP" sz="1400" b="0" i="1" dirty="0">
                        <a:solidFill>
                          <a:schemeClr val="tx1"/>
                        </a:solidFill>
                      </a:endParaRPr>
                    </a:p>
                    <a:p>
                      <a:pPr algn="l"/>
                      <a:endParaRPr kumimoji="1" lang="en-US" altLang="ja-JP" sz="1400" b="0" dirty="0">
                        <a:solidFill>
                          <a:schemeClr val="tx1"/>
                        </a:solidFill>
                      </a:endParaRPr>
                    </a:p>
                    <a:p>
                      <a:pPr algn="l"/>
                      <a:endParaRPr kumimoji="1" lang="en-US" altLang="ja-JP" sz="1400" b="0" dirty="0">
                        <a:solidFill>
                          <a:schemeClr val="tx1"/>
                        </a:solidFill>
                      </a:endParaRPr>
                    </a:p>
                    <a:p>
                      <a:pPr algn="l"/>
                      <a:r>
                        <a:rPr kumimoji="1" lang="ja-JP" altLang="en-US" sz="1400" b="0" dirty="0">
                          <a:solidFill>
                            <a:schemeClr val="tx1"/>
                          </a:solidFill>
                        </a:rPr>
                        <a:t>花木でいうと、花や葉、枝などの地上に出ている目に見える部分</a:t>
                      </a:r>
                      <a:endParaRPr kumimoji="1" lang="en-US" altLang="ja-JP" sz="1400" b="0" dirty="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403568">
                <a:tc>
                  <a:txBody>
                    <a:bodyPr/>
                    <a:lstStyle/>
                    <a:p>
                      <a:pPr algn="ctr"/>
                      <a:r>
                        <a:rPr kumimoji="1" lang="ja-JP" altLang="en-US" b="1" dirty="0">
                          <a:solidFill>
                            <a:schemeClr val="bg1"/>
                          </a:solidFill>
                        </a:rPr>
                        <a:t>内的キャリア</a:t>
                      </a:r>
                      <a:endParaRPr kumimoji="1" lang="en-US" altLang="ja-JP" b="1" dirty="0">
                        <a:solidFill>
                          <a:schemeClr val="bg1"/>
                        </a:solidFill>
                      </a:endParaRPr>
                    </a:p>
                    <a:p>
                      <a:pPr algn="ctr"/>
                      <a:r>
                        <a:rPr kumimoji="1" lang="ja-JP" altLang="en-US" b="1" dirty="0">
                          <a:solidFill>
                            <a:schemeClr val="bg1"/>
                          </a:solidFill>
                        </a:rPr>
                        <a:t>（主観的</a:t>
                      </a:r>
                      <a:endParaRPr kumimoji="1" lang="en-US" altLang="ja-JP" b="1" dirty="0">
                        <a:solidFill>
                          <a:schemeClr val="bg1"/>
                        </a:solidFill>
                      </a:endParaRPr>
                    </a:p>
                    <a:p>
                      <a:pPr algn="ctr"/>
                      <a:r>
                        <a:rPr kumimoji="1" lang="ja-JP" altLang="en-US" b="1" dirty="0">
                          <a:solidFill>
                            <a:schemeClr val="bg1"/>
                          </a:solidFill>
                        </a:rPr>
                        <a:t>キャリア）</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7D7D"/>
                    </a:solidFill>
                  </a:tcPr>
                </a:tc>
                <a:tc>
                  <a:txBody>
                    <a:bodyPr/>
                    <a:lstStyle/>
                    <a:p>
                      <a:pPr algn="l"/>
                      <a:r>
                        <a:rPr kumimoji="1" lang="ja-JP" altLang="en-US" sz="1600" b="1" dirty="0"/>
                        <a:t>個人の内側</a:t>
                      </a:r>
                      <a:r>
                        <a:rPr kumimoji="1" lang="ja-JP" altLang="en-US" sz="1600" dirty="0"/>
                        <a:t>にあるキャリアの指標</a:t>
                      </a:r>
                      <a:endParaRPr kumimoji="1" lang="en-US" altLang="ja-JP" sz="1600" dirty="0"/>
                    </a:p>
                    <a:p>
                      <a:pPr algn="l"/>
                      <a:r>
                        <a:rPr kumimoji="1" lang="ja-JP" altLang="en-US" sz="1400" i="1" dirty="0"/>
                        <a:t>（例：働くことの意味や価値、やりがい、仕事や家庭生活における　　</a:t>
                      </a:r>
                      <a:endParaRPr kumimoji="1" lang="en-US" altLang="ja-JP" sz="1400" i="1" dirty="0"/>
                    </a:p>
                    <a:p>
                      <a:pPr algn="l"/>
                      <a:r>
                        <a:rPr kumimoji="1" lang="ja-JP" altLang="en-US" sz="1400" i="1" dirty="0"/>
                        <a:t>　　　自己効力感、何を大切にしたいのかという価値観など）</a:t>
                      </a:r>
                      <a:endParaRPr kumimoji="1" lang="en-US" altLang="ja-JP" sz="1400" i="1"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p>
                    <a:p>
                      <a:pPr algn="l"/>
                      <a:r>
                        <a:rPr kumimoji="1" lang="ja-JP" altLang="en-US" sz="1400" dirty="0"/>
                        <a:t>花木でいうと、地面の下にある見えない根っこの部分</a:t>
                      </a:r>
                      <a:endParaRPr kumimoji="1" lang="en-US" altLang="ja-JP"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cxnSp>
        <p:nvCxnSpPr>
          <p:cNvPr id="29" name="直線コネクタ 28"/>
          <p:cNvCxnSpPr/>
          <p:nvPr/>
        </p:nvCxnSpPr>
        <p:spPr>
          <a:xfrm>
            <a:off x="7251282" y="2924944"/>
            <a:ext cx="1713206" cy="0"/>
          </a:xfrm>
          <a:prstGeom prst="line">
            <a:avLst/>
          </a:prstGeom>
          <a:ln w="22225">
            <a:solidFill>
              <a:srgbClr val="7A5128"/>
            </a:solidFill>
          </a:ln>
        </p:spPr>
        <p:style>
          <a:lnRef idx="1">
            <a:schemeClr val="accent1"/>
          </a:lnRef>
          <a:fillRef idx="0">
            <a:schemeClr val="accent1"/>
          </a:fillRef>
          <a:effectRef idx="0">
            <a:schemeClr val="accent1"/>
          </a:effectRef>
          <a:fontRef idx="minor">
            <a:schemeClr val="tx1"/>
          </a:fontRef>
        </p:style>
      </p:cxnSp>
      <p:sp>
        <p:nvSpPr>
          <p:cNvPr id="30" name="右中かっこ 29"/>
          <p:cNvSpPr/>
          <p:nvPr/>
        </p:nvSpPr>
        <p:spPr>
          <a:xfrm>
            <a:off x="6802636" y="1268760"/>
            <a:ext cx="360040" cy="1152128"/>
          </a:xfrm>
          <a:prstGeom prst="rightBrace">
            <a:avLst>
              <a:gd name="adj1" fmla="val 44451"/>
              <a:gd name="adj2" fmla="val 39011"/>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3" name="右中かっこ 32"/>
          <p:cNvSpPr/>
          <p:nvPr/>
        </p:nvSpPr>
        <p:spPr>
          <a:xfrm>
            <a:off x="6802636" y="2480320"/>
            <a:ext cx="360040" cy="1380728"/>
          </a:xfrm>
          <a:prstGeom prst="rightBrace">
            <a:avLst>
              <a:gd name="adj1" fmla="val 36078"/>
              <a:gd name="adj2" fmla="val 5747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1905556" y="1794302"/>
            <a:ext cx="28104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「肩書き」</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に通じるもの</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1941356" y="3234462"/>
            <a:ext cx="3286477"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「満足感」、「納得感」</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に通じるもの</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7162676" y="3717032"/>
            <a:ext cx="19813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根（内的キャリア）がキャリアの軸になる</a:t>
            </a:r>
          </a:p>
        </p:txBody>
      </p:sp>
      <p:sp>
        <p:nvSpPr>
          <p:cNvPr id="20" name="角丸四角形吹き出し 19"/>
          <p:cNvSpPr/>
          <p:nvPr/>
        </p:nvSpPr>
        <p:spPr>
          <a:xfrm>
            <a:off x="683568" y="4140804"/>
            <a:ext cx="4450019" cy="728356"/>
          </a:xfrm>
          <a:prstGeom prst="wedgeRoundRectCallout">
            <a:avLst>
              <a:gd name="adj1" fmla="val -38836"/>
              <a:gd name="adj2" fmla="val -105866"/>
              <a:gd name="adj3" fmla="val 16667"/>
            </a:avLst>
          </a:prstGeom>
          <a:solidFill>
            <a:schemeClr val="accent5">
              <a:lumMod val="20000"/>
              <a:lumOff val="80000"/>
            </a:schemeClr>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外的キャリアを選択・決定する基準にもなる</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自分のキャリアの拠り所</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220072" y="3861048"/>
            <a:ext cx="936104" cy="1318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
          <p:cNvSpPr txBox="1">
            <a:spLocks noChangeArrowheads="1"/>
          </p:cNvSpPr>
          <p:nvPr/>
        </p:nvSpPr>
        <p:spPr bwMode="auto">
          <a:xfrm>
            <a:off x="467544" y="5361022"/>
            <a:ext cx="7992888" cy="1080120"/>
          </a:xfrm>
          <a:prstGeom prst="rect">
            <a:avLst/>
          </a:prstGeom>
          <a:solidFill>
            <a:srgbClr val="FFCCCC"/>
          </a:solidFill>
          <a:ln>
            <a:noFill/>
          </a:ln>
          <a:effectLst/>
        </p:spPr>
        <p:txBody>
          <a:bodyPr anchor="ctr"/>
          <a:lstStyle>
            <a:lvl1pPr marL="342900" indent="-342900" algn="l" rtl="0" eaLnBrk="0" fontAlgn="base" hangingPunct="0">
              <a:spcBef>
                <a:spcPct val="20000"/>
              </a:spcBef>
              <a:spcAft>
                <a:spcPct val="0"/>
              </a:spcAft>
              <a:buClr>
                <a:srgbClr val="8CB1D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CB1D0"/>
              </a:buClr>
              <a:buFont typeface="Wingding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8CB1D0"/>
              </a:buClr>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8CB1D0"/>
              </a:buClr>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8CB1D0"/>
              </a:buClr>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rgbClr val="8CB1D0"/>
              </a:buClr>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rgbClr val="8CB1D0"/>
              </a:buClr>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rgbClr val="8CB1D0"/>
              </a:buClr>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rgbClr val="8CB1D0"/>
              </a:buClr>
              <a:buFont typeface="Wingdings" pitchFamily="2" charset="2"/>
              <a:buChar char="l"/>
              <a:defRPr kumimoji="1"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
                <a:srgbClr val="8CB1D0"/>
              </a:buClr>
              <a:buSzTx/>
              <a:buFont typeface="Wingdings" pitchFamily="2" charset="2"/>
              <a:buNone/>
              <a:tabLst/>
              <a:defRPr/>
            </a:pP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満足、納得できるキャリアを送るためには、外的キャリアだけではなく</a:t>
            </a: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8CB1D0"/>
              </a:buClr>
              <a:buSzTx/>
              <a:buFont typeface="Wingdings" pitchFamily="2" charset="2"/>
              <a:buNone/>
              <a:tabLst/>
              <a:defRPr/>
            </a:pP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内的キャリアにも目を向けることが大切</a:t>
            </a: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正方形/長方形 16"/>
          <p:cNvSpPr/>
          <p:nvPr/>
        </p:nvSpPr>
        <p:spPr>
          <a:xfrm>
            <a:off x="1926888" y="6532912"/>
            <a:ext cx="6857369" cy="230832"/>
          </a:xfrm>
          <a:prstGeom prst="rect">
            <a:avLst/>
          </a:prstGeom>
        </p:spPr>
        <p:txBody>
          <a:bodyPr wrap="square">
            <a:spAutoFit/>
          </a:bodyPr>
          <a:lstStyle/>
          <a:p>
            <a:r>
              <a:rPr lang="ja-JP" altLang="en-US" sz="900" dirty="0">
                <a:latin typeface="+mn-ea"/>
              </a:rPr>
              <a:t>参考文献：</a:t>
            </a:r>
            <a:r>
              <a:rPr lang="ja-JP" altLang="ja-JP" sz="900" dirty="0">
                <a:latin typeface="+mn-ea"/>
              </a:rPr>
              <a:t>古田克利：</a:t>
            </a:r>
            <a:r>
              <a:rPr lang="ja-JP" altLang="en-US" sz="900" dirty="0">
                <a:latin typeface="+mn-ea"/>
              </a:rPr>
              <a:t>「</a:t>
            </a:r>
            <a:r>
              <a:rPr lang="ja-JP" altLang="ja-JP" sz="900" dirty="0">
                <a:latin typeface="+mn-ea"/>
              </a:rPr>
              <a:t>キャリアデザイン入門</a:t>
            </a:r>
            <a:r>
              <a:rPr lang="ja-JP" altLang="en-US" sz="900" dirty="0">
                <a:latin typeface="+mn-ea"/>
              </a:rPr>
              <a:t>」</a:t>
            </a:r>
            <a:r>
              <a:rPr lang="ja-JP" altLang="ja-JP" sz="900" dirty="0">
                <a:latin typeface="+mn-ea"/>
              </a:rPr>
              <a:t>ナカニシヤ出版（</a:t>
            </a:r>
            <a:r>
              <a:rPr lang="en-US" altLang="ja-JP" sz="900" dirty="0">
                <a:latin typeface="+mn-ea"/>
              </a:rPr>
              <a:t>2019</a:t>
            </a:r>
            <a:r>
              <a:rPr lang="ja-JP" altLang="en-US" sz="900" dirty="0">
                <a:latin typeface="+mn-ea"/>
              </a:rPr>
              <a:t>）、　</a:t>
            </a:r>
            <a:r>
              <a:rPr lang="ja-JP" altLang="ja-JP" sz="900" dirty="0">
                <a:latin typeface="+mn-ea"/>
              </a:rPr>
              <a:t>畔柳修：</a:t>
            </a:r>
            <a:r>
              <a:rPr lang="ja-JP" altLang="en-US" sz="900" dirty="0">
                <a:latin typeface="+mn-ea"/>
              </a:rPr>
              <a:t>「</a:t>
            </a:r>
            <a:r>
              <a:rPr lang="ja-JP" altLang="ja-JP" sz="900" dirty="0">
                <a:latin typeface="+mn-ea"/>
              </a:rPr>
              <a:t>キャリアデザイン研修　実践ワークブック</a:t>
            </a:r>
            <a:r>
              <a:rPr lang="ja-JP" altLang="en-US" sz="900" dirty="0">
                <a:latin typeface="+mn-ea"/>
              </a:rPr>
              <a:t>」</a:t>
            </a:r>
            <a:r>
              <a:rPr lang="ja-JP" altLang="ja-JP" sz="900" dirty="0">
                <a:latin typeface="+mn-ea"/>
              </a:rPr>
              <a:t>金子書房（</a:t>
            </a:r>
            <a:r>
              <a:rPr lang="en-US" altLang="ja-JP" sz="900" dirty="0">
                <a:latin typeface="+mn-ea"/>
              </a:rPr>
              <a:t>2013</a:t>
            </a:r>
            <a:r>
              <a:rPr lang="ja-JP" altLang="ja-JP" sz="900" dirty="0">
                <a:latin typeface="+mn-ea"/>
              </a:rPr>
              <a:t>）</a:t>
            </a:r>
            <a:r>
              <a:rPr lang="ja-JP" altLang="en-US" sz="900" dirty="0">
                <a:latin typeface="+mn-ea"/>
              </a:rPr>
              <a:t>　</a:t>
            </a:r>
          </a:p>
        </p:txBody>
      </p:sp>
    </p:spTree>
    <p:extLst>
      <p:ext uri="{BB962C8B-B14F-4D97-AF65-F5344CB8AC3E}">
        <p14:creationId xmlns:p14="http://schemas.microsoft.com/office/powerpoint/2010/main" val="321165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002" y="297681"/>
            <a:ext cx="8229600" cy="1143000"/>
          </a:xfrm>
        </p:spPr>
        <p:txBody>
          <a:bodyPr>
            <a:normAutofit/>
          </a:bodyPr>
          <a:lstStyle/>
          <a:p>
            <a:r>
              <a:rPr lang="en-US" altLang="ja-JP" sz="4000" b="1" dirty="0"/>
              <a:t>【</a:t>
            </a:r>
            <a:r>
              <a:rPr lang="ja-JP" altLang="en-US" sz="4000" b="1" dirty="0"/>
              <a:t>演習</a:t>
            </a:r>
            <a:r>
              <a:rPr lang="en-US" altLang="ja-JP" sz="4000" b="1" dirty="0"/>
              <a:t>】</a:t>
            </a:r>
            <a:r>
              <a:rPr kumimoji="1" lang="ja-JP" altLang="en-US" sz="4000" b="1" dirty="0"/>
              <a:t>自分の</a:t>
            </a:r>
            <a:r>
              <a:rPr lang="ja-JP" altLang="en-US" sz="4000" b="1" dirty="0"/>
              <a:t>内的キャリア</a:t>
            </a:r>
            <a:r>
              <a:rPr kumimoji="1" lang="ja-JP" altLang="en-US" sz="4000" b="1" dirty="0"/>
              <a:t>を知ろう</a:t>
            </a:r>
            <a:r>
              <a:rPr kumimoji="1" lang="en-US" altLang="ja-JP" sz="4000" b="1" dirty="0"/>
              <a:t/>
            </a:r>
            <a:br>
              <a:rPr kumimoji="1" lang="en-US" altLang="ja-JP" sz="4000" b="1" dirty="0"/>
            </a:br>
            <a:r>
              <a:rPr lang="ja-JP" altLang="en-US" sz="2400" dirty="0"/>
              <a:t>（ワークシート①）</a:t>
            </a:r>
            <a:endParaRPr kumimoji="1" lang="ja-JP" altLang="en-US" sz="4000" dirty="0"/>
          </a:p>
        </p:txBody>
      </p:sp>
      <p:sp>
        <p:nvSpPr>
          <p:cNvPr id="3" name="コンテンツ プレースホルダー 2"/>
          <p:cNvSpPr>
            <a:spLocks noGrp="1"/>
          </p:cNvSpPr>
          <p:nvPr>
            <p:ph idx="1"/>
          </p:nvPr>
        </p:nvSpPr>
        <p:spPr>
          <a:xfrm>
            <a:off x="559186" y="1474380"/>
            <a:ext cx="8214084" cy="4104456"/>
          </a:xfrm>
        </p:spPr>
        <p:txBody>
          <a:bodyPr>
            <a:noAutofit/>
          </a:bodyPr>
          <a:lstStyle/>
          <a:p>
            <a:pPr marL="0" indent="0">
              <a:buClr>
                <a:schemeClr val="accent5">
                  <a:lumMod val="75000"/>
                </a:schemeClr>
              </a:buClr>
              <a:buNone/>
            </a:pPr>
            <a:endParaRPr lang="en-US" altLang="ja-JP" sz="2600" dirty="0"/>
          </a:p>
          <a:p>
            <a:pPr marL="514350" indent="-514350">
              <a:buFont typeface="+mj-lt"/>
              <a:buAutoNum type="arabicPeriod"/>
            </a:pPr>
            <a:r>
              <a:rPr lang="ja-JP" altLang="en-US" sz="2600" dirty="0"/>
              <a:t>どんな仕事をしていますか？</a:t>
            </a:r>
            <a:endParaRPr lang="en-US" altLang="ja-JP" sz="2600" dirty="0"/>
          </a:p>
          <a:p>
            <a:pPr marL="514350" indent="-514350">
              <a:buFont typeface="+mj-lt"/>
              <a:buAutoNum type="arabicPeriod"/>
            </a:pPr>
            <a:r>
              <a:rPr lang="ja-JP" altLang="en-US" sz="2600" dirty="0"/>
              <a:t>仕事のなかで、充実感ややりがいを感じるのはどんなときですか？</a:t>
            </a:r>
            <a:endParaRPr lang="en-US" altLang="ja-JP" sz="2600" dirty="0"/>
          </a:p>
          <a:p>
            <a:pPr marL="514350" indent="-514350">
              <a:buFont typeface="+mj-lt"/>
              <a:buAutoNum type="arabicPeriod"/>
            </a:pPr>
            <a:r>
              <a:rPr lang="ja-JP" altLang="en-US" sz="2600" dirty="0"/>
              <a:t>仕事以外の生活で、充実感ややりがいを感じるのはどんなときですか？</a:t>
            </a:r>
            <a:endParaRPr lang="en-US" altLang="ja-JP" sz="2600" dirty="0"/>
          </a:p>
          <a:p>
            <a:pPr marL="514350" indent="-514350">
              <a:buFont typeface="+mj-lt"/>
              <a:buAutoNum type="arabicPeriod"/>
            </a:pPr>
            <a:r>
              <a:rPr lang="ja-JP" altLang="en-US" sz="2600" dirty="0"/>
              <a:t>仕事をしていて大変さを感じるのはどんなときですか？</a:t>
            </a:r>
            <a:endParaRPr lang="en-US" altLang="ja-JP" sz="2600" dirty="0"/>
          </a:p>
          <a:p>
            <a:pPr marL="514350" indent="-514350">
              <a:buFont typeface="+mj-lt"/>
              <a:buAutoNum type="arabicPeriod"/>
            </a:pPr>
            <a:r>
              <a:rPr lang="ja-JP" altLang="en-US" sz="2600" dirty="0"/>
              <a:t>仕事をする上で大切にしてきたことは何ですか？</a:t>
            </a:r>
            <a:endParaRPr lang="en-US" altLang="ja-JP" sz="2600" dirty="0"/>
          </a:p>
        </p:txBody>
      </p:sp>
      <p:sp>
        <p:nvSpPr>
          <p:cNvPr id="4" name="スライド番号プレースホルダー 3"/>
          <p:cNvSpPr>
            <a:spLocks noGrp="1"/>
          </p:cNvSpPr>
          <p:nvPr>
            <p:ph type="sldNum" sz="quarter" idx="12"/>
          </p:nvPr>
        </p:nvSpPr>
        <p:spPr>
          <a:xfrm>
            <a:off x="6976332"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AF5F3-3038-4FA1-9FF9-54FBF43F628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角丸四角形 5"/>
          <p:cNvSpPr/>
          <p:nvPr/>
        </p:nvSpPr>
        <p:spPr>
          <a:xfrm>
            <a:off x="348334" y="1772816"/>
            <a:ext cx="8424936" cy="3837161"/>
          </a:xfrm>
          <a:prstGeom prst="roundRect">
            <a:avLst>
              <a:gd name="adj" fmla="val 13406"/>
            </a:avLst>
          </a:prstGeom>
          <a:noFill/>
          <a:ln w="38100" cmpd="tri">
            <a:solidFill>
              <a:srgbClr val="0070C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rPr>
              <a:t>　　　　　</a:t>
            </a:r>
            <a:endParaRPr kumimoji="1" lang="en-US" altLang="ja-JP" sz="1800" b="1"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rPr>
              <a:t>　</a:t>
            </a:r>
            <a:endParaRPr kumimoji="1" lang="en-US" altLang="ja-JP" sz="1800" b="1"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rPr>
              <a:t>　　</a:t>
            </a:r>
            <a:endParaRPr kumimoji="1" lang="en-US" altLang="ja-JP" sz="1800" b="1"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pic>
        <p:nvPicPr>
          <p:cNvPr id="8" name="図 7"/>
          <p:cNvPicPr>
            <a:picLocks noChangeAspect="1"/>
          </p:cNvPicPr>
          <p:nvPr/>
        </p:nvPicPr>
        <p:blipFill>
          <a:blip r:embed="rId3"/>
          <a:stretch>
            <a:fillRect/>
          </a:stretch>
        </p:blipFill>
        <p:spPr>
          <a:xfrm>
            <a:off x="6757517" y="5072386"/>
            <a:ext cx="2015753" cy="2015753"/>
          </a:xfrm>
          <a:prstGeom prst="rect">
            <a:avLst/>
          </a:prstGeom>
        </p:spPr>
      </p:pic>
    </p:spTree>
    <p:extLst>
      <p:ext uri="{BB962C8B-B14F-4D97-AF65-F5344CB8AC3E}">
        <p14:creationId xmlns:p14="http://schemas.microsoft.com/office/powerpoint/2010/main" val="33711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764706"/>
            <a:ext cx="8712968" cy="4525963"/>
          </a:xfrm>
          <a:ln>
            <a:noFill/>
          </a:ln>
        </p:spPr>
        <p:txBody>
          <a:bodyPr/>
          <a:lstStyle/>
          <a:p>
            <a:pPr marL="0" indent="0">
              <a:buClr>
                <a:srgbClr val="4BACC6">
                  <a:lumMod val="75000"/>
                </a:srgbClr>
              </a:buClr>
              <a:buNone/>
            </a:pPr>
            <a:endParaRPr lang="en-US" altLang="ja-JP" sz="2200" b="1" dirty="0">
              <a:solidFill>
                <a:prstClr val="black"/>
              </a:solidFill>
            </a:endParaRPr>
          </a:p>
          <a:p>
            <a:pPr marL="0" indent="0">
              <a:buClr>
                <a:srgbClr val="4BACC6">
                  <a:lumMod val="75000"/>
                </a:srgbClr>
              </a:buClr>
              <a:buNone/>
            </a:pPr>
            <a:endParaRPr lang="en-US" altLang="ja-JP" sz="2400" b="1" dirty="0">
              <a:solidFill>
                <a:prstClr val="black"/>
              </a:solidFill>
            </a:endParaRPr>
          </a:p>
          <a:p>
            <a:pPr marL="0" indent="0">
              <a:buClr>
                <a:srgbClr val="4BACC6">
                  <a:lumMod val="75000"/>
                </a:srgbClr>
              </a:buClr>
              <a:buNone/>
            </a:pPr>
            <a:endParaRPr lang="en-US" altLang="ja-JP" sz="2400" b="1" dirty="0">
              <a:solidFill>
                <a:prstClr val="black"/>
              </a:solidFill>
            </a:endParaRPr>
          </a:p>
          <a:p>
            <a:pPr marL="0" indent="0">
              <a:buClr>
                <a:srgbClr val="4BACC6">
                  <a:lumMod val="75000"/>
                </a:srgbClr>
              </a:buClr>
              <a:buNone/>
            </a:pPr>
            <a:endParaRPr lang="en-US" altLang="ja-JP" sz="2400" b="1" dirty="0">
              <a:solidFill>
                <a:prstClr val="black"/>
              </a:solidFill>
            </a:endParaRPr>
          </a:p>
          <a:p>
            <a:pPr marL="0" indent="0">
              <a:buClr>
                <a:srgbClr val="4BACC6">
                  <a:lumMod val="75000"/>
                </a:srgbClr>
              </a:buClr>
              <a:buNone/>
            </a:pPr>
            <a:endParaRPr lang="en-US" altLang="ja-JP" sz="2400" b="1" dirty="0">
              <a:solidFill>
                <a:prstClr val="black"/>
              </a:solidFill>
            </a:endParaRPr>
          </a:p>
          <a:p>
            <a:pPr marL="0" indent="0">
              <a:buClr>
                <a:srgbClr val="4BACC6">
                  <a:lumMod val="75000"/>
                </a:srgbClr>
              </a:buClr>
              <a:buNone/>
            </a:pPr>
            <a:endParaRPr lang="en-US" altLang="ja-JP" sz="2400" b="1" dirty="0">
              <a:solidFill>
                <a:prstClr val="black"/>
              </a:solidFill>
            </a:endParaRPr>
          </a:p>
          <a:p>
            <a:pPr marL="0" indent="0">
              <a:buClr>
                <a:srgbClr val="4BACC6">
                  <a:lumMod val="75000"/>
                </a:srgbClr>
              </a:buClr>
              <a:buNone/>
            </a:pPr>
            <a:endParaRPr lang="en-US" altLang="ja-JP" sz="2400" b="1" dirty="0">
              <a:solidFill>
                <a:prstClr val="black"/>
              </a:solidFill>
            </a:endParaRPr>
          </a:p>
          <a:p>
            <a:pPr marL="0" indent="0">
              <a:buClr>
                <a:srgbClr val="4BACC6">
                  <a:lumMod val="75000"/>
                </a:srgbClr>
              </a:buClr>
              <a:buNone/>
            </a:pPr>
            <a:endParaRPr lang="en-US" altLang="ja-JP" sz="2400" b="1" dirty="0">
              <a:solidFill>
                <a:prstClr val="black"/>
              </a:solidFill>
            </a:endParaRPr>
          </a:p>
          <a:p>
            <a:pPr marL="0" indent="0">
              <a:buClr>
                <a:srgbClr val="4BACC6">
                  <a:lumMod val="75000"/>
                </a:srgbClr>
              </a:buClr>
              <a:buNone/>
            </a:pPr>
            <a:endParaRPr lang="en-US" altLang="ja-JP" sz="2400" b="1" dirty="0">
              <a:solidFill>
                <a:prstClr val="black"/>
              </a:solidFill>
            </a:endParaRPr>
          </a:p>
        </p:txBody>
      </p:sp>
      <p:sp>
        <p:nvSpPr>
          <p:cNvPr id="4" name="スライド番号プレースホルダー 3"/>
          <p:cNvSpPr>
            <a:spLocks noGrp="1"/>
          </p:cNvSpPr>
          <p:nvPr>
            <p:ph type="sldNum" sz="quarter" idx="12"/>
          </p:nvPr>
        </p:nvSpPr>
        <p:spPr>
          <a:xfrm>
            <a:off x="7010400" y="6476009"/>
            <a:ext cx="2133600" cy="365125"/>
          </a:xfrm>
        </p:spPr>
        <p:txBody>
          <a:bodyPr/>
          <a:lstStyle/>
          <a:p>
            <a:fld id="{5F3AF5F3-3038-4FA1-9FF9-54FBF43F628C}" type="slidenum">
              <a:rPr kumimoji="1" lang="ja-JP" altLang="en-US" smtClean="0"/>
              <a:t>14</a:t>
            </a:fld>
            <a:endParaRPr kumimoji="1" lang="ja-JP" altLang="en-US"/>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8105" y="3817234"/>
            <a:ext cx="1547664" cy="154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図 36"/>
          <p:cNvPicPr>
            <a:picLocks noChangeAspect="1"/>
          </p:cNvPicPr>
          <p:nvPr/>
        </p:nvPicPr>
        <p:blipFill>
          <a:blip r:embed="rId4"/>
          <a:stretch>
            <a:fillRect/>
          </a:stretch>
        </p:blipFill>
        <p:spPr>
          <a:xfrm>
            <a:off x="4602791" y="3689386"/>
            <a:ext cx="2130808" cy="2130808"/>
          </a:xfrm>
          <a:prstGeom prst="rect">
            <a:avLst/>
          </a:prstGeom>
        </p:spPr>
      </p:pic>
      <p:sp>
        <p:nvSpPr>
          <p:cNvPr id="38" name="テキスト ボックス 37"/>
          <p:cNvSpPr txBox="1"/>
          <p:nvPr/>
        </p:nvSpPr>
        <p:spPr>
          <a:xfrm>
            <a:off x="4788594" y="5240813"/>
            <a:ext cx="2807741" cy="492443"/>
          </a:xfrm>
          <a:prstGeom prst="rect">
            <a:avLst/>
          </a:prstGeom>
          <a:noFill/>
        </p:spPr>
        <p:txBody>
          <a:bodyPr wrap="square" rtlCol="0">
            <a:spAutoFit/>
          </a:bodyPr>
          <a:lstStyle/>
          <a:p>
            <a:pPr algn="ctr"/>
            <a:r>
              <a:rPr lang="ja-JP" altLang="en-US" sz="1300" dirty="0"/>
              <a:t>組織にも固有の文化や</a:t>
            </a:r>
            <a:endParaRPr lang="en-US" altLang="ja-JP" sz="1300" dirty="0"/>
          </a:p>
          <a:p>
            <a:pPr algn="ctr"/>
            <a:r>
              <a:rPr lang="ja-JP" altLang="en-US" sz="1300" dirty="0"/>
              <a:t>キャリアに対する捉え方がある</a:t>
            </a:r>
          </a:p>
        </p:txBody>
      </p:sp>
      <p:sp>
        <p:nvSpPr>
          <p:cNvPr id="39" name="テキスト ボックス 38"/>
          <p:cNvSpPr txBox="1"/>
          <p:nvPr/>
        </p:nvSpPr>
        <p:spPr>
          <a:xfrm>
            <a:off x="1369736" y="5229200"/>
            <a:ext cx="2921729" cy="492443"/>
          </a:xfrm>
          <a:prstGeom prst="rect">
            <a:avLst/>
          </a:prstGeom>
          <a:noFill/>
        </p:spPr>
        <p:txBody>
          <a:bodyPr wrap="square" rtlCol="0">
            <a:spAutoFit/>
          </a:bodyPr>
          <a:lstStyle/>
          <a:p>
            <a:pPr algn="ctr"/>
            <a:r>
              <a:rPr lang="ja-JP" altLang="en-US" sz="1300" dirty="0"/>
              <a:t>同じ組織で働いていても</a:t>
            </a:r>
            <a:endParaRPr lang="en-US" altLang="ja-JP" sz="1300" dirty="0"/>
          </a:p>
          <a:p>
            <a:pPr algn="ctr"/>
            <a:r>
              <a:rPr lang="ja-JP" altLang="en-US" sz="1300" dirty="0"/>
              <a:t>キャリアに対する捉え方は人それぞれ</a:t>
            </a:r>
          </a:p>
        </p:txBody>
      </p:sp>
      <p:graphicFrame>
        <p:nvGraphicFramePr>
          <p:cNvPr id="2" name="表 1"/>
          <p:cNvGraphicFramePr>
            <a:graphicFrameLocks noGrp="1"/>
          </p:cNvGraphicFramePr>
          <p:nvPr>
            <p:extLst>
              <p:ext uri="{D42A27DB-BD31-4B8C-83A1-F6EECF244321}">
                <p14:modId xmlns:p14="http://schemas.microsoft.com/office/powerpoint/2010/main" val="1824045306"/>
              </p:ext>
            </p:extLst>
          </p:nvPr>
        </p:nvGraphicFramePr>
        <p:xfrm>
          <a:off x="626312" y="1179480"/>
          <a:ext cx="7906128" cy="1965533"/>
        </p:xfrm>
        <a:graphic>
          <a:graphicData uri="http://schemas.openxmlformats.org/drawingml/2006/table">
            <a:tbl>
              <a:tblPr firstRow="1" bandRow="1">
                <a:tableStyleId>{5940675A-B579-460E-94D1-54222C63F5DA}</a:tableStyleId>
              </a:tblPr>
              <a:tblGrid>
                <a:gridCol w="1349920">
                  <a:extLst>
                    <a:ext uri="{9D8B030D-6E8A-4147-A177-3AD203B41FA5}">
                      <a16:colId xmlns:a16="http://schemas.microsoft.com/office/drawing/2014/main" val="20000"/>
                    </a:ext>
                  </a:extLst>
                </a:gridCol>
                <a:gridCol w="3171832">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tblGrid>
              <a:tr h="465584">
                <a:tc>
                  <a:txBody>
                    <a:bodyPr/>
                    <a:lstStyle/>
                    <a:p>
                      <a:pPr algn="ctr"/>
                      <a:endParaRPr kumimoji="1" lang="ja-JP" alt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900" b="1" dirty="0">
                          <a:solidFill>
                            <a:schemeClr val="bg1"/>
                          </a:solidFill>
                        </a:rPr>
                        <a:t>外的キャリア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kumimoji="1" lang="ja-JP" altLang="en-US" sz="1900" b="1" dirty="0">
                          <a:solidFill>
                            <a:schemeClr val="bg1"/>
                          </a:solidFill>
                        </a:rPr>
                        <a:t>内的キャリア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D7D"/>
                    </a:solidFill>
                  </a:tcPr>
                </a:tc>
                <a:extLst>
                  <a:ext uri="{0D108BD9-81ED-4DB2-BD59-A6C34878D82A}">
                    <a16:rowId xmlns:a16="http://schemas.microsoft.com/office/drawing/2014/main" val="10000"/>
                  </a:ext>
                </a:extLst>
              </a:tr>
              <a:tr h="744541">
                <a:tc>
                  <a:txBody>
                    <a:bodyPr/>
                    <a:lstStyle/>
                    <a:p>
                      <a:pPr algn="ctr"/>
                      <a:r>
                        <a:rPr kumimoji="1" lang="ja-JP" altLang="en-US" sz="1900" dirty="0"/>
                        <a:t>Ａさん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900" dirty="0"/>
                        <a:t>管理職への昇格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900" dirty="0"/>
                        <a:t>喜ばしいこと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5408">
                <a:tc>
                  <a:txBody>
                    <a:bodyPr/>
                    <a:lstStyle/>
                    <a:p>
                      <a:pPr algn="ctr"/>
                      <a:r>
                        <a:rPr kumimoji="1" lang="ja-JP" altLang="en-US" sz="1900" dirty="0"/>
                        <a:t>Ｂさん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900" dirty="0"/>
                        <a:t>管理職への昇格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900" dirty="0"/>
                        <a:t>避けたいこと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10" name="図 9"/>
          <p:cNvPicPr>
            <a:picLocks noChangeAspect="1"/>
          </p:cNvPicPr>
          <p:nvPr/>
        </p:nvPicPr>
        <p:blipFill rotWithShape="1">
          <a:blip r:embed="rId5"/>
          <a:srcRect l="29963" t="19542" r="35018" b="38304"/>
          <a:stretch/>
        </p:blipFill>
        <p:spPr>
          <a:xfrm>
            <a:off x="7895189" y="1643521"/>
            <a:ext cx="605327" cy="728672"/>
          </a:xfrm>
          <a:prstGeom prst="rect">
            <a:avLst/>
          </a:prstGeom>
        </p:spPr>
      </p:pic>
      <p:pic>
        <p:nvPicPr>
          <p:cNvPr id="11" name="図 10"/>
          <p:cNvPicPr>
            <a:picLocks noChangeAspect="1"/>
          </p:cNvPicPr>
          <p:nvPr/>
        </p:nvPicPr>
        <p:blipFill rotWithShape="1">
          <a:blip r:embed="rId6"/>
          <a:srcRect l="31753" t="16996" r="39840" b="43549"/>
          <a:stretch/>
        </p:blipFill>
        <p:spPr>
          <a:xfrm>
            <a:off x="7965140" y="2452706"/>
            <a:ext cx="479515" cy="665992"/>
          </a:xfrm>
          <a:prstGeom prst="rect">
            <a:avLst/>
          </a:prstGeom>
        </p:spPr>
      </p:pic>
      <p:sp>
        <p:nvSpPr>
          <p:cNvPr id="41" name="Rectangle 3"/>
          <p:cNvSpPr txBox="1">
            <a:spLocks noChangeArrowheads="1"/>
          </p:cNvSpPr>
          <p:nvPr/>
        </p:nvSpPr>
        <p:spPr bwMode="auto">
          <a:xfrm>
            <a:off x="396335" y="5702182"/>
            <a:ext cx="8289818" cy="785439"/>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lvl1pPr marL="342900" indent="-342900" algn="l" rtl="0" eaLnBrk="0" fontAlgn="base" hangingPunct="0">
              <a:spcBef>
                <a:spcPct val="20000"/>
              </a:spcBef>
              <a:spcAft>
                <a:spcPct val="0"/>
              </a:spcAft>
              <a:buClr>
                <a:srgbClr val="8CB1D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CB1D0"/>
              </a:buClr>
              <a:buFont typeface="Wingding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8CB1D0"/>
              </a:buClr>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8CB1D0"/>
              </a:buClr>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8CB1D0"/>
              </a:buClr>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rgbClr val="8CB1D0"/>
              </a:buClr>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rgbClr val="8CB1D0"/>
              </a:buClr>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rgbClr val="8CB1D0"/>
              </a:buClr>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rgbClr val="8CB1D0"/>
              </a:buClr>
              <a:buFont typeface="Wingdings" pitchFamily="2" charset="2"/>
              <a:buChar char="l"/>
              <a:defRPr kumimoji="1" sz="2000">
                <a:solidFill>
                  <a:schemeClr val="tx1"/>
                </a:solidFill>
                <a:latin typeface="+mn-lt"/>
                <a:ea typeface="+mn-ea"/>
              </a:defRPr>
            </a:lvl9pPr>
          </a:lstStyle>
          <a:p>
            <a:pPr marL="0" indent="0" eaLnBrk="1" hangingPunct="1">
              <a:buNone/>
              <a:defRPr/>
            </a:pPr>
            <a:r>
              <a:rPr lang="ja-JP" altLang="en-US" sz="1800" b="1" dirty="0">
                <a:latin typeface="+mn-ea"/>
              </a:rPr>
              <a:t>自分と異なるキャリアの捉え方をしている他者や組織と</a:t>
            </a:r>
            <a:endParaRPr lang="en-US" altLang="ja-JP" sz="1800" b="1" dirty="0">
              <a:latin typeface="+mn-ea"/>
            </a:endParaRPr>
          </a:p>
          <a:p>
            <a:pPr marL="0" indent="0" algn="ctr" eaLnBrk="1" hangingPunct="1">
              <a:buNone/>
              <a:defRPr/>
            </a:pPr>
            <a:r>
              <a:rPr lang="ja-JP" altLang="en-US" sz="1800" b="1" dirty="0">
                <a:latin typeface="+mn-ea"/>
              </a:rPr>
              <a:t>　　　　　　　　　どのように折り合いながら働いていくのかを考えることが大切</a:t>
            </a:r>
            <a:endParaRPr lang="en-US" altLang="ja-JP" sz="1800" b="1" dirty="0">
              <a:latin typeface="+mn-ea"/>
            </a:endParaRPr>
          </a:p>
        </p:txBody>
      </p:sp>
      <p:sp>
        <p:nvSpPr>
          <p:cNvPr id="21" name="正方形/長方形 20"/>
          <p:cNvSpPr/>
          <p:nvPr/>
        </p:nvSpPr>
        <p:spPr>
          <a:xfrm>
            <a:off x="1824875" y="6568999"/>
            <a:ext cx="7139613" cy="230832"/>
          </a:xfrm>
          <a:prstGeom prst="rect">
            <a:avLst/>
          </a:prstGeom>
        </p:spPr>
        <p:txBody>
          <a:bodyPr wrap="square">
            <a:spAutoFit/>
          </a:bodyPr>
          <a:lstStyle/>
          <a:p>
            <a:r>
              <a:rPr lang="ja-JP" altLang="en-US" sz="900" dirty="0">
                <a:latin typeface="+mn-ea"/>
              </a:rPr>
              <a:t>参考文献：</a:t>
            </a:r>
            <a:r>
              <a:rPr lang="ja-JP" altLang="ja-JP" sz="900" dirty="0">
                <a:latin typeface="+mn-ea"/>
              </a:rPr>
              <a:t>古田克利：</a:t>
            </a:r>
            <a:r>
              <a:rPr lang="ja-JP" altLang="en-US" sz="900" dirty="0">
                <a:latin typeface="+mn-ea"/>
              </a:rPr>
              <a:t>「</a:t>
            </a:r>
            <a:r>
              <a:rPr lang="ja-JP" altLang="ja-JP" sz="900" dirty="0">
                <a:latin typeface="+mn-ea"/>
              </a:rPr>
              <a:t>キャリアデザイン入門</a:t>
            </a:r>
            <a:r>
              <a:rPr lang="ja-JP" altLang="en-US" sz="900" dirty="0">
                <a:latin typeface="+mn-ea"/>
              </a:rPr>
              <a:t>」</a:t>
            </a:r>
            <a:r>
              <a:rPr lang="ja-JP" altLang="ja-JP" sz="900" dirty="0">
                <a:latin typeface="+mn-ea"/>
              </a:rPr>
              <a:t>ナカニシヤ出版（</a:t>
            </a:r>
            <a:r>
              <a:rPr lang="en-US" altLang="ja-JP" sz="900" dirty="0">
                <a:latin typeface="+mn-ea"/>
              </a:rPr>
              <a:t>2019</a:t>
            </a:r>
            <a:r>
              <a:rPr lang="ja-JP" altLang="ja-JP" sz="900" dirty="0">
                <a:latin typeface="+mn-ea"/>
              </a:rPr>
              <a:t>）</a:t>
            </a:r>
            <a:r>
              <a:rPr lang="ja-JP" altLang="en-US" sz="900" dirty="0">
                <a:latin typeface="+mn-ea"/>
              </a:rPr>
              <a:t>　、　</a:t>
            </a:r>
            <a:r>
              <a:rPr lang="ja-JP" altLang="ja-JP" sz="900" dirty="0">
                <a:latin typeface="+mn-ea"/>
              </a:rPr>
              <a:t>畔柳修：</a:t>
            </a:r>
            <a:r>
              <a:rPr lang="ja-JP" altLang="en-US" sz="900" dirty="0">
                <a:latin typeface="+mn-ea"/>
              </a:rPr>
              <a:t>「</a:t>
            </a:r>
            <a:r>
              <a:rPr lang="ja-JP" altLang="ja-JP" sz="900" dirty="0">
                <a:latin typeface="+mn-ea"/>
              </a:rPr>
              <a:t>キャリアデザイン研修　実践ワークブック</a:t>
            </a:r>
            <a:r>
              <a:rPr lang="ja-JP" altLang="en-US" sz="900" dirty="0">
                <a:latin typeface="+mn-ea"/>
              </a:rPr>
              <a:t>」</a:t>
            </a:r>
            <a:r>
              <a:rPr lang="ja-JP" altLang="ja-JP" sz="900" dirty="0">
                <a:latin typeface="+mn-ea"/>
              </a:rPr>
              <a:t>金子書房（</a:t>
            </a:r>
            <a:r>
              <a:rPr lang="en-US" altLang="ja-JP" sz="900" dirty="0">
                <a:latin typeface="+mn-ea"/>
              </a:rPr>
              <a:t>2013</a:t>
            </a:r>
            <a:r>
              <a:rPr lang="ja-JP" altLang="ja-JP" sz="900" dirty="0">
                <a:latin typeface="+mn-ea"/>
              </a:rPr>
              <a:t>）</a:t>
            </a:r>
            <a:endParaRPr lang="ja-JP" altLang="en-US" sz="900" dirty="0">
              <a:latin typeface="+mn-ea"/>
            </a:endParaRPr>
          </a:p>
        </p:txBody>
      </p:sp>
      <p:sp>
        <p:nvSpPr>
          <p:cNvPr id="22" name="Rectangle 2"/>
          <p:cNvSpPr>
            <a:spLocks noGrp="1" noChangeArrowheads="1"/>
          </p:cNvSpPr>
          <p:nvPr>
            <p:ph type="title"/>
          </p:nvPr>
        </p:nvSpPr>
        <p:spPr>
          <a:xfrm>
            <a:off x="-13649" y="144743"/>
            <a:ext cx="9144001" cy="731838"/>
          </a:xfrm>
        </p:spPr>
        <p:txBody>
          <a:bodyPr>
            <a:noAutofit/>
          </a:bodyPr>
          <a:lstStyle/>
          <a:p>
            <a:r>
              <a:rPr lang="ja-JP" altLang="en-US" sz="3200" b="1" dirty="0">
                <a:solidFill>
                  <a:prstClr val="black"/>
                </a:solidFill>
              </a:rPr>
              <a:t>キャリアに対する捉え方の違い</a:t>
            </a:r>
            <a:endParaRPr lang="ja-JP" altLang="en-US" sz="3200" b="1" dirty="0"/>
          </a:p>
        </p:txBody>
      </p:sp>
      <p:sp>
        <p:nvSpPr>
          <p:cNvPr id="5" name="テキスト ボックス 4"/>
          <p:cNvSpPr txBox="1"/>
          <p:nvPr/>
        </p:nvSpPr>
        <p:spPr>
          <a:xfrm>
            <a:off x="560137" y="3180136"/>
            <a:ext cx="8038477" cy="646331"/>
          </a:xfrm>
          <a:prstGeom prst="rect">
            <a:avLst/>
          </a:prstGeom>
          <a:noFill/>
        </p:spPr>
        <p:txBody>
          <a:bodyPr wrap="square" rtlCol="0">
            <a:spAutoFit/>
          </a:bodyPr>
          <a:lstStyle/>
          <a:p>
            <a:pPr>
              <a:defRPr/>
            </a:pPr>
            <a:r>
              <a:rPr lang="ja-JP" altLang="en-US" dirty="0">
                <a:latin typeface="+mj-ea"/>
                <a:ea typeface="+mj-ea"/>
              </a:rPr>
              <a:t>キャリアに対する捉え方の違いを理解することは、組織の中の多様な他者を理解することにつながる</a:t>
            </a:r>
            <a:endParaRPr lang="en-US" altLang="ja-JP" dirty="0">
              <a:latin typeface="+mj-ea"/>
              <a:ea typeface="+mj-ea"/>
            </a:endParaRPr>
          </a:p>
        </p:txBody>
      </p:sp>
    </p:spTree>
    <p:extLst>
      <p:ext uri="{BB962C8B-B14F-4D97-AF65-F5344CB8AC3E}">
        <p14:creationId xmlns:p14="http://schemas.microsoft.com/office/powerpoint/2010/main" val="167795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924951"/>
            <a:ext cx="9144000" cy="731839"/>
          </a:xfrm>
        </p:spPr>
        <p:txBody>
          <a:bodyPr>
            <a:normAutofit fontScale="90000"/>
          </a:bodyPr>
          <a:lstStyle/>
          <a:p>
            <a:pPr eaLnBrk="1" hangingPunct="1"/>
            <a:r>
              <a:rPr lang="ja-JP" altLang="en-US" b="1" dirty="0"/>
              <a:t>３．休職中にキャリアについて</a:t>
            </a:r>
            <a:r>
              <a:rPr lang="en-US" altLang="ja-JP" b="1" dirty="0"/>
              <a:t/>
            </a:r>
            <a:br>
              <a:rPr lang="en-US" altLang="ja-JP" b="1" dirty="0"/>
            </a:br>
            <a:r>
              <a:rPr lang="ja-JP" altLang="en-US" b="1" dirty="0"/>
              <a:t>考える意義を理解する</a:t>
            </a:r>
          </a:p>
        </p:txBody>
      </p:sp>
      <p:sp>
        <p:nvSpPr>
          <p:cNvPr id="2" name="スライド番号プレースホルダー 1"/>
          <p:cNvSpPr>
            <a:spLocks noGrp="1"/>
          </p:cNvSpPr>
          <p:nvPr>
            <p:ph type="sldNum" sz="quarter" idx="12"/>
          </p:nvPr>
        </p:nvSpPr>
        <p:spPr>
          <a:xfrm>
            <a:off x="7010400" y="6492480"/>
            <a:ext cx="2133600" cy="365125"/>
          </a:xfrm>
        </p:spPr>
        <p:txBody>
          <a:bodyPr/>
          <a:lstStyle/>
          <a:p>
            <a:fld id="{5F3AF5F3-3038-4FA1-9FF9-54FBF43F628C}" type="slidenum">
              <a:rPr kumimoji="1" lang="ja-JP" altLang="en-US" smtClean="0"/>
              <a:t>15</a:t>
            </a:fld>
            <a:endParaRPr kumimoji="1" lang="ja-JP" altLang="en-US"/>
          </a:p>
        </p:txBody>
      </p:sp>
      <p:pic>
        <p:nvPicPr>
          <p:cNvPr id="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304710"/>
            <a:ext cx="864096" cy="135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48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星 12 12"/>
          <p:cNvSpPr/>
          <p:nvPr/>
        </p:nvSpPr>
        <p:spPr>
          <a:xfrm>
            <a:off x="5724128" y="1268760"/>
            <a:ext cx="2808312" cy="1847403"/>
          </a:xfrm>
          <a:prstGeom prst="star12">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右矢印 15"/>
          <p:cNvSpPr/>
          <p:nvPr/>
        </p:nvSpPr>
        <p:spPr>
          <a:xfrm>
            <a:off x="3732855" y="1412776"/>
            <a:ext cx="2423323" cy="1548172"/>
          </a:xfrm>
          <a:prstGeom prst="rightArrow">
            <a:avLst>
              <a:gd name="adj1" fmla="val 50000"/>
              <a:gd name="adj2" fmla="val 48795"/>
            </a:avLst>
          </a:prstGeom>
          <a:gradFill flip="none" rotWithShape="1">
            <a:gsLst>
              <a:gs pos="0">
                <a:srgbClr val="FFABAB"/>
              </a:gs>
              <a:gs pos="50000">
                <a:srgbClr val="FF7D7D"/>
              </a:gs>
              <a:gs pos="100000">
                <a:srgbClr val="FF3F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スライド番号プレースホルダー 3"/>
          <p:cNvSpPr>
            <a:spLocks noGrp="1"/>
          </p:cNvSpPr>
          <p:nvPr>
            <p:ph type="sldNum" sz="quarter" idx="12"/>
          </p:nvPr>
        </p:nvSpPr>
        <p:spPr>
          <a:xfrm>
            <a:off x="7010400" y="6492877"/>
            <a:ext cx="2133600" cy="365125"/>
          </a:xfrm>
        </p:spPr>
        <p:txBody>
          <a:bodyPr/>
          <a:lstStyle/>
          <a:p>
            <a:fld id="{5F3AF5F3-3038-4FA1-9FF9-54FBF43F628C}" type="slidenum">
              <a:rPr kumimoji="1" lang="ja-JP" altLang="en-US" smtClean="0"/>
              <a:t>16</a:t>
            </a:fld>
            <a:endParaRPr kumimoji="1" lang="ja-JP" altLang="en-US"/>
          </a:p>
        </p:txBody>
      </p:sp>
      <p:sp>
        <p:nvSpPr>
          <p:cNvPr id="5" name="Rectangle 2"/>
          <p:cNvSpPr txBox="1">
            <a:spLocks noGrp="1" noChangeArrowheads="1"/>
          </p:cNvSpPr>
          <p:nvPr>
            <p:ph type="title"/>
          </p:nvPr>
        </p:nvSpPr>
        <p:spPr bwMode="auto">
          <a:xfrm>
            <a:off x="457200" y="116632"/>
            <a:ext cx="82296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4000" b="1" dirty="0"/>
              <a:t>キャリアとストレス</a:t>
            </a:r>
          </a:p>
        </p:txBody>
      </p:sp>
      <p:sp>
        <p:nvSpPr>
          <p:cNvPr id="6" name="Text Box 16"/>
          <p:cNvSpPr txBox="1">
            <a:spLocks noChangeArrowheads="1"/>
          </p:cNvSpPr>
          <p:nvPr/>
        </p:nvSpPr>
        <p:spPr bwMode="auto">
          <a:xfrm>
            <a:off x="3923928" y="6424573"/>
            <a:ext cx="49685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dirty="0">
                <a:solidFill>
                  <a:schemeClr val="tx1">
                    <a:lumMod val="95000"/>
                    <a:lumOff val="5000"/>
                  </a:schemeClr>
                </a:solidFill>
                <a:latin typeface="+mn-ea"/>
                <a:ea typeface="+mn-ea"/>
              </a:rPr>
              <a:t>　参考文献：</a:t>
            </a:r>
            <a:r>
              <a:rPr lang="ja-JP" altLang="ja-JP" sz="800" dirty="0">
                <a:latin typeface="+mn-ea"/>
                <a:ea typeface="+mn-ea"/>
              </a:rPr>
              <a:t>木村周：</a:t>
            </a:r>
            <a:r>
              <a:rPr lang="ja-JP" altLang="en-US" sz="800" dirty="0">
                <a:latin typeface="+mn-ea"/>
                <a:ea typeface="+mn-ea"/>
              </a:rPr>
              <a:t>「</a:t>
            </a:r>
            <a:r>
              <a:rPr lang="ja-JP" altLang="ja-JP" sz="800" dirty="0">
                <a:latin typeface="+mn-ea"/>
                <a:ea typeface="+mn-ea"/>
              </a:rPr>
              <a:t>キャリアコンサルティング理論と実際　５訂版</a:t>
            </a:r>
            <a:r>
              <a:rPr lang="ja-JP" altLang="en-US" sz="800" dirty="0">
                <a:latin typeface="+mn-ea"/>
                <a:ea typeface="+mn-ea"/>
              </a:rPr>
              <a:t>」</a:t>
            </a:r>
            <a:r>
              <a:rPr lang="ja-JP" altLang="ja-JP" sz="800" dirty="0">
                <a:latin typeface="+mn-ea"/>
                <a:ea typeface="+mn-ea"/>
              </a:rPr>
              <a:t>雇用問題研究会（</a:t>
            </a:r>
            <a:r>
              <a:rPr lang="en-US" altLang="ja-JP" sz="800" dirty="0">
                <a:latin typeface="+mn-ea"/>
                <a:ea typeface="+mn-ea"/>
              </a:rPr>
              <a:t>2018</a:t>
            </a:r>
            <a:r>
              <a:rPr lang="ja-JP" altLang="ja-JP" sz="800" dirty="0">
                <a:latin typeface="+mn-ea"/>
                <a:ea typeface="+mn-ea"/>
              </a:rPr>
              <a:t>）</a:t>
            </a:r>
            <a:endParaRPr lang="en-US" altLang="ja-JP" sz="800" dirty="0">
              <a:latin typeface="+mn-ea"/>
              <a:ea typeface="+mn-ea"/>
            </a:endParaRPr>
          </a:p>
          <a:p>
            <a:pPr eaLnBrk="1" hangingPunct="1">
              <a:spcBef>
                <a:spcPct val="50000"/>
              </a:spcBef>
            </a:pPr>
            <a:r>
              <a:rPr lang="ja-JP" altLang="en-US" sz="800" dirty="0">
                <a:latin typeface="+mn-ea"/>
                <a:ea typeface="+mn-ea"/>
              </a:rPr>
              <a:t>　　　　　　  　</a:t>
            </a:r>
            <a:r>
              <a:rPr lang="ja-JP" altLang="ja-JP" sz="800" dirty="0">
                <a:latin typeface="+mn-ea"/>
                <a:ea typeface="+mn-ea"/>
              </a:rPr>
              <a:t>夏目誠：産業ストレス研究第</a:t>
            </a:r>
            <a:r>
              <a:rPr lang="en-US" altLang="ja-JP" sz="800" dirty="0">
                <a:latin typeface="+mn-ea"/>
                <a:ea typeface="+mn-ea"/>
              </a:rPr>
              <a:t>4</a:t>
            </a:r>
            <a:r>
              <a:rPr lang="ja-JP" altLang="ja-JP" sz="800" dirty="0">
                <a:latin typeface="+mn-ea"/>
                <a:ea typeface="+mn-ea"/>
              </a:rPr>
              <a:t>巻第</a:t>
            </a:r>
            <a:r>
              <a:rPr lang="en-US" altLang="ja-JP" sz="800" dirty="0">
                <a:latin typeface="+mn-ea"/>
                <a:ea typeface="+mn-ea"/>
              </a:rPr>
              <a:t>1</a:t>
            </a:r>
            <a:r>
              <a:rPr lang="ja-JP" altLang="ja-JP" sz="800" dirty="0">
                <a:latin typeface="+mn-ea"/>
                <a:ea typeface="+mn-ea"/>
              </a:rPr>
              <a:t>号「ストレス度とストレス耐性点数」日本産業ストレス学会（</a:t>
            </a:r>
            <a:r>
              <a:rPr lang="en-US" altLang="ja-JP" sz="800" dirty="0">
                <a:latin typeface="+mn-ea"/>
                <a:ea typeface="+mn-ea"/>
              </a:rPr>
              <a:t>1997</a:t>
            </a:r>
            <a:r>
              <a:rPr lang="ja-JP" altLang="ja-JP" sz="800" dirty="0">
                <a:latin typeface="+mn-ea"/>
                <a:ea typeface="+mn-ea"/>
              </a:rPr>
              <a:t>）</a:t>
            </a:r>
            <a:endParaRPr lang="ja-JP" altLang="en-US" sz="800" dirty="0">
              <a:solidFill>
                <a:schemeClr val="tx1">
                  <a:lumMod val="95000"/>
                  <a:lumOff val="5000"/>
                </a:schemeClr>
              </a:solidFill>
              <a:latin typeface="+mn-ea"/>
              <a:ea typeface="+mn-ea"/>
            </a:endParaRPr>
          </a:p>
        </p:txBody>
      </p:sp>
      <p:sp>
        <p:nvSpPr>
          <p:cNvPr id="2" name="円/楕円 1"/>
          <p:cNvSpPr/>
          <p:nvPr/>
        </p:nvSpPr>
        <p:spPr>
          <a:xfrm>
            <a:off x="1143545" y="1268760"/>
            <a:ext cx="2708375" cy="184259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14" name="テキスト ボックス 13"/>
          <p:cNvSpPr txBox="1"/>
          <p:nvPr/>
        </p:nvSpPr>
        <p:spPr>
          <a:xfrm>
            <a:off x="1124885" y="1824692"/>
            <a:ext cx="2720744" cy="892552"/>
          </a:xfrm>
          <a:prstGeom prst="rect">
            <a:avLst/>
          </a:prstGeom>
          <a:noFill/>
        </p:spPr>
        <p:txBody>
          <a:bodyPr wrap="square" rtlCol="0">
            <a:spAutoFit/>
          </a:bodyPr>
          <a:lstStyle/>
          <a:p>
            <a:pPr algn="ctr"/>
            <a:r>
              <a:rPr lang="ja-JP" altLang="en-US" sz="3200" b="1" dirty="0"/>
              <a:t>ライフイベント</a:t>
            </a:r>
            <a:endParaRPr lang="en-US" altLang="ja-JP" sz="3200" b="1" dirty="0"/>
          </a:p>
          <a:p>
            <a:pPr algn="ctr"/>
            <a:r>
              <a:rPr lang="en-US" altLang="ja-JP" b="1" dirty="0"/>
              <a:t>(</a:t>
            </a:r>
            <a:r>
              <a:rPr lang="ja-JP" altLang="en-US" b="1" dirty="0"/>
              <a:t>キャリア上の出来事</a:t>
            </a:r>
            <a:r>
              <a:rPr lang="en-US" altLang="ja-JP" b="1" dirty="0"/>
              <a:t>)</a:t>
            </a:r>
          </a:p>
        </p:txBody>
      </p:sp>
      <p:sp>
        <p:nvSpPr>
          <p:cNvPr id="15" name="テキスト ボックス 14"/>
          <p:cNvSpPr txBox="1"/>
          <p:nvPr/>
        </p:nvSpPr>
        <p:spPr>
          <a:xfrm>
            <a:off x="6156176" y="1844824"/>
            <a:ext cx="1963363" cy="830997"/>
          </a:xfrm>
          <a:prstGeom prst="rect">
            <a:avLst/>
          </a:prstGeom>
          <a:noFill/>
        </p:spPr>
        <p:txBody>
          <a:bodyPr wrap="square" rtlCol="0">
            <a:spAutoFit/>
          </a:bodyPr>
          <a:lstStyle/>
          <a:p>
            <a:pPr algn="ctr"/>
            <a:r>
              <a:rPr lang="ja-JP" altLang="en-US" sz="2400" b="1" dirty="0"/>
              <a:t>ストレス</a:t>
            </a:r>
            <a:endParaRPr lang="en-US" altLang="ja-JP" sz="2400" b="1" dirty="0"/>
          </a:p>
          <a:p>
            <a:pPr algn="ctr"/>
            <a:r>
              <a:rPr lang="ja-JP" altLang="en-US" sz="2400" b="1" dirty="0"/>
              <a:t>要因</a:t>
            </a:r>
            <a:endParaRPr lang="en-US" altLang="ja-JP" sz="2400" b="1" dirty="0"/>
          </a:p>
        </p:txBody>
      </p:sp>
      <p:sp>
        <p:nvSpPr>
          <p:cNvPr id="17" name="テキスト ボックス 16"/>
          <p:cNvSpPr txBox="1"/>
          <p:nvPr/>
        </p:nvSpPr>
        <p:spPr>
          <a:xfrm>
            <a:off x="3779912" y="1844824"/>
            <a:ext cx="1963363" cy="707886"/>
          </a:xfrm>
          <a:prstGeom prst="rect">
            <a:avLst/>
          </a:prstGeom>
          <a:noFill/>
        </p:spPr>
        <p:txBody>
          <a:bodyPr wrap="square" rtlCol="0">
            <a:spAutoFit/>
          </a:bodyPr>
          <a:lstStyle/>
          <a:p>
            <a:pPr algn="ctr"/>
            <a:r>
              <a:rPr lang="ja-JP" altLang="en-US" sz="2000" b="1" dirty="0"/>
              <a:t>環境の変化</a:t>
            </a:r>
            <a:endParaRPr lang="en-US" altLang="ja-JP" sz="2000" b="1" dirty="0"/>
          </a:p>
          <a:p>
            <a:pPr algn="ctr"/>
            <a:r>
              <a:rPr lang="ja-JP" altLang="en-US" sz="2000" b="1" dirty="0"/>
              <a:t>適応への労力</a:t>
            </a:r>
            <a:endParaRPr lang="en-US" altLang="ja-JP" sz="2000" b="1" dirty="0"/>
          </a:p>
        </p:txBody>
      </p:sp>
      <p:graphicFrame>
        <p:nvGraphicFramePr>
          <p:cNvPr id="18" name="表 17"/>
          <p:cNvGraphicFramePr>
            <a:graphicFrameLocks noGrp="1"/>
          </p:cNvGraphicFramePr>
          <p:nvPr>
            <p:extLst>
              <p:ext uri="{D42A27DB-BD31-4B8C-83A1-F6EECF244321}">
                <p14:modId xmlns:p14="http://schemas.microsoft.com/office/powerpoint/2010/main" val="3435535620"/>
              </p:ext>
            </p:extLst>
          </p:nvPr>
        </p:nvGraphicFramePr>
        <p:xfrm>
          <a:off x="251520" y="4723763"/>
          <a:ext cx="8640960" cy="1640394"/>
        </p:xfrm>
        <a:graphic>
          <a:graphicData uri="http://schemas.openxmlformats.org/drawingml/2006/table">
            <a:tbl>
              <a:tblPr firstRow="1" bandRow="1">
                <a:tableStyleId>{5940675A-B579-460E-94D1-54222C63F5DA}</a:tableStyleId>
              </a:tblPr>
              <a:tblGrid>
                <a:gridCol w="2284794">
                  <a:extLst>
                    <a:ext uri="{9D8B030D-6E8A-4147-A177-3AD203B41FA5}">
                      <a16:colId xmlns:a16="http://schemas.microsoft.com/office/drawing/2014/main" val="20000"/>
                    </a:ext>
                  </a:extLst>
                </a:gridCol>
                <a:gridCol w="6356166">
                  <a:extLst>
                    <a:ext uri="{9D8B030D-6E8A-4147-A177-3AD203B41FA5}">
                      <a16:colId xmlns:a16="http://schemas.microsoft.com/office/drawing/2014/main" val="20001"/>
                    </a:ext>
                  </a:extLst>
                </a:gridCol>
              </a:tblGrid>
              <a:tr h="1640394">
                <a:tc>
                  <a:txBody>
                    <a:bodyPr/>
                    <a:lstStyle/>
                    <a:p>
                      <a:pPr algn="ctr"/>
                      <a:r>
                        <a:rPr kumimoji="1" lang="ja-JP" altLang="en-US" sz="2000" dirty="0">
                          <a:solidFill>
                            <a:schemeClr val="bg1"/>
                          </a:solidFill>
                        </a:rPr>
                        <a:t>職業・職務に関する</a:t>
                      </a:r>
                      <a:endParaRPr kumimoji="1" lang="en-US" altLang="ja-JP" sz="2000" dirty="0">
                        <a:solidFill>
                          <a:schemeClr val="bg1"/>
                        </a:solidFill>
                      </a:endParaRPr>
                    </a:p>
                    <a:p>
                      <a:pPr algn="ctr"/>
                      <a:r>
                        <a:rPr kumimoji="1" lang="ja-JP" altLang="en-US" sz="2000" dirty="0">
                          <a:solidFill>
                            <a:schemeClr val="bg1"/>
                          </a:solidFill>
                        </a:rPr>
                        <a:t>ライフイベント</a:t>
                      </a: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lumMod val="60000"/>
                        <a:lumOff val="40000"/>
                      </a:schemeClr>
                    </a:solidFill>
                  </a:tcPr>
                </a:tc>
                <a:tc>
                  <a:txBody>
                    <a:bodyPr/>
                    <a:lstStyle/>
                    <a:p>
                      <a:r>
                        <a:rPr kumimoji="1" lang="ja-JP" altLang="en-US" sz="1600" dirty="0"/>
                        <a:t>　</a:t>
                      </a:r>
                      <a:r>
                        <a:rPr kumimoji="1" lang="ja-JP" altLang="en-US" sz="1900" dirty="0"/>
                        <a:t>・転勤、配置転換　　　　　　・昇進・昇格</a:t>
                      </a:r>
                      <a:endParaRPr kumimoji="1" lang="en-US" altLang="ja-JP" sz="1900" dirty="0"/>
                    </a:p>
                    <a:p>
                      <a:r>
                        <a:rPr kumimoji="1" lang="ja-JP" altLang="en-US" sz="1900" dirty="0"/>
                        <a:t>　・職種の変更</a:t>
                      </a:r>
                      <a:r>
                        <a:rPr kumimoji="1" lang="ja-JP" altLang="en-US" sz="1900" baseline="0" dirty="0"/>
                        <a:t>　　　　　　　　 </a:t>
                      </a:r>
                      <a:r>
                        <a:rPr kumimoji="1" lang="ja-JP" altLang="en-US" sz="1900" dirty="0"/>
                        <a:t>・仕事上の地位（責任）の変化</a:t>
                      </a:r>
                      <a:endParaRPr kumimoji="1" lang="en-US" altLang="ja-JP" sz="1900" dirty="0"/>
                    </a:p>
                    <a:p>
                      <a:r>
                        <a:rPr kumimoji="1" lang="ja-JP" altLang="en-US" sz="1900" dirty="0"/>
                        <a:t>　・上司、同僚とのトラブル</a:t>
                      </a:r>
                      <a:r>
                        <a:rPr kumimoji="1" lang="en-US" altLang="ja-JP" sz="1900" baseline="0" dirty="0"/>
                        <a:t>    </a:t>
                      </a:r>
                      <a:r>
                        <a:rPr kumimoji="1" lang="ja-JP" altLang="en-US" sz="1900" dirty="0"/>
                        <a:t>・労働条件の変化</a:t>
                      </a:r>
                      <a:endParaRPr kumimoji="1" lang="en-US" altLang="ja-JP" sz="1900" dirty="0"/>
                    </a:p>
                    <a:p>
                      <a:r>
                        <a:rPr kumimoji="1" lang="ja-JP" altLang="en-US" sz="1900" dirty="0"/>
                        <a:t>　・合併など勤め先の変化</a:t>
                      </a:r>
                      <a:r>
                        <a:rPr kumimoji="1" lang="en-US" altLang="ja-JP" sz="1900" baseline="0" dirty="0"/>
                        <a:t>    </a:t>
                      </a:r>
                      <a:r>
                        <a:rPr kumimoji="1" lang="ja-JP" altLang="en-US" sz="1900" dirty="0"/>
                        <a:t>・単身赴任</a:t>
                      </a:r>
                      <a:endParaRPr kumimoji="1" lang="en-US" altLang="ja-JP" sz="1900" dirty="0"/>
                    </a:p>
                    <a:p>
                      <a:r>
                        <a:rPr kumimoji="1" lang="ja-JP" altLang="en-US" sz="1900" dirty="0"/>
                        <a:t>　・転職　　　　　　　　　　　　　・休職　　　　                      </a:t>
                      </a:r>
                      <a:r>
                        <a:rPr kumimoji="1" lang="ja-JP" altLang="en-US" sz="1600" dirty="0"/>
                        <a:t>など</a:t>
                      </a:r>
                      <a:endParaRPr kumimoji="1" lang="en-US" altLang="ja-JP" sz="1600" dirty="0"/>
                    </a:p>
                  </a:txBody>
                  <a:tcPr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pic>
        <p:nvPicPr>
          <p:cNvPr id="21" name="図 20"/>
          <p:cNvPicPr>
            <a:picLocks noChangeAspect="1"/>
          </p:cNvPicPr>
          <p:nvPr/>
        </p:nvPicPr>
        <p:blipFill>
          <a:blip r:embed="rId3"/>
          <a:stretch>
            <a:fillRect/>
          </a:stretch>
        </p:blipFill>
        <p:spPr>
          <a:xfrm>
            <a:off x="6689670" y="2767331"/>
            <a:ext cx="1986786" cy="1986786"/>
          </a:xfrm>
          <a:prstGeom prst="rect">
            <a:avLst/>
          </a:prstGeom>
        </p:spPr>
      </p:pic>
      <p:pic>
        <p:nvPicPr>
          <p:cNvPr id="22" name="図 21"/>
          <p:cNvPicPr>
            <a:picLocks noChangeAspect="1"/>
          </p:cNvPicPr>
          <p:nvPr/>
        </p:nvPicPr>
        <p:blipFill>
          <a:blip r:embed="rId4"/>
          <a:stretch>
            <a:fillRect/>
          </a:stretch>
        </p:blipFill>
        <p:spPr>
          <a:xfrm>
            <a:off x="194678" y="2614571"/>
            <a:ext cx="2068918" cy="2068918"/>
          </a:xfrm>
          <a:prstGeom prst="rect">
            <a:avLst/>
          </a:prstGeom>
        </p:spPr>
      </p:pic>
      <p:pic>
        <p:nvPicPr>
          <p:cNvPr id="25" name="図 24"/>
          <p:cNvPicPr>
            <a:picLocks noChangeAspect="1"/>
          </p:cNvPicPr>
          <p:nvPr/>
        </p:nvPicPr>
        <p:blipFill>
          <a:blip r:embed="rId5"/>
          <a:stretch>
            <a:fillRect/>
          </a:stretch>
        </p:blipFill>
        <p:spPr>
          <a:xfrm>
            <a:off x="2379241" y="2881778"/>
            <a:ext cx="1586363" cy="1586363"/>
          </a:xfrm>
          <a:prstGeom prst="rect">
            <a:avLst/>
          </a:prstGeom>
        </p:spPr>
      </p:pic>
    </p:spTree>
    <p:extLst>
      <p:ext uri="{BB962C8B-B14F-4D97-AF65-F5344CB8AC3E}">
        <p14:creationId xmlns:p14="http://schemas.microsoft.com/office/powerpoint/2010/main" val="2764544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0225"/>
            <a:ext cx="2133600" cy="365125"/>
          </a:xfrm>
        </p:spPr>
        <p:txBody>
          <a:bodyPr/>
          <a:lstStyle/>
          <a:p>
            <a:fld id="{5F3AF5F3-3038-4FA1-9FF9-54FBF43F628C}" type="slidenum">
              <a:rPr kumimoji="1" lang="ja-JP" altLang="en-US" smtClean="0"/>
              <a:t>17</a:t>
            </a:fld>
            <a:endParaRPr kumimoji="1" lang="ja-JP" altLang="en-US" dirty="0"/>
          </a:p>
        </p:txBody>
      </p:sp>
      <p:sp>
        <p:nvSpPr>
          <p:cNvPr id="6" name="Rectangle 2"/>
          <p:cNvSpPr txBox="1">
            <a:spLocks noChangeArrowheads="1"/>
          </p:cNvSpPr>
          <p:nvPr/>
        </p:nvSpPr>
        <p:spPr bwMode="auto">
          <a:xfrm>
            <a:off x="433536" y="44624"/>
            <a:ext cx="82296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0" latinLnBrk="0" hangingPunct="0">
              <a:spcBef>
                <a:spcPct val="0"/>
              </a:spcBef>
              <a:buNone/>
              <a:defRPr kumimoji="1" sz="4400" kern="1200">
                <a:solidFill>
                  <a:schemeClr val="tx1"/>
                </a:solidFill>
                <a:latin typeface="Arial" charset="0"/>
                <a:ea typeface="ＭＳ Ｐゴシック" charset="-128"/>
                <a:cs typeface="+mj-cs"/>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4000" b="1" dirty="0"/>
              <a:t>キャリアの転機（トランジション）</a:t>
            </a:r>
          </a:p>
        </p:txBody>
      </p:sp>
      <p:sp>
        <p:nvSpPr>
          <p:cNvPr id="7" name="Rectangle 3"/>
          <p:cNvSpPr txBox="1">
            <a:spLocks noChangeArrowheads="1"/>
          </p:cNvSpPr>
          <p:nvPr/>
        </p:nvSpPr>
        <p:spPr bwMode="auto">
          <a:xfrm>
            <a:off x="755576" y="1052738"/>
            <a:ext cx="7704856" cy="777059"/>
          </a:xfrm>
          <a:prstGeom prst="rect">
            <a:avLst/>
          </a:prstGeom>
          <a:solidFill>
            <a:schemeClr val="accent6">
              <a:lumMod val="40000"/>
              <a:lumOff val="60000"/>
            </a:schemeClr>
          </a:solidFill>
          <a:ln>
            <a:noFill/>
          </a:ln>
          <a:effectLst>
            <a:outerShdw blurRad="50800" dist="38100" dir="10800000" algn="r" rotWithShape="0">
              <a:prstClr val="black">
                <a:alpha val="40000"/>
              </a:prstClr>
            </a:outerShdw>
          </a:effectLst>
          <a:scene3d>
            <a:camera prst="orthographicFront"/>
            <a:lightRig rig="threePt" dir="t"/>
          </a:scene3d>
          <a:sp3d>
            <a:bevelT/>
          </a:sp3d>
        </p:spPr>
        <p:txBody>
          <a:bodyPr anchor="ctr"/>
          <a:lstStyle>
            <a:lvl1pPr marL="342900" indent="-342900" algn="l" rtl="0" eaLnBrk="0" fontAlgn="base" hangingPunct="0">
              <a:spcBef>
                <a:spcPct val="20000"/>
              </a:spcBef>
              <a:spcAft>
                <a:spcPct val="0"/>
              </a:spcAft>
              <a:buClr>
                <a:srgbClr val="8CB1D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CB1D0"/>
              </a:buClr>
              <a:buFont typeface="Wingding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8CB1D0"/>
              </a:buClr>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8CB1D0"/>
              </a:buClr>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8CB1D0"/>
              </a:buClr>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rgbClr val="8CB1D0"/>
              </a:buClr>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rgbClr val="8CB1D0"/>
              </a:buClr>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rgbClr val="8CB1D0"/>
              </a:buClr>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rgbClr val="8CB1D0"/>
              </a:buClr>
              <a:buFont typeface="Wingdings" pitchFamily="2" charset="2"/>
              <a:buChar char="l"/>
              <a:defRPr kumimoji="1" sz="2000">
                <a:solidFill>
                  <a:schemeClr val="tx1"/>
                </a:solidFill>
                <a:latin typeface="+mn-lt"/>
                <a:ea typeface="+mn-ea"/>
              </a:defRPr>
            </a:lvl9pPr>
          </a:lstStyle>
          <a:p>
            <a:pPr marL="0" indent="0" algn="ctr" eaLnBrk="1" hangingPunct="1">
              <a:buNone/>
              <a:defRPr/>
            </a:pPr>
            <a:r>
              <a:rPr lang="ja-JP" altLang="en-US" sz="2400" b="1" dirty="0">
                <a:latin typeface="+mn-ea"/>
              </a:rPr>
              <a:t>キャリアの</a:t>
            </a:r>
            <a:r>
              <a:rPr lang="ja-JP" altLang="en-US" sz="2400" b="1" dirty="0">
                <a:solidFill>
                  <a:srgbClr val="FF0000"/>
                </a:solidFill>
                <a:latin typeface="+mn-ea"/>
              </a:rPr>
              <a:t>転機</a:t>
            </a:r>
            <a:r>
              <a:rPr lang="ja-JP" altLang="en-US" sz="2400" b="1" dirty="0">
                <a:latin typeface="+mn-ea"/>
              </a:rPr>
              <a:t>　＝出来事によって生じる人生の変化</a:t>
            </a:r>
            <a:endParaRPr lang="en-US" altLang="ja-JP" sz="2400" b="1" dirty="0">
              <a:latin typeface="+mn-ea"/>
            </a:endParaRPr>
          </a:p>
        </p:txBody>
      </p:sp>
      <p:sp>
        <p:nvSpPr>
          <p:cNvPr id="9" name="テキスト ボックス 8"/>
          <p:cNvSpPr txBox="1"/>
          <p:nvPr/>
        </p:nvSpPr>
        <p:spPr>
          <a:xfrm>
            <a:off x="7092280" y="1835539"/>
            <a:ext cx="1872208" cy="338554"/>
          </a:xfrm>
          <a:prstGeom prst="rect">
            <a:avLst/>
          </a:prstGeom>
          <a:noFill/>
        </p:spPr>
        <p:txBody>
          <a:bodyPr wrap="square" rtlCol="0">
            <a:spAutoFit/>
          </a:bodyPr>
          <a:lstStyle/>
          <a:p>
            <a:r>
              <a:rPr lang="ja-JP" altLang="en-US" sz="1600" dirty="0"/>
              <a:t>（シュロスバーグ）</a:t>
            </a:r>
          </a:p>
        </p:txBody>
      </p:sp>
      <p:sp>
        <p:nvSpPr>
          <p:cNvPr id="10" name="Rectangle 3"/>
          <p:cNvSpPr txBox="1">
            <a:spLocks noChangeArrowheads="1"/>
          </p:cNvSpPr>
          <p:nvPr/>
        </p:nvSpPr>
        <p:spPr bwMode="auto">
          <a:xfrm>
            <a:off x="611560" y="2314137"/>
            <a:ext cx="8352928" cy="119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spcBef>
                <a:spcPct val="20000"/>
              </a:spcBef>
              <a:buClr>
                <a:srgbClr val="8CB1D0"/>
              </a:buClr>
              <a:buFont typeface="Wingdings" pitchFamily="2" charset="2"/>
              <a:buChar char="l"/>
              <a:defRPr/>
            </a:pPr>
            <a:r>
              <a:rPr lang="ja-JP" altLang="en-US" b="1" dirty="0"/>
              <a:t>自分の役割や人間関係、生活、ものの見方や考え方に変化をもたらす</a:t>
            </a:r>
            <a:endParaRPr lang="en-US" altLang="ja-JP" b="1" dirty="0"/>
          </a:p>
          <a:p>
            <a:pPr algn="l" eaLnBrk="1" hangingPunct="1">
              <a:spcBef>
                <a:spcPct val="20000"/>
              </a:spcBef>
              <a:buClr>
                <a:srgbClr val="8CB1D0"/>
              </a:buClr>
              <a:buFont typeface="Wingdings" pitchFamily="2" charset="2"/>
              <a:buChar char="l"/>
              <a:defRPr/>
            </a:pPr>
            <a:r>
              <a:rPr lang="ja-JP" altLang="en-US" b="1" dirty="0"/>
              <a:t>良いことや残念なこと、予期していたことや思いがけないことなど</a:t>
            </a:r>
            <a:endParaRPr lang="en-US" altLang="ja-JP" b="1" dirty="0"/>
          </a:p>
          <a:p>
            <a:pPr algn="l" eaLnBrk="1" hangingPunct="1">
              <a:spcBef>
                <a:spcPct val="20000"/>
              </a:spcBef>
              <a:buClr>
                <a:srgbClr val="8CB1D0"/>
              </a:buClr>
              <a:buFont typeface="Wingdings" pitchFamily="2" charset="2"/>
              <a:buChar char="l"/>
              <a:defRPr/>
            </a:pPr>
            <a:r>
              <a:rPr lang="ja-JP" altLang="en-US" b="1" dirty="0"/>
              <a:t>期待していたものが起こらなかったことも転機となる</a:t>
            </a:r>
            <a:endParaRPr lang="en-US" altLang="ja-JP" b="1" dirty="0"/>
          </a:p>
          <a:p>
            <a:pPr algn="l" eaLnBrk="1" hangingPunct="1">
              <a:spcBef>
                <a:spcPct val="20000"/>
              </a:spcBef>
              <a:buClr>
                <a:srgbClr val="8CB1D0"/>
              </a:buClr>
              <a:defRPr/>
            </a:pPr>
            <a:endParaRPr lang="en-US" altLang="ja-JP" b="1" dirty="0"/>
          </a:p>
        </p:txBody>
      </p:sp>
      <p:sp>
        <p:nvSpPr>
          <p:cNvPr id="11" name="テキスト ボックス 10"/>
          <p:cNvSpPr txBox="1"/>
          <p:nvPr/>
        </p:nvSpPr>
        <p:spPr>
          <a:xfrm>
            <a:off x="395536" y="1916837"/>
            <a:ext cx="5040560" cy="400110"/>
          </a:xfrm>
          <a:prstGeom prst="rect">
            <a:avLst/>
          </a:prstGeom>
          <a:noFill/>
        </p:spPr>
        <p:txBody>
          <a:bodyPr wrap="square" rtlCol="0">
            <a:spAutoFit/>
          </a:bodyPr>
          <a:lstStyle/>
          <a:p>
            <a:r>
              <a:rPr lang="en-US" altLang="ja-JP" sz="2000" b="1" dirty="0"/>
              <a:t>【</a:t>
            </a:r>
            <a:r>
              <a:rPr lang="ja-JP" altLang="en-US" sz="2000" b="1" dirty="0"/>
              <a:t>転機（トランジション）の特徴</a:t>
            </a:r>
            <a:r>
              <a:rPr lang="en-US" altLang="ja-JP" sz="2000" b="1" dirty="0"/>
              <a:t>】</a:t>
            </a:r>
            <a:endParaRPr lang="ja-JP" altLang="en-US" sz="2000" b="1" dirty="0"/>
          </a:p>
        </p:txBody>
      </p:sp>
      <p:graphicFrame>
        <p:nvGraphicFramePr>
          <p:cNvPr id="3" name="表 2"/>
          <p:cNvGraphicFramePr>
            <a:graphicFrameLocks noGrp="1"/>
          </p:cNvGraphicFramePr>
          <p:nvPr>
            <p:extLst>
              <p:ext uri="{D42A27DB-BD31-4B8C-83A1-F6EECF244321}">
                <p14:modId xmlns:p14="http://schemas.microsoft.com/office/powerpoint/2010/main" val="937210714"/>
              </p:ext>
            </p:extLst>
          </p:nvPr>
        </p:nvGraphicFramePr>
        <p:xfrm>
          <a:off x="155848" y="3987470"/>
          <a:ext cx="8784976" cy="1745786"/>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6624736">
                  <a:extLst>
                    <a:ext uri="{9D8B030D-6E8A-4147-A177-3AD203B41FA5}">
                      <a16:colId xmlns:a16="http://schemas.microsoft.com/office/drawing/2014/main" val="20001"/>
                    </a:ext>
                  </a:extLst>
                </a:gridCol>
              </a:tblGrid>
              <a:tr h="449642">
                <a:tc>
                  <a:txBody>
                    <a:bodyPr/>
                    <a:lstStyle/>
                    <a:p>
                      <a:pPr algn="ctr"/>
                      <a:r>
                        <a:rPr kumimoji="1" lang="ja-JP" altLang="en-US" sz="1500" b="1" dirty="0">
                          <a:solidFill>
                            <a:schemeClr val="bg1"/>
                          </a:solidFill>
                        </a:rPr>
                        <a:t>仕事や経済上の変化</a:t>
                      </a:r>
                      <a:endParaRPr kumimoji="1" lang="en-US" altLang="ja-JP" sz="1500" b="1" dirty="0">
                        <a:solidFill>
                          <a:schemeClr val="bg1"/>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r>
                        <a:rPr kumimoji="1" lang="ja-JP" altLang="en-US" sz="1300" b="0" dirty="0">
                          <a:solidFill>
                            <a:schemeClr val="tx1"/>
                          </a:solidFill>
                        </a:rPr>
                        <a:t>組織内での配置転換、転勤、昇進・降格、収入の増加・減少、休職、転職、退職　など</a:t>
                      </a:r>
                      <a:endParaRPr kumimoji="1" lang="en-US" altLang="ja-JP" sz="1300" b="0" dirty="0">
                        <a:solidFill>
                          <a:schemeClr val="tx1"/>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32048">
                <a:tc>
                  <a:txBody>
                    <a:bodyPr/>
                    <a:lstStyle/>
                    <a:p>
                      <a:pPr algn="ctr"/>
                      <a:r>
                        <a:rPr kumimoji="1" lang="ja-JP" altLang="en-US" sz="1500" b="1" dirty="0">
                          <a:solidFill>
                            <a:schemeClr val="bg1"/>
                          </a:solidFill>
                        </a:rPr>
                        <a:t>家庭生活での変化</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1"/>
                    </a:solidFill>
                  </a:tcPr>
                </a:tc>
                <a:tc>
                  <a:txBody>
                    <a:bodyPr/>
                    <a:lstStyle/>
                    <a:p>
                      <a:r>
                        <a:rPr kumimoji="1" lang="ja-JP" altLang="en-US" sz="1300" b="0" dirty="0">
                          <a:solidFill>
                            <a:schemeClr val="tx1"/>
                          </a:solidFill>
                        </a:rPr>
                        <a:t>結婚、出産、家族の病気と回復、家の新築、引っ越し、家庭生活の内容や質の変化　など</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432048">
                <a:tc>
                  <a:txBody>
                    <a:bodyPr/>
                    <a:lstStyle/>
                    <a:p>
                      <a:pPr algn="ctr"/>
                      <a:r>
                        <a:rPr kumimoji="1" lang="ja-JP" altLang="en-US" sz="1500" b="1" dirty="0">
                          <a:solidFill>
                            <a:schemeClr val="bg1"/>
                          </a:solidFill>
                        </a:rPr>
                        <a:t>個人的な変化</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1"/>
                    </a:solidFill>
                  </a:tcPr>
                </a:tc>
                <a:tc>
                  <a:txBody>
                    <a:bodyPr/>
                    <a:lstStyle/>
                    <a:p>
                      <a:r>
                        <a:rPr kumimoji="1" lang="ja-JP" altLang="en-US" sz="1300" b="0" dirty="0">
                          <a:solidFill>
                            <a:schemeClr val="tx1"/>
                          </a:solidFill>
                        </a:rPr>
                        <a:t>大学の合格や不合格、成功や失敗、入学や卒業、自分の病気と回復、外見上の変化　など</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432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white"/>
                          </a:solidFill>
                          <a:effectLst/>
                          <a:uLnTx/>
                          <a:uFillTx/>
                          <a:latin typeface="+mn-lt"/>
                          <a:ea typeface="+mn-ea"/>
                          <a:cs typeface="+mn-cs"/>
                        </a:rPr>
                        <a:t>関係の喪失</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1"/>
                    </a:solidFill>
                  </a:tcPr>
                </a:tc>
                <a:tc>
                  <a:txBody>
                    <a:bodyPr/>
                    <a:lstStyle/>
                    <a:p>
                      <a:r>
                        <a:rPr kumimoji="1" lang="ja-JP" altLang="en-US" sz="1300" b="0" dirty="0">
                          <a:solidFill>
                            <a:schemeClr val="tx1"/>
                          </a:solidFill>
                        </a:rPr>
                        <a:t>家族、友達、ペットなど、何かとのつながりが失われる場合　など</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正方形/長方形 12"/>
          <p:cNvSpPr/>
          <p:nvPr/>
        </p:nvSpPr>
        <p:spPr>
          <a:xfrm>
            <a:off x="5356188" y="6565095"/>
            <a:ext cx="3584636" cy="230832"/>
          </a:xfrm>
          <a:prstGeom prst="rect">
            <a:avLst/>
          </a:prstGeom>
        </p:spPr>
        <p:txBody>
          <a:bodyPr wrap="none">
            <a:spAutoFit/>
          </a:bodyPr>
          <a:lstStyle/>
          <a:p>
            <a:r>
              <a:rPr lang="ja-JP" altLang="en-US" sz="900" dirty="0">
                <a:latin typeface="+mn-ea"/>
              </a:rPr>
              <a:t>　参考文献：</a:t>
            </a:r>
            <a:r>
              <a:rPr lang="ja-JP" altLang="ja-JP" sz="900" dirty="0">
                <a:latin typeface="+mn-ea"/>
              </a:rPr>
              <a:t>古田克利：</a:t>
            </a:r>
            <a:r>
              <a:rPr lang="ja-JP" altLang="en-US" sz="900" dirty="0">
                <a:latin typeface="+mn-ea"/>
              </a:rPr>
              <a:t>「</a:t>
            </a:r>
            <a:r>
              <a:rPr lang="ja-JP" altLang="ja-JP" sz="900" dirty="0">
                <a:latin typeface="+mn-ea"/>
              </a:rPr>
              <a:t>キャリアデザイン入門</a:t>
            </a:r>
            <a:r>
              <a:rPr lang="ja-JP" altLang="en-US" sz="900" dirty="0">
                <a:latin typeface="+mn-ea"/>
              </a:rPr>
              <a:t>」</a:t>
            </a:r>
            <a:r>
              <a:rPr lang="ja-JP" altLang="ja-JP" sz="900" dirty="0">
                <a:latin typeface="+mn-ea"/>
              </a:rPr>
              <a:t>ナカニシヤ出版（</a:t>
            </a:r>
            <a:r>
              <a:rPr lang="en-US" altLang="ja-JP" sz="900" dirty="0">
                <a:latin typeface="+mn-ea"/>
              </a:rPr>
              <a:t>2019</a:t>
            </a:r>
            <a:r>
              <a:rPr lang="ja-JP" altLang="ja-JP" sz="900" dirty="0">
                <a:latin typeface="+mn-ea"/>
              </a:rPr>
              <a:t>）</a:t>
            </a:r>
            <a:endParaRPr lang="ja-JP" altLang="en-US" sz="900" dirty="0">
              <a:latin typeface="+mn-ea"/>
            </a:endParaRPr>
          </a:p>
        </p:txBody>
      </p:sp>
      <p:sp>
        <p:nvSpPr>
          <p:cNvPr id="14" name="テキスト ボックス 13"/>
          <p:cNvSpPr txBox="1"/>
          <p:nvPr/>
        </p:nvSpPr>
        <p:spPr>
          <a:xfrm>
            <a:off x="179512" y="3568725"/>
            <a:ext cx="5040560" cy="400110"/>
          </a:xfrm>
          <a:prstGeom prst="rect">
            <a:avLst/>
          </a:prstGeom>
          <a:noFill/>
        </p:spPr>
        <p:txBody>
          <a:bodyPr wrap="square" rtlCol="0">
            <a:spAutoFit/>
          </a:bodyPr>
          <a:lstStyle/>
          <a:p>
            <a:r>
              <a:rPr lang="en-US" altLang="ja-JP" sz="2000" b="1" dirty="0"/>
              <a:t>【</a:t>
            </a:r>
            <a:r>
              <a:rPr lang="ja-JP" altLang="en-US" sz="2000" b="1" dirty="0"/>
              <a:t>転機の領域と具体例</a:t>
            </a:r>
            <a:r>
              <a:rPr lang="en-US" altLang="ja-JP" sz="2000" b="1" dirty="0"/>
              <a:t>】</a:t>
            </a:r>
            <a:endParaRPr lang="ja-JP" altLang="en-US" sz="2000" b="1" dirty="0"/>
          </a:p>
        </p:txBody>
      </p:sp>
      <p:sp>
        <p:nvSpPr>
          <p:cNvPr id="15" name="角丸四角形吹き出し 14"/>
          <p:cNvSpPr/>
          <p:nvPr/>
        </p:nvSpPr>
        <p:spPr>
          <a:xfrm>
            <a:off x="2267744" y="5877272"/>
            <a:ext cx="2952328" cy="687597"/>
          </a:xfrm>
          <a:prstGeom prst="wedgeRoundRectCallout">
            <a:avLst>
              <a:gd name="adj1" fmla="val -57396"/>
              <a:gd name="adj2" fmla="val 2136"/>
              <a:gd name="adj3" fmla="val 16667"/>
            </a:avLst>
          </a:prstGeom>
          <a:solidFill>
            <a:schemeClr val="accent3">
              <a:lumMod val="20000"/>
              <a:lumOff val="80000"/>
            </a:schemeClr>
          </a:solidFill>
          <a:ln w="952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休職から復職にかけてのプロセスも、一つの転機と言えます</a:t>
            </a:r>
            <a:endParaRPr lang="en-US" altLang="ja-JP" sz="1400" b="1" dirty="0">
              <a:solidFill>
                <a:schemeClr val="tx1"/>
              </a:solidFill>
            </a:endParaRPr>
          </a:p>
        </p:txBody>
      </p:sp>
      <p:pic>
        <p:nvPicPr>
          <p:cNvPr id="16" name="図 15"/>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rcRect l="32169" t="16167" r="34572" b="44095"/>
          <a:stretch/>
        </p:blipFill>
        <p:spPr>
          <a:xfrm>
            <a:off x="1292611" y="5859679"/>
            <a:ext cx="805076" cy="961912"/>
          </a:xfrm>
          <a:prstGeom prst="rect">
            <a:avLst/>
          </a:prstGeom>
        </p:spPr>
      </p:pic>
    </p:spTree>
    <p:extLst>
      <p:ext uri="{BB962C8B-B14F-4D97-AF65-F5344CB8AC3E}">
        <p14:creationId xmlns:p14="http://schemas.microsoft.com/office/powerpoint/2010/main" val="2948055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51813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AF5F3-3038-4FA1-9FF9-54FBF43F628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21" name="角丸四角形 20"/>
          <p:cNvSpPr/>
          <p:nvPr/>
        </p:nvSpPr>
        <p:spPr>
          <a:xfrm>
            <a:off x="342404" y="4024891"/>
            <a:ext cx="2736000" cy="1440000"/>
          </a:xfrm>
          <a:prstGeom prst="roundRect">
            <a:avLst>
              <a:gd name="adj" fmla="val 10000"/>
            </a:avLst>
          </a:pr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white"/>
                </a:solidFill>
                <a:latin typeface="BIZ UDPゴシック" panose="020B0400000000000000" pitchFamily="50" charset="-128"/>
                <a:ea typeface="BIZ UDPゴシック" panose="020B0400000000000000" pitchFamily="50" charset="-128"/>
              </a:rPr>
              <a:t>慣れ親しんだことの「終わり」を受け止める段階　</a:t>
            </a:r>
            <a:endParaRPr kumimoji="1" lang="en-US" altLang="ja-JP"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2" name="角丸四角形 21"/>
          <p:cNvSpPr/>
          <p:nvPr/>
        </p:nvSpPr>
        <p:spPr>
          <a:xfrm>
            <a:off x="3226151" y="4024891"/>
            <a:ext cx="2734247" cy="1440000"/>
          </a:xfrm>
          <a:prstGeom prst="roundRect">
            <a:avLst>
              <a:gd name="adj" fmla="val 10000"/>
            </a:avLst>
          </a:prstGeom>
          <a:solidFill>
            <a:srgbClr val="00A249"/>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次の段階を迎えるために、自分と向き合い、エネルギーを充電する段階</a:t>
            </a:r>
          </a:p>
        </p:txBody>
      </p:sp>
      <p:sp>
        <p:nvSpPr>
          <p:cNvPr id="23" name="角丸四角形 22"/>
          <p:cNvSpPr/>
          <p:nvPr/>
        </p:nvSpPr>
        <p:spPr>
          <a:xfrm>
            <a:off x="6092189" y="4024890"/>
            <a:ext cx="2736000" cy="1440000"/>
          </a:xfrm>
          <a:prstGeom prst="roundRect">
            <a:avLst>
              <a:gd name="adj" fmla="val 10000"/>
            </a:avLst>
          </a:prstGeom>
          <a:solidFill>
            <a:srgbClr val="FF7D7D"/>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新たな行動を始めたり、新たな考え方に切り替わる段階</a:t>
            </a:r>
          </a:p>
        </p:txBody>
      </p:sp>
      <p:sp>
        <p:nvSpPr>
          <p:cNvPr id="26" name="テキスト ボックス 25"/>
          <p:cNvSpPr txBox="1"/>
          <p:nvPr/>
        </p:nvSpPr>
        <p:spPr>
          <a:xfrm>
            <a:off x="1803068" y="771895"/>
            <a:ext cx="58425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～ブリッジスの３ステップモデル～</a:t>
            </a:r>
          </a:p>
        </p:txBody>
      </p:sp>
      <p:sp>
        <p:nvSpPr>
          <p:cNvPr id="34" name="右矢印 33"/>
          <p:cNvSpPr/>
          <p:nvPr/>
        </p:nvSpPr>
        <p:spPr>
          <a:xfrm>
            <a:off x="5960398" y="2776324"/>
            <a:ext cx="506113" cy="472757"/>
          </a:xfrm>
          <a:prstGeom prst="rightArrow">
            <a:avLst>
              <a:gd name="adj1" fmla="val 60000"/>
              <a:gd name="adj2" fmla="val 50000"/>
            </a:avLst>
          </a:prstGeom>
          <a:solidFill>
            <a:srgbClr val="92D050"/>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右矢印 18"/>
          <p:cNvSpPr/>
          <p:nvPr/>
        </p:nvSpPr>
        <p:spPr>
          <a:xfrm>
            <a:off x="665205" y="1383586"/>
            <a:ext cx="8024940" cy="609153"/>
          </a:xfrm>
          <a:prstGeom prst="rightArrow">
            <a:avLst>
              <a:gd name="adj1" fmla="val 60000"/>
              <a:gd name="adj2" fmla="val 50000"/>
            </a:avLst>
          </a:prstGeom>
          <a:gradFill flip="none" rotWithShape="1">
            <a:gsLst>
              <a:gs pos="0">
                <a:schemeClr val="tx2">
                  <a:lumMod val="20000"/>
                  <a:lumOff val="80000"/>
                </a:schemeClr>
              </a:gs>
              <a:gs pos="72000">
                <a:srgbClr val="FFABAB"/>
              </a:gs>
              <a:gs pos="56000">
                <a:srgbClr val="92D050"/>
              </a:gs>
              <a:gs pos="39000">
                <a:srgbClr val="92D050"/>
              </a:gs>
              <a:gs pos="100000">
                <a:srgbClr val="FFABAB"/>
              </a:gs>
              <a:gs pos="29000">
                <a:schemeClr val="accent1">
                  <a:lumMod val="30000"/>
                  <a:lumOff val="70000"/>
                </a:schemeClr>
              </a:gs>
            </a:gsLst>
            <a:lin ang="0" scaled="0"/>
            <a:tileRect/>
          </a:gradFill>
          <a:scene3d>
            <a:camera prst="obliqueTopLeft"/>
            <a:lightRig rig="threePt" dir="t">
              <a:rot lat="0" lon="0" rev="0"/>
            </a:lightRig>
          </a:scene3d>
          <a:sp3d prstMaterial="plastic">
            <a:bevelB/>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3372793" y="1500463"/>
            <a:ext cx="259770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転　　　　　　　　　機</a:t>
            </a:r>
          </a:p>
        </p:txBody>
      </p:sp>
      <p:sp>
        <p:nvSpPr>
          <p:cNvPr id="29" name="右矢印 28"/>
          <p:cNvSpPr/>
          <p:nvPr/>
        </p:nvSpPr>
        <p:spPr>
          <a:xfrm>
            <a:off x="2868811" y="2849626"/>
            <a:ext cx="506113" cy="472757"/>
          </a:xfrm>
          <a:prstGeom prst="rightArrow">
            <a:avLst>
              <a:gd name="adj1" fmla="val 60000"/>
              <a:gd name="adj2" fmla="val 50000"/>
            </a:avLst>
          </a:prstGeom>
          <a:solidFill>
            <a:schemeClr val="accent5"/>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3" name="正方形/長方形 32"/>
          <p:cNvSpPr/>
          <p:nvPr/>
        </p:nvSpPr>
        <p:spPr>
          <a:xfrm>
            <a:off x="909548" y="6522427"/>
            <a:ext cx="8130675" cy="230832"/>
          </a:xfrm>
          <a:prstGeom prst="rect">
            <a:avLst/>
          </a:prstGeom>
        </p:spPr>
        <p:txBody>
          <a:bodyPr wrap="square">
            <a:spAutoFit/>
          </a:bodyPr>
          <a:lstStyle/>
          <a:p>
            <a:pPr lvl="0">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参考文献：</a:t>
            </a:r>
            <a:r>
              <a:rPr lang="ja-JP" altLang="ja-JP" sz="900" dirty="0"/>
              <a:t>古田克利：</a:t>
            </a:r>
            <a:r>
              <a:rPr lang="ja-JP" altLang="en-US" sz="900" dirty="0"/>
              <a:t>「</a:t>
            </a:r>
            <a:r>
              <a:rPr lang="ja-JP" altLang="ja-JP" sz="900" dirty="0"/>
              <a:t>キャリアデザイン入門</a:t>
            </a:r>
            <a:r>
              <a:rPr lang="ja-JP" altLang="en-US" sz="900" dirty="0"/>
              <a:t>」</a:t>
            </a:r>
            <a:r>
              <a:rPr lang="ja-JP" altLang="ja-JP" sz="900" dirty="0"/>
              <a:t>ナカニシヤ出版（</a:t>
            </a:r>
            <a:r>
              <a:rPr lang="en-US" altLang="ja-JP" sz="900" dirty="0"/>
              <a:t>2019</a:t>
            </a:r>
            <a:r>
              <a:rPr lang="ja-JP" altLang="ja-JP" sz="900" dirty="0"/>
              <a:t>）</a:t>
            </a:r>
            <a:r>
              <a:rPr lang="ja-JP" altLang="en-US" sz="900" dirty="0"/>
              <a:t>、</a:t>
            </a:r>
            <a:r>
              <a:rPr lang="ja-JP" altLang="ja-JP" sz="900" dirty="0"/>
              <a:t>石橋里美：</a:t>
            </a:r>
            <a:r>
              <a:rPr lang="ja-JP" altLang="en-US" sz="900" dirty="0"/>
              <a:t>「</a:t>
            </a:r>
            <a:r>
              <a:rPr lang="ja-JP" altLang="ja-JP" sz="900" dirty="0"/>
              <a:t>キャリア開発の産業・組織心理学ワークブック〔第２版〕</a:t>
            </a:r>
            <a:r>
              <a:rPr lang="ja-JP" altLang="en-US" sz="900" dirty="0"/>
              <a:t>」</a:t>
            </a:r>
            <a:r>
              <a:rPr lang="ja-JP" altLang="ja-JP" sz="900" dirty="0"/>
              <a:t>ナカニシヤ出版（</a:t>
            </a:r>
            <a:r>
              <a:rPr lang="en-US" altLang="ja-JP" sz="900" dirty="0"/>
              <a:t>2016</a:t>
            </a:r>
            <a:r>
              <a:rPr lang="ja-JP" altLang="ja-JP" sz="900" dirty="0"/>
              <a:t>）</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39" name="楕円 38"/>
          <p:cNvSpPr/>
          <p:nvPr/>
        </p:nvSpPr>
        <p:spPr>
          <a:xfrm>
            <a:off x="527475" y="1935733"/>
            <a:ext cx="2088000" cy="20880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b="1" dirty="0">
                <a:solidFill>
                  <a:sysClr val="windowText" lastClr="000000"/>
                </a:solidFill>
                <a:latin typeface="BIZ UDPゴシック" panose="020B0400000000000000" pitchFamily="50" charset="-128"/>
                <a:ea typeface="BIZ UDPゴシック" panose="020B0400000000000000" pitchFamily="50" charset="-128"/>
              </a:rPr>
              <a:t>終焉</a:t>
            </a:r>
            <a:endParaRPr kumimoji="1" lang="en-US" altLang="ja-JP" sz="2000" b="1" dirty="0">
              <a:solidFill>
                <a:sysClr val="windowText" lastClr="000000"/>
              </a:solidFill>
              <a:latin typeface="BIZ UDPゴシック" panose="020B0400000000000000" pitchFamily="50" charset="-128"/>
              <a:ea typeface="BIZ UDPゴシック" panose="020B0400000000000000" pitchFamily="50" charset="-128"/>
            </a:endParaRPr>
          </a:p>
          <a:p>
            <a:pPr algn="ctr"/>
            <a:endParaRPr kumimoji="1" lang="en-US" altLang="ja-JP" sz="2000" b="1" dirty="0">
              <a:solidFill>
                <a:sysClr val="windowText" lastClr="000000"/>
              </a:solidFill>
              <a:latin typeface="BIZ UDPゴシック" panose="020B0400000000000000" pitchFamily="50" charset="-128"/>
              <a:ea typeface="BIZ UDPゴシック" panose="020B0400000000000000" pitchFamily="50" charset="-128"/>
            </a:endParaRPr>
          </a:p>
          <a:p>
            <a:pPr algn="ctr"/>
            <a:r>
              <a:rPr lang="ja-JP" altLang="en-US" sz="2000" b="1" dirty="0">
                <a:solidFill>
                  <a:sysClr val="windowText" lastClr="000000"/>
                </a:solidFill>
                <a:latin typeface="BIZ UDPゴシック" panose="020B0400000000000000" pitchFamily="50" charset="-128"/>
                <a:ea typeface="BIZ UDPゴシック" panose="020B0400000000000000" pitchFamily="50" charset="-128"/>
              </a:rPr>
              <a:t>何かが</a:t>
            </a:r>
            <a:endParaRPr lang="en-US" altLang="ja-JP" sz="2000" b="1" dirty="0">
              <a:solidFill>
                <a:sysClr val="windowText" lastClr="000000"/>
              </a:solidFill>
              <a:latin typeface="BIZ UDPゴシック" panose="020B0400000000000000" pitchFamily="50" charset="-128"/>
              <a:ea typeface="BIZ UDPゴシック" panose="020B0400000000000000" pitchFamily="50" charset="-128"/>
            </a:endParaRPr>
          </a:p>
          <a:p>
            <a:pPr algn="ctr"/>
            <a:r>
              <a:rPr lang="ja-JP" altLang="en-US" sz="2000" b="1" dirty="0">
                <a:solidFill>
                  <a:sysClr val="windowText" lastClr="000000"/>
                </a:solidFill>
                <a:latin typeface="BIZ UDPゴシック" panose="020B0400000000000000" pitchFamily="50" charset="-128"/>
                <a:ea typeface="BIZ UDPゴシック" panose="020B0400000000000000" pitchFamily="50" charset="-128"/>
              </a:rPr>
              <a:t>終わる時期</a:t>
            </a:r>
            <a:endParaRPr kumimoji="1" lang="ja-JP" altLang="en-US" sz="2000" b="1"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40" name="楕円 39"/>
          <p:cNvSpPr/>
          <p:nvPr/>
        </p:nvSpPr>
        <p:spPr>
          <a:xfrm>
            <a:off x="3510742" y="1894433"/>
            <a:ext cx="2088000" cy="2088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b="1" dirty="0">
                <a:solidFill>
                  <a:sysClr val="windowText" lastClr="000000"/>
                </a:solidFill>
                <a:latin typeface="BIZ UDPゴシック" panose="020B0400000000000000" pitchFamily="50" charset="-128"/>
                <a:ea typeface="BIZ UDPゴシック" panose="020B0400000000000000" pitchFamily="50" charset="-128"/>
              </a:rPr>
              <a:t>中立圏</a:t>
            </a:r>
            <a:endParaRPr kumimoji="1" lang="en-US" altLang="ja-JP" sz="2000" b="1" dirty="0">
              <a:solidFill>
                <a:sysClr val="windowText" lastClr="000000"/>
              </a:solidFill>
              <a:latin typeface="BIZ UDPゴシック" panose="020B0400000000000000" pitchFamily="50" charset="-128"/>
              <a:ea typeface="BIZ UDPゴシック" panose="020B0400000000000000" pitchFamily="50" charset="-128"/>
            </a:endParaRPr>
          </a:p>
          <a:p>
            <a:pPr algn="ctr"/>
            <a:endParaRPr lang="en-US" altLang="ja-JP" sz="2000" b="1" dirty="0">
              <a:solidFill>
                <a:sysClr val="windowText" lastClr="000000"/>
              </a:solidFill>
              <a:latin typeface="BIZ UDPゴシック" panose="020B0400000000000000" pitchFamily="50" charset="-128"/>
              <a:ea typeface="BIZ UDPゴシック" panose="020B0400000000000000" pitchFamily="50" charset="-128"/>
            </a:endParaRPr>
          </a:p>
          <a:p>
            <a:pPr algn="ctr"/>
            <a:r>
              <a:rPr lang="ja-JP" altLang="en-US" sz="2000" b="1" dirty="0">
                <a:solidFill>
                  <a:sysClr val="windowText" lastClr="000000"/>
                </a:solidFill>
                <a:latin typeface="BIZ UDPゴシック" panose="020B0400000000000000" pitchFamily="50" charset="-128"/>
                <a:ea typeface="BIZ UDPゴシック" panose="020B0400000000000000" pitchFamily="50" charset="-128"/>
              </a:rPr>
              <a:t>混乱や苦悩の時期</a:t>
            </a:r>
            <a:endParaRPr kumimoji="1" lang="ja-JP" altLang="en-US" sz="2000" b="1"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41" name="楕円 40"/>
          <p:cNvSpPr/>
          <p:nvPr/>
        </p:nvSpPr>
        <p:spPr>
          <a:xfrm>
            <a:off x="6461890" y="1894433"/>
            <a:ext cx="2088000" cy="2088000"/>
          </a:xfrm>
          <a:prstGeom prst="ellipse">
            <a:avLst/>
          </a:prstGeom>
          <a:solidFill>
            <a:srgbClr val="FFCDC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b="1" dirty="0">
                <a:solidFill>
                  <a:sysClr val="windowText" lastClr="000000"/>
                </a:solidFill>
                <a:latin typeface="BIZ UDPゴシック" panose="020B0400000000000000" pitchFamily="50" charset="-128"/>
                <a:ea typeface="BIZ UDPゴシック" panose="020B0400000000000000" pitchFamily="50" charset="-128"/>
              </a:rPr>
              <a:t>開始</a:t>
            </a:r>
            <a:endParaRPr kumimoji="1" lang="en-US" altLang="ja-JP" sz="2000" b="1" dirty="0">
              <a:solidFill>
                <a:sysClr val="windowText" lastClr="000000"/>
              </a:solidFill>
              <a:latin typeface="BIZ UDPゴシック" panose="020B0400000000000000" pitchFamily="50" charset="-128"/>
              <a:ea typeface="BIZ UDPゴシック" panose="020B0400000000000000" pitchFamily="50" charset="-128"/>
            </a:endParaRPr>
          </a:p>
          <a:p>
            <a:pPr algn="ctr"/>
            <a:endParaRPr kumimoji="1" lang="en-US" altLang="ja-JP" sz="2000" b="1" dirty="0">
              <a:solidFill>
                <a:sysClr val="windowText" lastClr="000000"/>
              </a:solidFill>
              <a:latin typeface="BIZ UDPゴシック" panose="020B0400000000000000" pitchFamily="50" charset="-128"/>
              <a:ea typeface="BIZ UDPゴシック" panose="020B0400000000000000" pitchFamily="50" charset="-128"/>
            </a:endParaRPr>
          </a:p>
          <a:p>
            <a:pPr algn="ctr"/>
            <a:r>
              <a:rPr lang="ja-JP" altLang="en-US" sz="2000" b="1" dirty="0">
                <a:solidFill>
                  <a:sysClr val="windowText" lastClr="000000"/>
                </a:solidFill>
                <a:latin typeface="BIZ UDPゴシック" panose="020B0400000000000000" pitchFamily="50" charset="-128"/>
                <a:ea typeface="BIZ UDPゴシック" panose="020B0400000000000000" pitchFamily="50" charset="-128"/>
              </a:rPr>
              <a:t>新しい始まりの時期</a:t>
            </a:r>
            <a:endParaRPr kumimoji="1" lang="ja-JP" altLang="en-US" sz="2000" b="1"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42" name="下矢印 41"/>
          <p:cNvSpPr/>
          <p:nvPr/>
        </p:nvSpPr>
        <p:spPr>
          <a:xfrm rot="10800000">
            <a:off x="4248899" y="5579045"/>
            <a:ext cx="505686" cy="32544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2646734" y="5904491"/>
            <a:ext cx="3602466" cy="369332"/>
          </a:xfrm>
          <a:prstGeom prst="rect">
            <a:avLst/>
          </a:prstGeom>
          <a:solidFill>
            <a:schemeClr val="bg1"/>
          </a:solidFill>
          <a:ln>
            <a:solidFill>
              <a:srgbClr val="FF0000"/>
            </a:solidFill>
          </a:ln>
        </p:spPr>
        <p:txBody>
          <a:bodyPr wrap="square" rtlCol="0">
            <a:spAutoFit/>
          </a:bodyPr>
          <a:lstStyle/>
          <a:p>
            <a:pPr algn="ctr"/>
            <a:r>
              <a:rPr lang="ja-JP" altLang="en-US" b="1" dirty="0">
                <a:latin typeface="BIZ UDPゴシック" panose="020B0400000000000000" pitchFamily="50" charset="-128"/>
                <a:ea typeface="BIZ UDPゴシック" panose="020B0400000000000000" pitchFamily="50" charset="-128"/>
              </a:rPr>
              <a:t>「休職」という転機における「今」</a:t>
            </a:r>
            <a:endParaRPr lang="en-US" altLang="ja-JP" b="1" dirty="0">
              <a:latin typeface="BIZ UDPゴシック" panose="020B0400000000000000" pitchFamily="50" charset="-128"/>
              <a:ea typeface="BIZ UDPゴシック" panose="020B0400000000000000" pitchFamily="50" charset="-128"/>
            </a:endParaRPr>
          </a:p>
        </p:txBody>
      </p:sp>
      <p:pic>
        <p:nvPicPr>
          <p:cNvPr id="24" name="図 23"/>
          <p:cNvPicPr>
            <a:picLocks noChangeAspect="1"/>
          </p:cNvPicPr>
          <p:nvPr/>
        </p:nvPicPr>
        <p:blipFill rotWithShape="1">
          <a:blip r:embed="rId3"/>
          <a:srcRect l="24485" t="1" r="36230" b="44150"/>
          <a:stretch/>
        </p:blipFill>
        <p:spPr>
          <a:xfrm flipH="1">
            <a:off x="441496" y="5077712"/>
            <a:ext cx="936104" cy="1328112"/>
          </a:xfrm>
          <a:prstGeom prst="rect">
            <a:avLst/>
          </a:prstGeom>
        </p:spPr>
      </p:pic>
      <p:sp>
        <p:nvSpPr>
          <p:cNvPr id="25" name="Rectangle 2"/>
          <p:cNvSpPr txBox="1">
            <a:spLocks noChangeArrowheads="1"/>
          </p:cNvSpPr>
          <p:nvPr/>
        </p:nvSpPr>
        <p:spPr bwMode="auto">
          <a:xfrm>
            <a:off x="460545" y="98280"/>
            <a:ext cx="8229600" cy="77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85000" lnSpcReduction="10000"/>
          </a:bodyPr>
          <a:lstStyle>
            <a:lvl1pPr algn="ctr" defTabSz="914400" rtl="0" eaLnBrk="0" latinLnBrk="0" hangingPunct="0">
              <a:spcBef>
                <a:spcPct val="0"/>
              </a:spcBef>
              <a:buNone/>
              <a:defRPr kumimoji="1" sz="4400" kern="1200">
                <a:solidFill>
                  <a:schemeClr val="tx1"/>
                </a:solidFill>
                <a:latin typeface="Arial" charset="0"/>
                <a:ea typeface="ＭＳ Ｐゴシック" charset="-128"/>
                <a:cs typeface="+mj-cs"/>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Arial" charset="0"/>
                <a:ea typeface="ＭＳ Ｐゴシック" charset="-128"/>
                <a:cs typeface="+mj-cs"/>
              </a:rPr>
              <a:t>休職から復職に至る転機</a:t>
            </a:r>
            <a:r>
              <a:rPr kumimoji="1" lang="ja-JP" altLang="en-US" sz="2800" b="1" i="0" u="none" strike="noStrike" kern="1200" cap="none" spc="0" normalizeH="0" baseline="0" noProof="0" dirty="0">
                <a:ln>
                  <a:noFill/>
                </a:ln>
                <a:solidFill>
                  <a:prstClr val="black"/>
                </a:solidFill>
                <a:effectLst/>
                <a:uLnTx/>
                <a:uFillTx/>
                <a:latin typeface="Arial" charset="0"/>
                <a:ea typeface="ＭＳ Ｐゴシック" charset="-128"/>
                <a:cs typeface="+mj-cs"/>
              </a:rPr>
              <a:t>（トランジション）</a:t>
            </a:r>
            <a:r>
              <a:rPr kumimoji="1" lang="ja-JP" altLang="en-US" sz="3600" b="1" i="0" u="none" strike="noStrike" kern="1200" cap="none" spc="0" normalizeH="0" baseline="0" noProof="0" dirty="0">
                <a:ln>
                  <a:noFill/>
                </a:ln>
                <a:solidFill>
                  <a:prstClr val="black"/>
                </a:solidFill>
                <a:effectLst/>
                <a:uLnTx/>
                <a:uFillTx/>
                <a:latin typeface="Arial" charset="0"/>
                <a:ea typeface="ＭＳ Ｐゴシック" charset="-128"/>
                <a:cs typeface="+mj-cs"/>
              </a:rPr>
              <a:t>のプロセス</a:t>
            </a:r>
            <a:endParaRPr kumimoji="1" lang="ja-JP" altLang="en-US" sz="4000" b="1" i="0" u="none" strike="noStrike" kern="1200" cap="none" spc="0" normalizeH="0" baseline="0" noProof="0" dirty="0">
              <a:ln>
                <a:noFill/>
              </a:ln>
              <a:solidFill>
                <a:prstClr val="black"/>
              </a:solidFill>
              <a:effectLst/>
              <a:uLnTx/>
              <a:uFillTx/>
              <a:latin typeface="Arial" charset="0"/>
              <a:ea typeface="ＭＳ Ｐゴシック" charset="-128"/>
              <a:cs typeface="+mj-cs"/>
            </a:endParaRPr>
          </a:p>
        </p:txBody>
      </p:sp>
    </p:spTree>
    <p:extLst>
      <p:ext uri="{BB962C8B-B14F-4D97-AF65-F5344CB8AC3E}">
        <p14:creationId xmlns:p14="http://schemas.microsoft.com/office/powerpoint/2010/main" val="2927979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602"/>
            <a:ext cx="8229600" cy="1143000"/>
          </a:xfrm>
        </p:spPr>
        <p:txBody>
          <a:bodyPr>
            <a:normAutofit fontScale="90000"/>
          </a:bodyPr>
          <a:lstStyle/>
          <a:p>
            <a:r>
              <a:rPr lang="en-US" altLang="ja-JP" sz="4000" b="1" dirty="0"/>
              <a:t>【</a:t>
            </a:r>
            <a:r>
              <a:rPr lang="ja-JP" altLang="en-US" sz="4000" b="1" dirty="0"/>
              <a:t>演習</a:t>
            </a:r>
            <a:r>
              <a:rPr lang="en-US" altLang="ja-JP" sz="4000" b="1" dirty="0"/>
              <a:t>】</a:t>
            </a:r>
            <a:r>
              <a:rPr kumimoji="1" lang="ja-JP" altLang="en-US" sz="4000" b="1" dirty="0"/>
              <a:t>自分の転機を振り返ってみよう</a:t>
            </a:r>
          </a:p>
        </p:txBody>
      </p:sp>
      <p:sp>
        <p:nvSpPr>
          <p:cNvPr id="3" name="コンテンツ プレースホルダー 2"/>
          <p:cNvSpPr>
            <a:spLocks noGrp="1"/>
          </p:cNvSpPr>
          <p:nvPr>
            <p:ph idx="1"/>
          </p:nvPr>
        </p:nvSpPr>
        <p:spPr>
          <a:xfrm>
            <a:off x="1379654" y="6181799"/>
            <a:ext cx="6374852" cy="622152"/>
          </a:xfrm>
        </p:spPr>
        <p:txBody>
          <a:bodyPr>
            <a:noAutofit/>
          </a:bodyPr>
          <a:lstStyle/>
          <a:p>
            <a:pPr marL="0" indent="0" algn="ctr">
              <a:buClr>
                <a:schemeClr val="accent5">
                  <a:lumMod val="75000"/>
                </a:schemeClr>
              </a:buClr>
              <a:buNone/>
            </a:pPr>
            <a:r>
              <a:rPr lang="ja-JP" altLang="en-US" sz="2600" dirty="0"/>
              <a:t>１つ選んで、発表してください。</a:t>
            </a:r>
            <a:endParaRPr lang="en-US" altLang="ja-JP" sz="2600" dirty="0"/>
          </a:p>
        </p:txBody>
      </p:sp>
      <p:sp>
        <p:nvSpPr>
          <p:cNvPr id="4" name="スライド番号プレースホルダー 3"/>
          <p:cNvSpPr>
            <a:spLocks noGrp="1"/>
          </p:cNvSpPr>
          <p:nvPr>
            <p:ph type="sldNum" sz="quarter" idx="12"/>
          </p:nvPr>
        </p:nvSpPr>
        <p:spPr>
          <a:xfrm>
            <a:off x="6976332" y="6492875"/>
            <a:ext cx="2133600" cy="365125"/>
          </a:xfrm>
        </p:spPr>
        <p:txBody>
          <a:bodyPr/>
          <a:lstStyle/>
          <a:p>
            <a:fld id="{5F3AF5F3-3038-4FA1-9FF9-54FBF43F628C}" type="slidenum">
              <a:rPr kumimoji="1" lang="ja-JP" altLang="en-US" smtClean="0"/>
              <a:t>19</a:t>
            </a:fld>
            <a:endParaRPr kumimoji="1" lang="ja-JP" altLang="en-US" dirty="0"/>
          </a:p>
        </p:txBody>
      </p:sp>
      <p:sp>
        <p:nvSpPr>
          <p:cNvPr id="6" name="正方形/長方形 5"/>
          <p:cNvSpPr/>
          <p:nvPr/>
        </p:nvSpPr>
        <p:spPr>
          <a:xfrm>
            <a:off x="359532" y="1436612"/>
            <a:ext cx="8424936" cy="4584676"/>
          </a:xfrm>
          <a:prstGeom prst="rect">
            <a:avLst/>
          </a:prstGeom>
          <a:noFill/>
          <a:ln w="57150" cmpd="tri">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algn="ctr"/>
            <a:r>
              <a:rPr lang="ja-JP" altLang="en-US" b="1">
                <a:solidFill>
                  <a:prstClr val="black"/>
                </a:solidFill>
              </a:rPr>
              <a:t>　　</a:t>
            </a:r>
            <a:r>
              <a:rPr lang="ja-JP" altLang="en-US" b="1">
                <a:solidFill>
                  <a:schemeClr val="tx1"/>
                </a:solidFill>
              </a:rPr>
              <a:t>　　　</a:t>
            </a:r>
            <a:endParaRPr lang="en-US" altLang="ja-JP" b="1">
              <a:solidFill>
                <a:schemeClr val="tx1"/>
              </a:solidFill>
            </a:endParaRPr>
          </a:p>
          <a:p>
            <a:pPr algn="ctr"/>
            <a:r>
              <a:rPr lang="ja-JP" altLang="en-US" b="1">
                <a:solidFill>
                  <a:prstClr val="black"/>
                </a:solidFill>
              </a:rPr>
              <a:t>　</a:t>
            </a:r>
            <a:endParaRPr lang="en-US" altLang="ja-JP" b="1">
              <a:solidFill>
                <a:prstClr val="black"/>
              </a:solidFill>
            </a:endParaRPr>
          </a:p>
          <a:p>
            <a:pPr algn="ctr"/>
            <a:r>
              <a:rPr lang="ja-JP" altLang="en-US" b="1">
                <a:solidFill>
                  <a:prstClr val="black"/>
                </a:solidFill>
              </a:rPr>
              <a:t>　　</a:t>
            </a:r>
            <a:endParaRPr lang="en-US" altLang="ja-JP" b="1">
              <a:solidFill>
                <a:prstClr val="black"/>
              </a:solidFill>
            </a:endParaRPr>
          </a:p>
          <a:p>
            <a:pPr algn="ctr"/>
            <a:endParaRPr lang="en-US" altLang="ja-JP" b="1">
              <a:solidFill>
                <a:prstClr val="black"/>
              </a:solidFill>
            </a:endParaRPr>
          </a:p>
          <a:p>
            <a:pPr algn="ctr"/>
            <a:endParaRPr lang="en-US" altLang="ja-JP" b="1">
              <a:solidFill>
                <a:prstClr val="black"/>
              </a:solidFill>
            </a:endParaRPr>
          </a:p>
          <a:p>
            <a:pPr algn="ctr"/>
            <a:endParaRPr lang="en-US" altLang="ja-JP" b="1">
              <a:solidFill>
                <a:prstClr val="black"/>
              </a:solidFill>
            </a:endParaRPr>
          </a:p>
          <a:p>
            <a:pPr algn="ctr"/>
            <a:endParaRPr lang="en-US" altLang="ja-JP" b="1">
              <a:solidFill>
                <a:prstClr val="black"/>
              </a:solidFill>
            </a:endParaRPr>
          </a:p>
          <a:p>
            <a:pPr algn="ctr"/>
            <a:endParaRPr lang="en-US" altLang="ja-JP" b="1" dirty="0">
              <a:solidFill>
                <a:prstClr val="black"/>
              </a:solidFill>
            </a:endParaRPr>
          </a:p>
        </p:txBody>
      </p:sp>
      <p:sp>
        <p:nvSpPr>
          <p:cNvPr id="7" name="テキスト ボックス 6"/>
          <p:cNvSpPr txBox="1"/>
          <p:nvPr/>
        </p:nvSpPr>
        <p:spPr>
          <a:xfrm>
            <a:off x="368416" y="1414117"/>
            <a:ext cx="8397327" cy="461665"/>
          </a:xfrm>
          <a:prstGeom prst="rect">
            <a:avLst/>
          </a:prstGeom>
          <a:solidFill>
            <a:schemeClr val="tx2">
              <a:lumMod val="20000"/>
              <a:lumOff val="80000"/>
            </a:schemeClr>
          </a:solidFill>
        </p:spPr>
        <p:txBody>
          <a:bodyPr wrap="square" rtlCol="0">
            <a:spAutoFit/>
          </a:bodyPr>
          <a:lstStyle/>
          <a:p>
            <a:r>
              <a:rPr lang="ja-JP" altLang="en-US" sz="2400" b="1" dirty="0">
                <a:solidFill>
                  <a:srgbClr val="0070C0"/>
                </a:solidFill>
              </a:rPr>
              <a:t>　これまでの転機や生じた変化を１～２つ書いてみよう　</a:t>
            </a:r>
            <a:endParaRPr lang="ja-JP" altLang="en-US" sz="2000" b="1" dirty="0">
              <a:solidFill>
                <a:srgbClr val="0070C0"/>
              </a:solidFill>
            </a:endParaRPr>
          </a:p>
        </p:txBody>
      </p:sp>
      <p:sp>
        <p:nvSpPr>
          <p:cNvPr id="8" name="テキスト ボックス 7"/>
          <p:cNvSpPr txBox="1"/>
          <p:nvPr/>
        </p:nvSpPr>
        <p:spPr>
          <a:xfrm>
            <a:off x="387140" y="3633406"/>
            <a:ext cx="8397328" cy="461665"/>
          </a:xfrm>
          <a:prstGeom prst="rect">
            <a:avLst/>
          </a:prstGeom>
          <a:solidFill>
            <a:schemeClr val="tx2">
              <a:lumMod val="20000"/>
              <a:lumOff val="80000"/>
            </a:schemeClr>
          </a:solidFill>
        </p:spPr>
        <p:txBody>
          <a:bodyPr wrap="square" rtlCol="0">
            <a:spAutoFit/>
          </a:bodyPr>
          <a:lstStyle/>
          <a:p>
            <a:r>
              <a:rPr lang="ja-JP" altLang="en-US" sz="2400" b="1" dirty="0">
                <a:solidFill>
                  <a:srgbClr val="0070C0"/>
                </a:solidFill>
              </a:rPr>
              <a:t>　転機を乗り越えた方法や行った対処について書いてみよう</a:t>
            </a:r>
          </a:p>
        </p:txBody>
      </p:sp>
    </p:spTree>
    <p:extLst>
      <p:ext uri="{BB962C8B-B14F-4D97-AF65-F5344CB8AC3E}">
        <p14:creationId xmlns:p14="http://schemas.microsoft.com/office/powerpoint/2010/main" val="270745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1559" y="1844824"/>
            <a:ext cx="7920877" cy="2880320"/>
          </a:xfrm>
        </p:spPr>
        <p:txBody>
          <a:bodyPr>
            <a:normAutofit fontScale="92500"/>
          </a:bodyPr>
          <a:lstStyle/>
          <a:p>
            <a:pPr marL="0" indent="0">
              <a:buNone/>
            </a:pPr>
            <a:endParaRPr lang="en-US" altLang="ja-JP" sz="3000" dirty="0"/>
          </a:p>
          <a:p>
            <a:pPr marL="0" indent="0">
              <a:buNone/>
            </a:pPr>
            <a:r>
              <a:rPr lang="ja-JP" altLang="en-US" sz="3000" dirty="0"/>
              <a:t>１．</a:t>
            </a:r>
            <a:r>
              <a:rPr lang="ja-JP" altLang="ja-JP" sz="3000" dirty="0"/>
              <a:t>キャリア講習の</a:t>
            </a:r>
            <a:r>
              <a:rPr lang="ja-JP" altLang="en-US" sz="3000" dirty="0"/>
              <a:t>目的、内容、進め方を理解する</a:t>
            </a:r>
            <a:endParaRPr lang="en-US" altLang="ja-JP" sz="3000" dirty="0"/>
          </a:p>
          <a:p>
            <a:pPr marL="0" indent="0">
              <a:buNone/>
            </a:pPr>
            <a:r>
              <a:rPr lang="ja-JP" altLang="en-US" sz="3000" dirty="0"/>
              <a:t>２．</a:t>
            </a:r>
            <a:r>
              <a:rPr lang="ja-JP" altLang="ja-JP" sz="3000" dirty="0"/>
              <a:t>キャリアについての基本知識</a:t>
            </a:r>
            <a:r>
              <a:rPr lang="ja-JP" altLang="en-US" sz="3000" dirty="0"/>
              <a:t>を学ぶ</a:t>
            </a:r>
            <a:endParaRPr lang="en-US" altLang="ja-JP" sz="1700" dirty="0"/>
          </a:p>
          <a:p>
            <a:pPr marL="0" indent="0">
              <a:buNone/>
            </a:pPr>
            <a:r>
              <a:rPr lang="ja-JP" altLang="en-US" sz="3000" dirty="0"/>
              <a:t>３．</a:t>
            </a:r>
            <a:r>
              <a:rPr lang="ja-JP" altLang="ja-JP" sz="3000" dirty="0"/>
              <a:t>休職中にキャリア</a:t>
            </a:r>
            <a:r>
              <a:rPr lang="ja-JP" altLang="en-US" sz="3000" dirty="0"/>
              <a:t>について考える</a:t>
            </a:r>
            <a:r>
              <a:rPr lang="ja-JP" altLang="ja-JP" sz="3000" dirty="0"/>
              <a:t>意義</a:t>
            </a:r>
            <a:r>
              <a:rPr lang="ja-JP" altLang="en-US" sz="3000" dirty="0"/>
              <a:t>を理解</a:t>
            </a:r>
            <a:endParaRPr lang="en-US" altLang="ja-JP" sz="3000" dirty="0"/>
          </a:p>
          <a:p>
            <a:pPr marL="0" indent="0">
              <a:buNone/>
            </a:pPr>
            <a:r>
              <a:rPr lang="ja-JP" altLang="en-US" sz="3000" dirty="0"/>
              <a:t>　　する</a:t>
            </a:r>
            <a:endParaRPr lang="ja-JP" altLang="ja-JP" sz="1700" dirty="0"/>
          </a:p>
        </p:txBody>
      </p:sp>
      <p:sp>
        <p:nvSpPr>
          <p:cNvPr id="4" name="スライド番号プレースホルダー 3"/>
          <p:cNvSpPr>
            <a:spLocks noGrp="1"/>
          </p:cNvSpPr>
          <p:nvPr>
            <p:ph type="sldNum" sz="quarter" idx="12"/>
          </p:nvPr>
        </p:nvSpPr>
        <p:spPr>
          <a:xfrm>
            <a:off x="6981897" y="6473619"/>
            <a:ext cx="2133600" cy="365125"/>
          </a:xfrm>
        </p:spPr>
        <p:txBody>
          <a:bodyPr/>
          <a:lstStyle/>
          <a:p>
            <a:fld id="{5F3AF5F3-3038-4FA1-9FF9-54FBF43F628C}" type="slidenum">
              <a:rPr kumimoji="1" lang="ja-JP" altLang="en-US" smtClean="0"/>
              <a:t>2</a:t>
            </a:fld>
            <a:endParaRPr kumimoji="1" lang="ja-JP" altLang="en-US"/>
          </a:p>
        </p:txBody>
      </p:sp>
      <p:sp>
        <p:nvSpPr>
          <p:cNvPr id="5" name="Rectangle 2"/>
          <p:cNvSpPr>
            <a:spLocks noGrp="1" noChangeArrowheads="1"/>
          </p:cNvSpPr>
          <p:nvPr>
            <p:ph type="title"/>
          </p:nvPr>
        </p:nvSpPr>
        <p:spPr>
          <a:xfrm>
            <a:off x="0" y="492501"/>
            <a:ext cx="9144000" cy="731839"/>
          </a:xfrm>
        </p:spPr>
        <p:txBody>
          <a:bodyPr>
            <a:noAutofit/>
          </a:bodyPr>
          <a:lstStyle/>
          <a:p>
            <a:pPr eaLnBrk="1" hangingPunct="1"/>
            <a:r>
              <a:rPr lang="ja-JP" altLang="en-US" sz="4000" b="1" dirty="0"/>
              <a:t>本日の内容</a:t>
            </a:r>
          </a:p>
        </p:txBody>
      </p:sp>
      <p:sp>
        <p:nvSpPr>
          <p:cNvPr id="2" name="角丸四角形 1"/>
          <p:cNvSpPr/>
          <p:nvPr/>
        </p:nvSpPr>
        <p:spPr>
          <a:xfrm>
            <a:off x="395538" y="1772816"/>
            <a:ext cx="8352925" cy="30243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5066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吹き出し 4"/>
          <p:cNvSpPr/>
          <p:nvPr/>
        </p:nvSpPr>
        <p:spPr>
          <a:xfrm>
            <a:off x="501763" y="2816281"/>
            <a:ext cx="8012218" cy="3702422"/>
          </a:xfrm>
          <a:prstGeom prst="wedgeRoundRectCallout">
            <a:avLst>
              <a:gd name="adj1" fmla="val -22095"/>
              <a:gd name="adj2" fmla="val -56441"/>
              <a:gd name="adj3" fmla="val 16667"/>
            </a:avLst>
          </a:prstGeom>
          <a:solidFill>
            <a:schemeClr val="accent5">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5">
                  <a:lumMod val="75000"/>
                </a:schemeClr>
              </a:buClr>
            </a:pPr>
            <a:r>
              <a:rPr lang="ja-JP" altLang="en-US" sz="2000" b="1" dirty="0">
                <a:solidFill>
                  <a:schemeClr val="tx1"/>
                </a:solidFill>
                <a:latin typeface="BIZ UDPゴシック" panose="020B0400000000000000" pitchFamily="50" charset="-128"/>
                <a:ea typeface="BIZ UDPゴシック" panose="020B0400000000000000" pitchFamily="50" charset="-128"/>
              </a:rPr>
              <a:t>　　　</a:t>
            </a:r>
            <a:r>
              <a:rPr lang="ja-JP" altLang="en-US" sz="2000" b="1" u="sng" dirty="0">
                <a:solidFill>
                  <a:schemeClr val="tx1"/>
                </a:solidFill>
                <a:latin typeface="BIZ UDPゴシック" panose="020B0400000000000000" pitchFamily="50" charset="-128"/>
                <a:ea typeface="BIZ UDPゴシック" panose="020B0400000000000000" pitchFamily="50" charset="-128"/>
              </a:rPr>
              <a:t>４つのリソース（利用できる資源）</a:t>
            </a:r>
            <a:r>
              <a:rPr lang="ja-JP" altLang="en-US" b="1" dirty="0">
                <a:solidFill>
                  <a:schemeClr val="tx1"/>
                </a:solidFill>
                <a:latin typeface="BIZ UDPゴシック" panose="020B0400000000000000" pitchFamily="50" charset="-128"/>
                <a:ea typeface="BIZ UDPゴシック" panose="020B0400000000000000" pitchFamily="50" charset="-128"/>
              </a:rPr>
              <a:t>の</a:t>
            </a:r>
            <a:r>
              <a:rPr lang="ja-JP" altLang="en-US" sz="2000" b="1" u="sng" dirty="0">
                <a:solidFill>
                  <a:srgbClr val="FF0000"/>
                </a:solidFill>
                <a:latin typeface="BIZ UDPゴシック" panose="020B0400000000000000" pitchFamily="50" charset="-128"/>
                <a:ea typeface="BIZ UDPゴシック" panose="020B0400000000000000" pitchFamily="50" charset="-128"/>
              </a:rPr>
              <a:t>点検と強化</a:t>
            </a:r>
            <a:r>
              <a:rPr lang="ja-JP" altLang="en-US" b="1" dirty="0">
                <a:solidFill>
                  <a:schemeClr val="tx1"/>
                </a:solidFill>
                <a:latin typeface="BIZ UDPゴシック" panose="020B0400000000000000" pitchFamily="50" charset="-128"/>
                <a:ea typeface="BIZ UDPゴシック" panose="020B0400000000000000" pitchFamily="50" charset="-128"/>
              </a:rPr>
              <a:t>が重要！</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buClr>
                <a:schemeClr val="accent5">
                  <a:lumMod val="75000"/>
                </a:schemeClr>
              </a:buClr>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buClr>
                <a:schemeClr val="accent5">
                  <a:lumMod val="75000"/>
                </a:schemeClr>
              </a:buClr>
            </a:pPr>
            <a:r>
              <a:rPr lang="ja-JP" altLang="en-US" sz="1600" dirty="0">
                <a:solidFill>
                  <a:schemeClr val="tx1"/>
                </a:solidFill>
                <a:latin typeface="BIZ UDPゴシック" panose="020B0400000000000000" pitchFamily="50" charset="-128"/>
                <a:ea typeface="BIZ UDPゴシック" panose="020B0400000000000000" pitchFamily="50" charset="-128"/>
              </a:rPr>
              <a:t>１．状況（</a:t>
            </a:r>
            <a:r>
              <a:rPr lang="en-US" altLang="ja-JP" sz="1600" dirty="0">
                <a:solidFill>
                  <a:schemeClr val="tx1"/>
                </a:solidFill>
                <a:latin typeface="BIZ UDPゴシック" panose="020B0400000000000000" pitchFamily="50" charset="-128"/>
                <a:ea typeface="BIZ UDPゴシック" panose="020B0400000000000000" pitchFamily="50" charset="-128"/>
              </a:rPr>
              <a:t>Situation</a:t>
            </a:r>
            <a:r>
              <a:rPr lang="ja-JP" altLang="en-US" sz="1600" dirty="0">
                <a:solidFill>
                  <a:schemeClr val="tx1"/>
                </a:solidFill>
                <a:latin typeface="BIZ UDPゴシック" panose="020B0400000000000000" pitchFamily="50" charset="-128"/>
                <a:ea typeface="BIZ UDPゴシック" panose="020B0400000000000000" pitchFamily="50" charset="-128"/>
              </a:rPr>
              <a:t>）・・・転機が自分にとってどのようなものか評価する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buClr>
                <a:schemeClr val="accent5">
                  <a:lumMod val="75000"/>
                </a:schemeClr>
              </a:buClr>
            </a:pP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rgbClr val="FF0000"/>
                </a:solidFill>
                <a:latin typeface="BIZ UDPゴシック" panose="020B0400000000000000" pitchFamily="50" charset="-128"/>
                <a:ea typeface="BIZ UDPゴシック" panose="020B0400000000000000" pitchFamily="50" charset="-128"/>
              </a:rPr>
              <a:t>ポジティブな意味</a:t>
            </a:r>
            <a:r>
              <a:rPr lang="ja-JP" altLang="en-US" sz="1600" dirty="0">
                <a:solidFill>
                  <a:schemeClr val="tx1"/>
                </a:solidFill>
                <a:latin typeface="BIZ UDPゴシック" panose="020B0400000000000000" pitchFamily="50" charset="-128"/>
                <a:ea typeface="BIZ UDPゴシック" panose="020B0400000000000000" pitchFamily="50" charset="-128"/>
              </a:rPr>
              <a:t>を見出せると転機を乗り越えやすい</a:t>
            </a:r>
            <a:r>
              <a:rPr lang="en-US" altLang="ja-JP" sz="1600" dirty="0">
                <a:solidFill>
                  <a:schemeClr val="tx1"/>
                </a:solidFill>
                <a:latin typeface="BIZ UDPゴシック" panose="020B0400000000000000" pitchFamily="50" charset="-128"/>
                <a:ea typeface="BIZ UDPゴシック" panose="020B0400000000000000" pitchFamily="50" charset="-128"/>
              </a:rPr>
              <a:t>!</a:t>
            </a:r>
          </a:p>
          <a:p>
            <a:pPr>
              <a:buClr>
                <a:schemeClr val="accent5">
                  <a:lumMod val="75000"/>
                </a:schemeClr>
              </a:buClr>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buClr>
                <a:schemeClr val="accent5">
                  <a:lumMod val="75000"/>
                </a:schemeClr>
              </a:buClr>
            </a:pPr>
            <a:r>
              <a:rPr lang="en-US" altLang="ja-JP" sz="1600" dirty="0">
                <a:solidFill>
                  <a:schemeClr val="tx1"/>
                </a:solidFill>
                <a:latin typeface="BIZ UDPゴシック" panose="020B0400000000000000" pitchFamily="50" charset="-128"/>
                <a:ea typeface="BIZ UDPゴシック" panose="020B0400000000000000" pitchFamily="50" charset="-128"/>
              </a:rPr>
              <a:t>2.</a:t>
            </a:r>
            <a:r>
              <a:rPr lang="ja-JP" altLang="en-US" sz="1600" dirty="0">
                <a:solidFill>
                  <a:schemeClr val="tx1"/>
                </a:solidFill>
                <a:latin typeface="BIZ UDPゴシック" panose="020B0400000000000000" pitchFamily="50" charset="-128"/>
                <a:ea typeface="BIZ UDPゴシック" panose="020B0400000000000000" pitchFamily="50" charset="-128"/>
              </a:rPr>
              <a:t>自分自身（</a:t>
            </a:r>
            <a:r>
              <a:rPr lang="en-US" altLang="ja-JP" sz="1600" dirty="0">
                <a:solidFill>
                  <a:schemeClr val="tx1"/>
                </a:solidFill>
                <a:latin typeface="BIZ UDPゴシック" panose="020B0400000000000000" pitchFamily="50" charset="-128"/>
                <a:ea typeface="BIZ UDPゴシック" panose="020B0400000000000000" pitchFamily="50" charset="-128"/>
              </a:rPr>
              <a:t>Self</a:t>
            </a:r>
            <a:r>
              <a:rPr lang="ja-JP" altLang="en-US" sz="1600" dirty="0">
                <a:solidFill>
                  <a:schemeClr val="tx1"/>
                </a:solidFill>
                <a:latin typeface="BIZ UDPゴシック" panose="020B0400000000000000" pitchFamily="50" charset="-128"/>
                <a:ea typeface="BIZ UDPゴシック" panose="020B0400000000000000" pitchFamily="50" charset="-128"/>
              </a:rPr>
              <a:t>）・・・内面的な特性（弱み・強み）や価値観を把握、経験の確認　　</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buClr>
                <a:schemeClr val="accent5">
                  <a:lumMod val="75000"/>
                </a:schemeClr>
              </a:buClr>
            </a:pPr>
            <a:r>
              <a:rPr lang="ja-JP" altLang="en-US" sz="1600" dirty="0">
                <a:solidFill>
                  <a:schemeClr val="tx1"/>
                </a:solidFill>
                <a:latin typeface="BIZ UDPゴシック" panose="020B0400000000000000" pitchFamily="50" charset="-128"/>
                <a:ea typeface="BIZ UDPゴシック" panose="020B0400000000000000" pitchFamily="50" charset="-128"/>
              </a:rPr>
              <a:t>→自分の</a:t>
            </a:r>
            <a:r>
              <a:rPr lang="ja-JP" altLang="en-US" sz="1600" dirty="0">
                <a:solidFill>
                  <a:srgbClr val="FF0000"/>
                </a:solidFill>
                <a:latin typeface="BIZ UDPゴシック" panose="020B0400000000000000" pitchFamily="50" charset="-128"/>
                <a:ea typeface="BIZ UDPゴシック" panose="020B0400000000000000" pitchFamily="50" charset="-128"/>
              </a:rPr>
              <a:t>特性や興味、価値観の理解、類似経験への過去の対処</a:t>
            </a:r>
            <a:r>
              <a:rPr lang="ja-JP" altLang="en-US" sz="1600" dirty="0">
                <a:solidFill>
                  <a:schemeClr val="tx1"/>
                </a:solidFill>
                <a:latin typeface="BIZ UDPゴシック" panose="020B0400000000000000" pitchFamily="50" charset="-128"/>
                <a:ea typeface="BIZ UDPゴシック" panose="020B0400000000000000" pitchFamily="50" charset="-128"/>
              </a:rPr>
              <a:t>を見直す　</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buClr>
                <a:schemeClr val="accent5">
                  <a:lumMod val="75000"/>
                </a:schemeClr>
              </a:buClr>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buClr>
                <a:schemeClr val="accent5">
                  <a:lumMod val="75000"/>
                </a:schemeClr>
              </a:buClr>
            </a:pPr>
            <a:r>
              <a:rPr lang="ja-JP" altLang="en-US" sz="1600" dirty="0">
                <a:solidFill>
                  <a:schemeClr val="tx1"/>
                </a:solidFill>
                <a:latin typeface="BIZ UDPゴシック" panose="020B0400000000000000" pitchFamily="50" charset="-128"/>
                <a:ea typeface="BIZ UDPゴシック" panose="020B0400000000000000" pitchFamily="50" charset="-128"/>
              </a:rPr>
              <a:t>３．周囲の支え（</a:t>
            </a:r>
            <a:r>
              <a:rPr lang="en-US" altLang="ja-JP" sz="1600" dirty="0">
                <a:solidFill>
                  <a:schemeClr val="tx1"/>
                </a:solidFill>
                <a:latin typeface="BIZ UDPゴシック" panose="020B0400000000000000" pitchFamily="50" charset="-128"/>
                <a:ea typeface="BIZ UDPゴシック" panose="020B0400000000000000" pitchFamily="50" charset="-128"/>
              </a:rPr>
              <a:t>Support</a:t>
            </a:r>
            <a:r>
              <a:rPr lang="ja-JP" altLang="en-US" sz="1600" dirty="0">
                <a:solidFill>
                  <a:schemeClr val="tx1"/>
                </a:solidFill>
                <a:latin typeface="BIZ UDPゴシック" panose="020B0400000000000000" pitchFamily="50" charset="-128"/>
                <a:ea typeface="BIZ UDPゴシック" panose="020B0400000000000000" pitchFamily="50" charset="-128"/>
              </a:rPr>
              <a:t>）・・・家族や友人、組織、専門機関、支援機関など</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buClr>
                <a:schemeClr val="accent5">
                  <a:lumMod val="75000"/>
                </a:schemeClr>
              </a:buClr>
            </a:pP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rgbClr val="FF0000"/>
                </a:solidFill>
                <a:latin typeface="BIZ UDPゴシック" panose="020B0400000000000000" pitchFamily="50" charset="-128"/>
                <a:ea typeface="BIZ UDPゴシック" panose="020B0400000000000000" pitchFamily="50" charset="-128"/>
              </a:rPr>
              <a:t>適切なサポート</a:t>
            </a:r>
            <a:r>
              <a:rPr lang="ja-JP" altLang="en-US" sz="1600" dirty="0">
                <a:solidFill>
                  <a:schemeClr val="tx1"/>
                </a:solidFill>
                <a:latin typeface="BIZ UDPゴシック" panose="020B0400000000000000" pitchFamily="50" charset="-128"/>
                <a:ea typeface="BIZ UDPゴシック" panose="020B0400000000000000" pitchFamily="50" charset="-128"/>
              </a:rPr>
              <a:t>が得られているか、</a:t>
            </a:r>
            <a:r>
              <a:rPr lang="ja-JP" altLang="en-US" sz="1600" dirty="0">
                <a:solidFill>
                  <a:srgbClr val="FF0000"/>
                </a:solidFill>
                <a:latin typeface="BIZ UDPゴシック" panose="020B0400000000000000" pitchFamily="50" charset="-128"/>
                <a:ea typeface="BIZ UDPゴシック" panose="020B0400000000000000" pitchFamily="50" charset="-128"/>
              </a:rPr>
              <a:t>他に得られるサポート</a:t>
            </a:r>
            <a:r>
              <a:rPr lang="ja-JP" altLang="en-US" sz="1600" dirty="0">
                <a:solidFill>
                  <a:schemeClr val="tx1"/>
                </a:solidFill>
                <a:latin typeface="BIZ UDPゴシック" panose="020B0400000000000000" pitchFamily="50" charset="-128"/>
                <a:ea typeface="BIZ UDPゴシック" panose="020B0400000000000000" pitchFamily="50" charset="-128"/>
              </a:rPr>
              <a:t>がないか確認する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buClr>
                <a:schemeClr val="accent5">
                  <a:lumMod val="75000"/>
                </a:schemeClr>
              </a:buClr>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buClr>
                <a:schemeClr val="accent5">
                  <a:lumMod val="75000"/>
                </a:schemeClr>
              </a:buClr>
            </a:pPr>
            <a:r>
              <a:rPr lang="ja-JP" altLang="en-US" sz="1600" dirty="0">
                <a:solidFill>
                  <a:schemeClr val="tx1"/>
                </a:solidFill>
                <a:latin typeface="BIZ UDPゴシック" panose="020B0400000000000000" pitchFamily="50" charset="-128"/>
                <a:ea typeface="BIZ UDPゴシック" panose="020B0400000000000000" pitchFamily="50" charset="-128"/>
              </a:rPr>
              <a:t>４．戦略（</a:t>
            </a:r>
            <a:r>
              <a:rPr lang="en-US" altLang="ja-JP" sz="1600" dirty="0">
                <a:solidFill>
                  <a:schemeClr val="tx1"/>
                </a:solidFill>
                <a:latin typeface="BIZ UDPゴシック" panose="020B0400000000000000" pitchFamily="50" charset="-128"/>
                <a:ea typeface="BIZ UDPゴシック" panose="020B0400000000000000" pitchFamily="50" charset="-128"/>
              </a:rPr>
              <a:t>Strategies</a:t>
            </a:r>
            <a:r>
              <a:rPr lang="ja-JP" altLang="en-US" sz="1600" dirty="0">
                <a:solidFill>
                  <a:schemeClr val="tx1"/>
                </a:solidFill>
                <a:latin typeface="BIZ UDPゴシック" panose="020B0400000000000000" pitchFamily="50" charset="-128"/>
                <a:ea typeface="BIZ UDPゴシック" panose="020B0400000000000000" pitchFamily="50" charset="-128"/>
              </a:rPr>
              <a:t>）・・・考えられる戦略をリストアップ</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buClr>
                <a:schemeClr val="accent5">
                  <a:lumMod val="75000"/>
                </a:schemeClr>
              </a:buClr>
            </a:pP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rgbClr val="FF0000"/>
                </a:solidFill>
                <a:latin typeface="BIZ UDPゴシック" panose="020B0400000000000000" pitchFamily="50" charset="-128"/>
                <a:ea typeface="BIZ UDPゴシック" panose="020B0400000000000000" pitchFamily="50" charset="-128"/>
              </a:rPr>
              <a:t>状況を変える</a:t>
            </a:r>
            <a:r>
              <a:rPr lang="ja-JP" altLang="en-US" sz="1600" dirty="0">
                <a:solidFill>
                  <a:schemeClr val="tx1"/>
                </a:solidFill>
                <a:latin typeface="BIZ UDPゴシック" panose="020B0400000000000000" pitchFamily="50" charset="-128"/>
                <a:ea typeface="BIZ UDPゴシック" panose="020B0400000000000000" pitchFamily="50" charset="-128"/>
              </a:rPr>
              <a:t>対応、</a:t>
            </a:r>
            <a:r>
              <a:rPr lang="ja-JP" altLang="en-US" sz="1600" dirty="0">
                <a:solidFill>
                  <a:srgbClr val="FF0000"/>
                </a:solidFill>
                <a:latin typeface="BIZ UDPゴシック" panose="020B0400000000000000" pitchFamily="50" charset="-128"/>
                <a:ea typeface="BIZ UDPゴシック" panose="020B0400000000000000" pitchFamily="50" charset="-128"/>
              </a:rPr>
              <a:t>認知を変える</a:t>
            </a:r>
            <a:r>
              <a:rPr lang="ja-JP" altLang="en-US" sz="1600" dirty="0">
                <a:solidFill>
                  <a:schemeClr val="tx1"/>
                </a:solidFill>
                <a:latin typeface="BIZ UDPゴシック" panose="020B0400000000000000" pitchFamily="50" charset="-128"/>
                <a:ea typeface="BIZ UDPゴシック" panose="020B0400000000000000" pitchFamily="50" charset="-128"/>
              </a:rPr>
              <a:t>対応、</a:t>
            </a:r>
            <a:r>
              <a:rPr lang="ja-JP" altLang="en-US" sz="1600" dirty="0">
                <a:solidFill>
                  <a:srgbClr val="FF0000"/>
                </a:solidFill>
                <a:latin typeface="BIZ UDPゴシック" panose="020B0400000000000000" pitchFamily="50" charset="-128"/>
                <a:ea typeface="BIZ UDPゴシック" panose="020B0400000000000000" pitchFamily="50" charset="-128"/>
              </a:rPr>
              <a:t>ストレスを解消する</a:t>
            </a:r>
            <a:r>
              <a:rPr lang="ja-JP" altLang="en-US" sz="1600" dirty="0">
                <a:solidFill>
                  <a:schemeClr val="tx1"/>
                </a:solidFill>
                <a:latin typeface="BIZ UDPゴシック" panose="020B0400000000000000" pitchFamily="50" charset="-128"/>
                <a:ea typeface="BIZ UDPゴシック" panose="020B0400000000000000" pitchFamily="50" charset="-128"/>
              </a:rPr>
              <a:t>対応を検討する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a:xfrm>
            <a:off x="501763" y="110642"/>
            <a:ext cx="8229600" cy="1143000"/>
          </a:xfrm>
        </p:spPr>
        <p:txBody>
          <a:bodyPr>
            <a:normAutofit/>
          </a:bodyPr>
          <a:lstStyle/>
          <a:p>
            <a:r>
              <a:rPr kumimoji="1" lang="ja-JP" altLang="en-US" sz="4000" b="1"/>
              <a:t>転機を</a:t>
            </a:r>
            <a:r>
              <a:rPr lang="ja-JP" altLang="en-US" sz="4000" b="1"/>
              <a:t>乗り越える</a:t>
            </a:r>
            <a:r>
              <a:rPr kumimoji="1" lang="ja-JP" altLang="en-US" sz="4000" b="1"/>
              <a:t>ヒント</a:t>
            </a:r>
            <a:endParaRPr kumimoji="1" lang="ja-JP" altLang="en-US" sz="4000" b="1" dirty="0"/>
          </a:p>
        </p:txBody>
      </p:sp>
      <p:sp>
        <p:nvSpPr>
          <p:cNvPr id="4" name="スライド番号プレースホルダー 3"/>
          <p:cNvSpPr>
            <a:spLocks noGrp="1"/>
          </p:cNvSpPr>
          <p:nvPr>
            <p:ph type="sldNum" sz="quarter" idx="12"/>
          </p:nvPr>
        </p:nvSpPr>
        <p:spPr>
          <a:xfrm>
            <a:off x="6976332"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AF5F3-3038-4FA1-9FF9-54FBF43F628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6742914" y="829847"/>
            <a:ext cx="1872208" cy="338554"/>
          </a:xfrm>
          <a:prstGeom prst="rect">
            <a:avLst/>
          </a:prstGeom>
          <a:noFill/>
        </p:spPr>
        <p:txBody>
          <a:bodyPr wrap="square" rtlCol="0">
            <a:spAutoFit/>
          </a:bodyPr>
          <a:lstStyle/>
          <a:p>
            <a:r>
              <a:rPr lang="ja-JP" altLang="en-US" sz="1600" dirty="0"/>
              <a:t>（シュロスバーグ）</a:t>
            </a:r>
          </a:p>
        </p:txBody>
      </p:sp>
      <p:sp>
        <p:nvSpPr>
          <p:cNvPr id="9" name="星 12 8"/>
          <p:cNvSpPr/>
          <p:nvPr/>
        </p:nvSpPr>
        <p:spPr>
          <a:xfrm>
            <a:off x="6040239" y="1394284"/>
            <a:ext cx="2220445" cy="1263348"/>
          </a:xfrm>
          <a:prstGeom prst="star12">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転機</a:t>
            </a:r>
          </a:p>
        </p:txBody>
      </p:sp>
      <p:sp>
        <p:nvSpPr>
          <p:cNvPr id="10" name="円/楕円 1"/>
          <p:cNvSpPr/>
          <p:nvPr/>
        </p:nvSpPr>
        <p:spPr>
          <a:xfrm>
            <a:off x="899592" y="1281071"/>
            <a:ext cx="2239824" cy="134699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12" name="右矢印 11"/>
          <p:cNvSpPr/>
          <p:nvPr/>
        </p:nvSpPr>
        <p:spPr>
          <a:xfrm>
            <a:off x="3721036" y="1430865"/>
            <a:ext cx="2130263" cy="1242688"/>
          </a:xfrm>
          <a:prstGeom prst="rightArrow">
            <a:avLst>
              <a:gd name="adj1" fmla="val 50000"/>
              <a:gd name="adj2" fmla="val 48795"/>
            </a:avLst>
          </a:prstGeom>
          <a:gradFill flip="none" rotWithShape="1">
            <a:gsLst>
              <a:gs pos="0">
                <a:srgbClr val="FFABAB"/>
              </a:gs>
              <a:gs pos="50000">
                <a:srgbClr val="FF7D7D"/>
              </a:gs>
              <a:gs pos="100000">
                <a:srgbClr val="FF3F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p:cNvSpPr txBox="1"/>
          <p:nvPr/>
        </p:nvSpPr>
        <p:spPr>
          <a:xfrm>
            <a:off x="3721036" y="1866754"/>
            <a:ext cx="1787737" cy="461665"/>
          </a:xfrm>
          <a:prstGeom prst="rect">
            <a:avLst/>
          </a:prstGeom>
          <a:noFill/>
        </p:spPr>
        <p:txBody>
          <a:bodyPr wrap="square" rtlCol="0">
            <a:spAutoFit/>
          </a:bodyPr>
          <a:lstStyle/>
          <a:p>
            <a:pPr algn="ctr"/>
            <a:r>
              <a:rPr lang="ja-JP" altLang="en-US" sz="2400" b="1" dirty="0"/>
              <a:t>対処</a:t>
            </a:r>
            <a:endParaRPr lang="en-US" altLang="ja-JP" sz="2400" b="1" dirty="0"/>
          </a:p>
        </p:txBody>
      </p:sp>
      <p:sp>
        <p:nvSpPr>
          <p:cNvPr id="13" name="コンテンツ プレースホルダー 2"/>
          <p:cNvSpPr txBox="1">
            <a:spLocks/>
          </p:cNvSpPr>
          <p:nvPr/>
        </p:nvSpPr>
        <p:spPr>
          <a:xfrm>
            <a:off x="1030617" y="1558325"/>
            <a:ext cx="2052908" cy="904099"/>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Clr>
                <a:schemeClr val="accent5">
                  <a:lumMod val="75000"/>
                </a:schemeClr>
              </a:buClr>
              <a:buFont typeface="Arial" pitchFamily="34" charset="0"/>
              <a:buNone/>
            </a:pPr>
            <a:r>
              <a:rPr lang="ja-JP" altLang="en-US" sz="2000" b="1" dirty="0">
                <a:latin typeface="BIZ UDPゴシック" panose="020B0400000000000000" pitchFamily="50" charset="-128"/>
                <a:ea typeface="BIZ UDPゴシック" panose="020B0400000000000000" pitchFamily="50" charset="-128"/>
              </a:rPr>
              <a:t>利用できる資源</a:t>
            </a:r>
            <a:endParaRPr lang="en-US" altLang="ja-JP" sz="2000" b="1" dirty="0">
              <a:latin typeface="BIZ UDPゴシック" panose="020B0400000000000000" pitchFamily="50" charset="-128"/>
              <a:ea typeface="BIZ UDPゴシック" panose="020B0400000000000000" pitchFamily="50" charset="-128"/>
            </a:endParaRPr>
          </a:p>
          <a:p>
            <a:pPr marL="0" indent="0">
              <a:buClr>
                <a:schemeClr val="accent5">
                  <a:lumMod val="75000"/>
                </a:schemeClr>
              </a:buClr>
              <a:buFont typeface="Arial" pitchFamily="34" charset="0"/>
              <a:buNone/>
            </a:pPr>
            <a:r>
              <a:rPr lang="ja-JP" altLang="en-US" sz="2000" b="1" dirty="0">
                <a:latin typeface="BIZ UDPゴシック" panose="020B0400000000000000" pitchFamily="50" charset="-128"/>
                <a:ea typeface="BIZ UDPゴシック" panose="020B0400000000000000" pitchFamily="50" charset="-128"/>
              </a:rPr>
              <a:t>　　（リソース）</a:t>
            </a:r>
            <a:endParaRPr lang="en-US" altLang="ja-JP" sz="2400" b="1" dirty="0">
              <a:latin typeface="BIZ UDPゴシック" panose="020B0400000000000000" pitchFamily="50" charset="-128"/>
              <a:ea typeface="BIZ UDPゴシック" panose="020B0400000000000000" pitchFamily="50" charset="-128"/>
            </a:endParaRPr>
          </a:p>
        </p:txBody>
      </p:sp>
      <p:pic>
        <p:nvPicPr>
          <p:cNvPr id="14" name="図 13"/>
          <p:cNvPicPr>
            <a:picLocks noChangeAspect="1"/>
          </p:cNvPicPr>
          <p:nvPr/>
        </p:nvPicPr>
        <p:blipFill rotWithShape="1">
          <a:blip r:embed="rId3"/>
          <a:srcRect l="29963" t="19542" r="35018" b="38304"/>
          <a:stretch/>
        </p:blipFill>
        <p:spPr>
          <a:xfrm>
            <a:off x="2981655" y="1470399"/>
            <a:ext cx="897142" cy="1079949"/>
          </a:xfrm>
          <a:prstGeom prst="rect">
            <a:avLst/>
          </a:prstGeom>
        </p:spPr>
      </p:pic>
      <p:sp>
        <p:nvSpPr>
          <p:cNvPr id="16" name="正方形/長方形 15"/>
          <p:cNvSpPr/>
          <p:nvPr/>
        </p:nvSpPr>
        <p:spPr>
          <a:xfrm>
            <a:off x="1528017" y="6560154"/>
            <a:ext cx="7091297" cy="230832"/>
          </a:xfrm>
          <a:prstGeom prst="rect">
            <a:avLst/>
          </a:prstGeom>
        </p:spPr>
        <p:txBody>
          <a:bodyPr wrap="square">
            <a:spAutoFit/>
          </a:bodyPr>
          <a:lstStyle/>
          <a:p>
            <a:r>
              <a:rPr lang="ja-JP" altLang="en-US" sz="900" dirty="0">
                <a:latin typeface="ＭＳ Ｐゴシック"/>
              </a:rPr>
              <a:t>　</a:t>
            </a:r>
            <a:r>
              <a:rPr lang="ja-JP" altLang="en-US" sz="900" dirty="0">
                <a:latin typeface="+mn-ea"/>
              </a:rPr>
              <a:t>参考文献：</a:t>
            </a:r>
            <a:r>
              <a:rPr lang="ja-JP" altLang="ja-JP" sz="900" dirty="0">
                <a:latin typeface="+mn-ea"/>
              </a:rPr>
              <a:t>古田克利：</a:t>
            </a:r>
            <a:r>
              <a:rPr lang="ja-JP" altLang="en-US" sz="900" dirty="0">
                <a:latin typeface="+mn-ea"/>
              </a:rPr>
              <a:t>「</a:t>
            </a:r>
            <a:r>
              <a:rPr lang="ja-JP" altLang="ja-JP" sz="900" dirty="0">
                <a:latin typeface="+mn-ea"/>
              </a:rPr>
              <a:t>キャリアデザイン入門</a:t>
            </a:r>
            <a:r>
              <a:rPr lang="ja-JP" altLang="en-US" sz="900" dirty="0">
                <a:latin typeface="+mn-ea"/>
              </a:rPr>
              <a:t>」</a:t>
            </a:r>
            <a:r>
              <a:rPr lang="ja-JP" altLang="ja-JP" sz="900" dirty="0">
                <a:latin typeface="+mn-ea"/>
              </a:rPr>
              <a:t>ナカニシヤ出版（</a:t>
            </a:r>
            <a:r>
              <a:rPr lang="en-US" altLang="ja-JP" sz="900" dirty="0">
                <a:latin typeface="+mn-ea"/>
              </a:rPr>
              <a:t>2019</a:t>
            </a:r>
            <a:r>
              <a:rPr lang="ja-JP" altLang="ja-JP" sz="900" dirty="0">
                <a:latin typeface="+mn-ea"/>
              </a:rPr>
              <a:t>）</a:t>
            </a:r>
            <a:r>
              <a:rPr lang="ja-JP" altLang="en-US" sz="900" dirty="0">
                <a:latin typeface="+mn-ea"/>
              </a:rPr>
              <a:t>、</a:t>
            </a:r>
            <a:r>
              <a:rPr lang="ja-JP" altLang="ja-JP" sz="900" dirty="0">
                <a:latin typeface="+mn-ea"/>
              </a:rPr>
              <a:t>畔柳修：</a:t>
            </a:r>
            <a:r>
              <a:rPr lang="ja-JP" altLang="en-US" sz="900" dirty="0">
                <a:latin typeface="+mn-ea"/>
              </a:rPr>
              <a:t>「</a:t>
            </a:r>
            <a:r>
              <a:rPr lang="ja-JP" altLang="ja-JP" sz="900" dirty="0">
                <a:latin typeface="+mn-ea"/>
              </a:rPr>
              <a:t>ライフキャリアデザイン研修　実践ワーク集</a:t>
            </a:r>
            <a:r>
              <a:rPr lang="ja-JP" altLang="en-US" sz="900" dirty="0">
                <a:latin typeface="+mn-ea"/>
              </a:rPr>
              <a:t>」</a:t>
            </a:r>
            <a:r>
              <a:rPr lang="ja-JP" altLang="ja-JP" sz="900" dirty="0">
                <a:latin typeface="+mn-ea"/>
              </a:rPr>
              <a:t>金子書房（</a:t>
            </a:r>
            <a:r>
              <a:rPr lang="en-US" altLang="ja-JP" sz="900" dirty="0">
                <a:latin typeface="+mn-ea"/>
              </a:rPr>
              <a:t>2018</a:t>
            </a:r>
            <a:r>
              <a:rPr lang="ja-JP" altLang="ja-JP" sz="900" dirty="0">
                <a:latin typeface="+mn-ea"/>
              </a:rPr>
              <a:t>）</a:t>
            </a:r>
            <a:endParaRPr lang="ja-JP" altLang="en-US" sz="900" dirty="0">
              <a:latin typeface="+mn-ea"/>
            </a:endParaRPr>
          </a:p>
        </p:txBody>
      </p:sp>
    </p:spTree>
    <p:extLst>
      <p:ext uri="{BB962C8B-B14F-4D97-AF65-F5344CB8AC3E}">
        <p14:creationId xmlns:p14="http://schemas.microsoft.com/office/powerpoint/2010/main" val="40738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矢印 14"/>
          <p:cNvSpPr/>
          <p:nvPr/>
        </p:nvSpPr>
        <p:spPr>
          <a:xfrm rot="20255818">
            <a:off x="1414673" y="3107165"/>
            <a:ext cx="6119542" cy="432048"/>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974532" y="6492877"/>
            <a:ext cx="2133600" cy="365125"/>
          </a:xfrm>
        </p:spPr>
        <p:txBody>
          <a:bodyPr/>
          <a:lstStyle/>
          <a:p>
            <a:fld id="{5F3AF5F3-3038-4FA1-9FF9-54FBF43F628C}" type="slidenum">
              <a:rPr kumimoji="1" lang="ja-JP" altLang="en-US" smtClean="0"/>
              <a:t>21</a:t>
            </a:fld>
            <a:endParaRPr kumimoji="1" lang="ja-JP" altLang="en-US" dirty="0"/>
          </a:p>
        </p:txBody>
      </p:sp>
      <p:sp>
        <p:nvSpPr>
          <p:cNvPr id="20" name="楕円 19"/>
          <p:cNvSpPr/>
          <p:nvPr/>
        </p:nvSpPr>
        <p:spPr>
          <a:xfrm>
            <a:off x="2812233" y="2717094"/>
            <a:ext cx="1655773" cy="1584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solidFill>
                  <a:sysClr val="windowText" lastClr="000000"/>
                </a:solidFill>
                <a:latin typeface="BIZ UDPゴシック" panose="020B0400000000000000" pitchFamily="50" charset="-128"/>
                <a:ea typeface="BIZ UDPゴシック" panose="020B0400000000000000" pitchFamily="50" charset="-128"/>
              </a:rPr>
              <a:t>復職後のキャリア</a:t>
            </a:r>
          </a:p>
        </p:txBody>
      </p:sp>
      <p:sp>
        <p:nvSpPr>
          <p:cNvPr id="19" name="楕円 18"/>
          <p:cNvSpPr/>
          <p:nvPr/>
        </p:nvSpPr>
        <p:spPr>
          <a:xfrm>
            <a:off x="179689" y="4007187"/>
            <a:ext cx="1655773" cy="158417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a:solidFill>
                  <a:sysClr val="windowText" lastClr="000000"/>
                </a:solidFill>
                <a:latin typeface="BIZ UDPゴシック" panose="020B0400000000000000" pitchFamily="50" charset="-128"/>
                <a:ea typeface="BIZ UDPゴシック" panose="020B0400000000000000" pitchFamily="50" charset="-128"/>
              </a:rPr>
              <a:t>これ</a:t>
            </a:r>
            <a:r>
              <a:rPr kumimoji="1" lang="ja-JP" altLang="en-US" sz="1600" b="1" dirty="0">
                <a:solidFill>
                  <a:sysClr val="windowText" lastClr="000000"/>
                </a:solidFill>
                <a:latin typeface="BIZ UDPゴシック" panose="020B0400000000000000" pitchFamily="50" charset="-128"/>
                <a:ea typeface="BIZ UDPゴシック" panose="020B0400000000000000" pitchFamily="50" charset="-128"/>
              </a:rPr>
              <a:t>までのキャリア</a:t>
            </a:r>
          </a:p>
        </p:txBody>
      </p:sp>
      <p:sp>
        <p:nvSpPr>
          <p:cNvPr id="21" name="楕円 20"/>
          <p:cNvSpPr/>
          <p:nvPr/>
        </p:nvSpPr>
        <p:spPr>
          <a:xfrm>
            <a:off x="5304435" y="1766870"/>
            <a:ext cx="1655773" cy="1584176"/>
          </a:xfrm>
          <a:prstGeom prst="ellipse">
            <a:avLst/>
          </a:prstGeom>
          <a:solidFill>
            <a:schemeClr val="accent6">
              <a:lumMod val="40000"/>
              <a:lumOff val="6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solidFill>
                  <a:sysClr val="windowText" lastClr="000000"/>
                </a:solidFill>
                <a:latin typeface="BIZ UDPゴシック" panose="020B0400000000000000" pitchFamily="50" charset="-128"/>
                <a:ea typeface="BIZ UDPゴシック" panose="020B0400000000000000" pitchFamily="50" charset="-128"/>
              </a:rPr>
              <a:t>その後</a:t>
            </a:r>
            <a:endParaRPr kumimoji="1" lang="en-US" altLang="ja-JP" sz="1600" b="1"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ysClr val="windowText" lastClr="000000"/>
                </a:solidFill>
                <a:latin typeface="BIZ UDPゴシック" panose="020B0400000000000000" pitchFamily="50" charset="-128"/>
                <a:ea typeface="BIZ UDPゴシック" panose="020B0400000000000000" pitchFamily="50" charset="-128"/>
              </a:rPr>
              <a:t>のキャリア</a:t>
            </a:r>
          </a:p>
        </p:txBody>
      </p:sp>
      <p:sp>
        <p:nvSpPr>
          <p:cNvPr id="29" name="下矢印 28"/>
          <p:cNvSpPr/>
          <p:nvPr/>
        </p:nvSpPr>
        <p:spPr>
          <a:xfrm rot="10800000">
            <a:off x="2083031" y="5149539"/>
            <a:ext cx="505686" cy="5633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835462" y="6054626"/>
            <a:ext cx="1210588" cy="400110"/>
          </a:xfrm>
          <a:prstGeom prst="rect">
            <a:avLst/>
          </a:prstGeom>
          <a:solidFill>
            <a:schemeClr val="bg1"/>
          </a:solidFill>
          <a:ln>
            <a:solidFill>
              <a:srgbClr val="FF0000"/>
            </a:solidFill>
          </a:ln>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今（現在）</a:t>
            </a:r>
            <a:endParaRPr lang="en-US" altLang="ja-JP" sz="2000" b="1"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256485" y="1129239"/>
            <a:ext cx="1845940" cy="1656184"/>
          </a:xfrm>
          <a:prstGeom prst="rect">
            <a:avLst/>
          </a:prstGeom>
          <a:solidFill>
            <a:srgbClr val="FFCDCE"/>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ysClr val="windowText" lastClr="000000"/>
                </a:solidFill>
                <a:latin typeface="BIZ UDPゴシック" panose="020B0400000000000000" pitchFamily="50" charset="-128"/>
                <a:ea typeface="BIZ UDPゴシック" panose="020B0400000000000000" pitchFamily="50" charset="-128"/>
              </a:rPr>
              <a:t>自分らしく納得感のある</a:t>
            </a:r>
            <a:endParaRPr lang="en-US" altLang="ja-JP" sz="1600" b="1" dirty="0">
              <a:solidFill>
                <a:sysClr val="windowText" lastClr="000000"/>
              </a:solidFill>
              <a:latin typeface="BIZ UDPゴシック" panose="020B0400000000000000" pitchFamily="50" charset="-128"/>
              <a:ea typeface="BIZ UDPゴシック" panose="020B0400000000000000" pitchFamily="50" charset="-128"/>
            </a:endParaRPr>
          </a:p>
          <a:p>
            <a:pPr algn="ctr"/>
            <a:r>
              <a:rPr lang="ja-JP" altLang="en-US" sz="1600" b="1" dirty="0">
                <a:solidFill>
                  <a:sysClr val="windowText" lastClr="000000"/>
                </a:solidFill>
                <a:latin typeface="BIZ UDPゴシック" panose="020B0400000000000000" pitchFamily="50" charset="-128"/>
                <a:ea typeface="BIZ UDPゴシック" panose="020B0400000000000000" pitchFamily="50" charset="-128"/>
              </a:rPr>
              <a:t>働き方・人生</a:t>
            </a:r>
            <a:endParaRPr lang="en-US" altLang="ja-JP" sz="1600" b="1" dirty="0">
              <a:solidFill>
                <a:sysClr val="windowText" lastClr="000000"/>
              </a:solidFill>
              <a:latin typeface="BIZ UDPゴシック" panose="020B0400000000000000" pitchFamily="50" charset="-128"/>
              <a:ea typeface="BIZ UDPゴシック" panose="020B0400000000000000" pitchFamily="50" charset="-128"/>
            </a:endParaRPr>
          </a:p>
          <a:p>
            <a:pPr algn="ctr"/>
            <a:r>
              <a:rPr lang="ja-JP" altLang="en-US" sz="1600" b="1" dirty="0">
                <a:solidFill>
                  <a:sysClr val="windowText" lastClr="000000"/>
                </a:solidFill>
                <a:latin typeface="BIZ UDPゴシック" panose="020B0400000000000000" pitchFamily="50" charset="-128"/>
                <a:ea typeface="BIZ UDPゴシック" panose="020B0400000000000000" pitchFamily="50" charset="-128"/>
              </a:rPr>
              <a:t>（キャリア）</a:t>
            </a:r>
          </a:p>
        </p:txBody>
      </p:sp>
      <p:sp>
        <p:nvSpPr>
          <p:cNvPr id="32" name="右矢印 31"/>
          <p:cNvSpPr/>
          <p:nvPr/>
        </p:nvSpPr>
        <p:spPr>
          <a:xfrm>
            <a:off x="302902" y="5799462"/>
            <a:ext cx="8355706" cy="244948"/>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7960981" y="6044410"/>
            <a:ext cx="697627" cy="400110"/>
          </a:xfrm>
          <a:prstGeom prst="rect">
            <a:avLst/>
          </a:prstGeom>
          <a:solidFill>
            <a:schemeClr val="bg1"/>
          </a:solidFill>
          <a:ln>
            <a:noFill/>
          </a:ln>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未来</a:t>
            </a:r>
            <a:endParaRPr lang="en-US" altLang="ja-JP" sz="2000" b="1" dirty="0">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309948" y="6079913"/>
            <a:ext cx="697627" cy="400110"/>
          </a:xfrm>
          <a:prstGeom prst="rect">
            <a:avLst/>
          </a:prstGeom>
          <a:solidFill>
            <a:schemeClr val="bg1"/>
          </a:solidFill>
          <a:ln>
            <a:noFill/>
          </a:ln>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過去</a:t>
            </a:r>
            <a:endParaRPr lang="en-US" altLang="ja-JP" sz="2000" b="1" dirty="0">
              <a:latin typeface="BIZ UDPゴシック" panose="020B0400000000000000" pitchFamily="50" charset="-128"/>
              <a:ea typeface="BIZ UDPゴシック" panose="020B0400000000000000" pitchFamily="50" charset="-128"/>
            </a:endParaRPr>
          </a:p>
        </p:txBody>
      </p:sp>
      <p:sp>
        <p:nvSpPr>
          <p:cNvPr id="12" name="星 12 11"/>
          <p:cNvSpPr/>
          <p:nvPr/>
        </p:nvSpPr>
        <p:spPr>
          <a:xfrm>
            <a:off x="1783484" y="3604208"/>
            <a:ext cx="1202521" cy="1203594"/>
          </a:xfrm>
          <a:prstGeom prst="star12">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a:solidFill>
                  <a:sysClr val="windowText" lastClr="000000"/>
                </a:solidFill>
              </a:rPr>
              <a:t>転 機</a:t>
            </a:r>
            <a:endParaRPr lang="en-US" altLang="ja-JP" sz="1600" b="1" dirty="0">
              <a:solidFill>
                <a:sysClr val="windowText" lastClr="000000"/>
              </a:solidFill>
            </a:endParaRPr>
          </a:p>
          <a:p>
            <a:pPr algn="ctr"/>
            <a:r>
              <a:rPr lang="en-US" altLang="ja-JP" sz="1600" b="1" dirty="0">
                <a:solidFill>
                  <a:sysClr val="windowText" lastClr="000000"/>
                </a:solidFill>
              </a:rPr>
              <a:t>(</a:t>
            </a:r>
            <a:r>
              <a:rPr lang="ja-JP" altLang="en-US" sz="1600" b="1" dirty="0">
                <a:solidFill>
                  <a:sysClr val="windowText" lastClr="000000"/>
                </a:solidFill>
              </a:rPr>
              <a:t>休職</a:t>
            </a:r>
            <a:r>
              <a:rPr lang="en-US" altLang="ja-JP" sz="1600" b="1" dirty="0">
                <a:solidFill>
                  <a:sysClr val="windowText" lastClr="000000"/>
                </a:solidFill>
              </a:rPr>
              <a:t>)</a:t>
            </a:r>
            <a:endParaRPr lang="ja-JP" altLang="en-US" sz="1600" b="1" dirty="0">
              <a:solidFill>
                <a:sysClr val="windowText" lastClr="000000"/>
              </a:solidFill>
            </a:endParaRPr>
          </a:p>
        </p:txBody>
      </p:sp>
      <p:sp>
        <p:nvSpPr>
          <p:cNvPr id="23" name="星 12 22"/>
          <p:cNvSpPr/>
          <p:nvPr/>
        </p:nvSpPr>
        <p:spPr>
          <a:xfrm>
            <a:off x="4507587" y="2716244"/>
            <a:ext cx="821678" cy="818794"/>
          </a:xfrm>
          <a:prstGeom prst="star12">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a:solidFill>
                  <a:sysClr val="windowText" lastClr="000000"/>
                </a:solidFill>
              </a:rPr>
              <a:t>転機</a:t>
            </a:r>
          </a:p>
        </p:txBody>
      </p:sp>
      <p:sp>
        <p:nvSpPr>
          <p:cNvPr id="5" name="テキスト ボックス 4"/>
          <p:cNvSpPr txBox="1"/>
          <p:nvPr/>
        </p:nvSpPr>
        <p:spPr>
          <a:xfrm>
            <a:off x="404615" y="294723"/>
            <a:ext cx="8326830" cy="584775"/>
          </a:xfrm>
          <a:prstGeom prst="rect">
            <a:avLst/>
          </a:prstGeom>
          <a:noFill/>
        </p:spPr>
        <p:txBody>
          <a:bodyPr wrap="square" rtlCol="0">
            <a:spAutoFit/>
          </a:bodyPr>
          <a:lstStyle/>
          <a:p>
            <a:pPr algn="ctr"/>
            <a:r>
              <a:rPr kumimoji="1" lang="ja-JP" altLang="en-US" sz="3200" b="1" dirty="0"/>
              <a:t>自分らしく納得感のある働き方を目指すために</a:t>
            </a:r>
          </a:p>
        </p:txBody>
      </p:sp>
      <p:sp>
        <p:nvSpPr>
          <p:cNvPr id="7" name="テキスト ボックス 6"/>
          <p:cNvSpPr txBox="1"/>
          <p:nvPr/>
        </p:nvSpPr>
        <p:spPr>
          <a:xfrm>
            <a:off x="3206214" y="4702702"/>
            <a:ext cx="5525231" cy="923330"/>
          </a:xfrm>
          <a:prstGeom prst="rect">
            <a:avLst/>
          </a:prstGeom>
          <a:noFill/>
        </p:spPr>
        <p:txBody>
          <a:bodyPr wrap="square" rtlCol="0">
            <a:spAutoFit/>
          </a:bodyPr>
          <a:lstStyle/>
          <a:p>
            <a:pPr lvl="0">
              <a:buClr>
                <a:srgbClr val="4BACC6">
                  <a:lumMod val="75000"/>
                </a:srgbClr>
              </a:buClr>
              <a:defRPr/>
            </a:pPr>
            <a:r>
              <a:rPr lang="ja-JP" altLang="en-US" b="1" dirty="0">
                <a:solidFill>
                  <a:prstClr val="black"/>
                </a:solidFill>
                <a:latin typeface="BIZ UDPゴシック" panose="020B0400000000000000" pitchFamily="50" charset="-128"/>
                <a:ea typeface="BIZ UDPゴシック" panose="020B0400000000000000" pitchFamily="50" charset="-128"/>
              </a:rPr>
              <a:t>自分らしく、納得感のある人生を歩んでいくためには、</a:t>
            </a:r>
            <a:r>
              <a:rPr lang="ja-JP" altLang="en-US" b="1" dirty="0">
                <a:solidFill>
                  <a:srgbClr val="FF0000"/>
                </a:solidFill>
                <a:latin typeface="BIZ UDPゴシック" panose="020B0400000000000000" pitchFamily="50" charset="-128"/>
                <a:ea typeface="BIZ UDPゴシック" panose="020B0400000000000000" pitchFamily="50" charset="-128"/>
              </a:rPr>
              <a:t>「自分の人生を自分で決めてきた」</a:t>
            </a:r>
            <a:r>
              <a:rPr lang="ja-JP" altLang="en-US" b="1" dirty="0">
                <a:solidFill>
                  <a:prstClr val="black"/>
                </a:solidFill>
                <a:latin typeface="BIZ UDPゴシック" panose="020B0400000000000000" pitchFamily="50" charset="-128"/>
                <a:ea typeface="BIZ UDPゴシック" panose="020B0400000000000000" pitchFamily="50" charset="-128"/>
              </a:rPr>
              <a:t>という</a:t>
            </a:r>
            <a:r>
              <a:rPr lang="ja-JP" altLang="en-US" b="1" dirty="0">
                <a:solidFill>
                  <a:srgbClr val="FF0000"/>
                </a:solidFill>
                <a:latin typeface="BIZ UDPゴシック" panose="020B0400000000000000" pitchFamily="50" charset="-128"/>
                <a:ea typeface="BIZ UDPゴシック" panose="020B0400000000000000" pitchFamily="50" charset="-128"/>
              </a:rPr>
              <a:t>自己決定</a:t>
            </a:r>
            <a:r>
              <a:rPr lang="ja-JP" altLang="en-US" b="1" dirty="0">
                <a:solidFill>
                  <a:prstClr val="black"/>
                </a:solidFill>
                <a:latin typeface="BIZ UDPゴシック" panose="020B0400000000000000" pitchFamily="50" charset="-128"/>
                <a:ea typeface="BIZ UDPゴシック" panose="020B0400000000000000" pitchFamily="50" charset="-128"/>
              </a:rPr>
              <a:t>が重要です　</a:t>
            </a:r>
            <a:endParaRPr lang="en-US" altLang="ja-JP" b="1" dirty="0">
              <a:solidFill>
                <a:prstClr val="black"/>
              </a:solidFill>
              <a:latin typeface="BIZ UDPゴシック" panose="020B0400000000000000" pitchFamily="50" charset="-128"/>
              <a:ea typeface="BIZ UDPゴシック" panose="020B0400000000000000" pitchFamily="50" charset="-128"/>
            </a:endParaRPr>
          </a:p>
        </p:txBody>
      </p:sp>
      <p:pic>
        <p:nvPicPr>
          <p:cNvPr id="26" name="図 25"/>
          <p:cNvPicPr>
            <a:picLocks noChangeAspect="1"/>
          </p:cNvPicPr>
          <p:nvPr/>
        </p:nvPicPr>
        <p:blipFill rotWithShape="1">
          <a:blip r:embed="rId3"/>
          <a:srcRect b="33374"/>
          <a:stretch/>
        </p:blipFill>
        <p:spPr>
          <a:xfrm>
            <a:off x="634611" y="1278078"/>
            <a:ext cx="2351394" cy="1800200"/>
          </a:xfrm>
          <a:prstGeom prst="rect">
            <a:avLst/>
          </a:prstGeom>
        </p:spPr>
      </p:pic>
    </p:spTree>
    <p:extLst>
      <p:ext uri="{BB962C8B-B14F-4D97-AF65-F5344CB8AC3E}">
        <p14:creationId xmlns:p14="http://schemas.microsoft.com/office/powerpoint/2010/main" val="5250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67223"/>
            <a:ext cx="9144000" cy="731839"/>
          </a:xfrm>
        </p:spPr>
        <p:txBody>
          <a:bodyPr>
            <a:noAutofit/>
          </a:bodyPr>
          <a:lstStyle/>
          <a:p>
            <a:pPr eaLnBrk="1" hangingPunct="1"/>
            <a:r>
              <a:rPr lang="ja-JP" altLang="en-US" sz="3600" b="1" dirty="0"/>
              <a:t>１．目的、内容、進め方を理解する</a:t>
            </a: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5F3AF5F3-3038-4FA1-9FF9-54FBF43F628C}" type="slidenum">
              <a:rPr kumimoji="1" lang="ja-JP" altLang="en-US" smtClean="0"/>
              <a:t>3</a:t>
            </a:fld>
            <a:endParaRPr kumimoji="1" lang="ja-JP" altLang="en-US"/>
          </a:p>
        </p:txBody>
      </p:sp>
      <p:pic>
        <p:nvPicPr>
          <p:cNvPr id="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45152" y="4869160"/>
            <a:ext cx="864096" cy="135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4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323528" y="2204864"/>
            <a:ext cx="8568952" cy="2578756"/>
          </a:xfrm>
          <a:prstGeom prst="rect">
            <a:avLst/>
          </a:prstGeom>
          <a:solidFill>
            <a:schemeClr val="accent5">
              <a:lumMod val="20000"/>
              <a:lumOff val="80000"/>
            </a:schemeClr>
          </a:solidFill>
          <a:ln>
            <a:noFill/>
          </a:ln>
        </p:spPr>
        <p:txBody>
          <a:bodyPr vert="horz" lIns="90000" tIns="108000" rIns="91440" bIns="10800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4700"/>
              </a:lnSpc>
              <a:spcBef>
                <a:spcPts val="1200"/>
              </a:spcBef>
              <a:buNone/>
            </a:pPr>
            <a:r>
              <a:rPr lang="ja-JP" altLang="en-US" sz="2800" dirty="0"/>
              <a:t>　</a:t>
            </a:r>
            <a:r>
              <a:rPr lang="ja-JP" altLang="en-US" dirty="0"/>
              <a:t>休職中の今、自らのストレスや休職要因をキャリアの視点で振り返り、復職後に納得感のある自分らしい働き方のイメージを描き、そのための具体的な行動目標を検討することを目的とします。</a:t>
            </a:r>
            <a:endParaRPr lang="en-US" altLang="ja-JP" dirty="0"/>
          </a:p>
        </p:txBody>
      </p:sp>
      <p:sp>
        <p:nvSpPr>
          <p:cNvPr id="17410" name="Rectangle 2"/>
          <p:cNvSpPr>
            <a:spLocks noGrp="1" noChangeArrowheads="1"/>
          </p:cNvSpPr>
          <p:nvPr>
            <p:ph type="title"/>
          </p:nvPr>
        </p:nvSpPr>
        <p:spPr>
          <a:xfrm>
            <a:off x="0" y="764704"/>
            <a:ext cx="9144000" cy="731839"/>
          </a:xfrm>
        </p:spPr>
        <p:txBody>
          <a:bodyPr>
            <a:normAutofit fontScale="90000"/>
          </a:bodyPr>
          <a:lstStyle/>
          <a:p>
            <a:pPr eaLnBrk="1" hangingPunct="1"/>
            <a:r>
              <a:rPr lang="ja-JP" altLang="en-US" b="1" dirty="0"/>
              <a:t>キャリア講習の目的</a:t>
            </a:r>
          </a:p>
        </p:txBody>
      </p:sp>
      <p:sp>
        <p:nvSpPr>
          <p:cNvPr id="2" name="スライド番号プレースホルダー 1"/>
          <p:cNvSpPr>
            <a:spLocks noGrp="1"/>
          </p:cNvSpPr>
          <p:nvPr>
            <p:ph type="sldNum" sz="quarter" idx="12"/>
          </p:nvPr>
        </p:nvSpPr>
        <p:spPr>
          <a:xfrm>
            <a:off x="7025373" y="6492875"/>
            <a:ext cx="2133600" cy="365125"/>
          </a:xfrm>
        </p:spPr>
        <p:txBody>
          <a:bodyPr/>
          <a:lstStyle/>
          <a:p>
            <a:fld id="{5F3AF5F3-3038-4FA1-9FF9-54FBF43F628C}" type="slidenum">
              <a:rPr kumimoji="1" lang="ja-JP" altLang="en-US" smtClean="0"/>
              <a:t>4</a:t>
            </a:fld>
            <a:endParaRPr kumimoji="1" lang="ja-JP" altLang="en-US"/>
          </a:p>
        </p:txBody>
      </p:sp>
    </p:spTree>
    <p:extLst>
      <p:ext uri="{BB962C8B-B14F-4D97-AF65-F5344CB8AC3E}">
        <p14:creationId xmlns:p14="http://schemas.microsoft.com/office/powerpoint/2010/main" val="55340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1342610"/>
              </p:ext>
            </p:extLst>
          </p:nvPr>
        </p:nvGraphicFramePr>
        <p:xfrm>
          <a:off x="260781" y="792923"/>
          <a:ext cx="8712968" cy="5569157"/>
        </p:xfrm>
        <a:graphic>
          <a:graphicData uri="http://schemas.openxmlformats.org/drawingml/2006/table">
            <a:tbl>
              <a:tblPr firstRow="1" bandRow="1">
                <a:tableStyleId>{5940675A-B579-460E-94D1-54222C63F5DA}</a:tableStyleId>
              </a:tblPr>
              <a:tblGrid>
                <a:gridCol w="3350314">
                  <a:extLst>
                    <a:ext uri="{9D8B030D-6E8A-4147-A177-3AD203B41FA5}">
                      <a16:colId xmlns:a16="http://schemas.microsoft.com/office/drawing/2014/main" val="20000"/>
                    </a:ext>
                  </a:extLst>
                </a:gridCol>
                <a:gridCol w="5362654">
                  <a:extLst>
                    <a:ext uri="{9D8B030D-6E8A-4147-A177-3AD203B41FA5}">
                      <a16:colId xmlns:a16="http://schemas.microsoft.com/office/drawing/2014/main" val="20001"/>
                    </a:ext>
                  </a:extLst>
                </a:gridCol>
              </a:tblGrid>
              <a:tr h="428708">
                <a:tc>
                  <a:txBody>
                    <a:bodyPr/>
                    <a:lstStyle/>
                    <a:p>
                      <a:pPr algn="ctr"/>
                      <a:r>
                        <a:rPr kumimoji="1" lang="ja-JP" altLang="en-US" sz="1900" dirty="0"/>
                        <a:t>講座名</a:t>
                      </a:r>
                    </a:p>
                  </a:txBody>
                  <a:tcPr anchor="ctr">
                    <a:solidFill>
                      <a:srgbClr val="FF7C80"/>
                    </a:solidFill>
                  </a:tcPr>
                </a:tc>
                <a:tc>
                  <a:txBody>
                    <a:bodyPr/>
                    <a:lstStyle/>
                    <a:p>
                      <a:pPr algn="ctr"/>
                      <a:r>
                        <a:rPr kumimoji="1" lang="ja-JP" altLang="en-US" sz="1900" dirty="0"/>
                        <a:t>内容</a:t>
                      </a:r>
                    </a:p>
                  </a:txBody>
                  <a:tcPr anchor="ctr">
                    <a:solidFill>
                      <a:srgbClr val="FF7C80"/>
                    </a:solidFill>
                  </a:tcPr>
                </a:tc>
                <a:extLst>
                  <a:ext uri="{0D108BD9-81ED-4DB2-BD59-A6C34878D82A}">
                    <a16:rowId xmlns:a16="http://schemas.microsoft.com/office/drawing/2014/main" val="10000"/>
                  </a:ext>
                </a:extLst>
              </a:tr>
              <a:tr h="1290079">
                <a:tc>
                  <a:txBody>
                    <a:bodyPr/>
                    <a:lstStyle/>
                    <a:p>
                      <a:pPr algn="l"/>
                      <a:r>
                        <a:rPr kumimoji="1" lang="ja-JP" altLang="en-US" sz="1700" dirty="0"/>
                        <a:t>第１回　「キャリアを理解しよう」</a:t>
                      </a:r>
                      <a:endParaRPr kumimoji="1" lang="ja-JP" altLang="en-US" sz="1700" b="1" dirty="0"/>
                    </a:p>
                  </a:txBody>
                  <a:tcPr anchor="ctr">
                    <a:no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t>キャリア講習の目的、内容、進め方を理解する。</a:t>
                      </a:r>
                      <a:endParaRPr kumimoji="1" lang="en-US" altLang="ja-JP" sz="1600" dirty="0"/>
                    </a:p>
                    <a:p>
                      <a:pPr marL="285750" indent="-285750" algn="l">
                        <a:buFont typeface="Arial" panose="020B0604020202020204" pitchFamily="34" charset="0"/>
                        <a:buChar char="•"/>
                      </a:pPr>
                      <a:r>
                        <a:rPr kumimoji="1" lang="ja-JP" altLang="en-US" sz="1600" dirty="0"/>
                        <a:t>キャリアについての基本知識を学ぶ。</a:t>
                      </a:r>
                      <a:endParaRPr kumimoji="1" lang="en-US" altLang="ja-JP" sz="1600" dirty="0"/>
                    </a:p>
                    <a:p>
                      <a:pPr marL="285750" indent="-285750" algn="l">
                        <a:buFont typeface="Arial" panose="020B0604020202020204" pitchFamily="34" charset="0"/>
                        <a:buChar char="•"/>
                      </a:pPr>
                      <a:r>
                        <a:rPr kumimoji="1" lang="ja-JP" altLang="en-US" sz="1600" dirty="0"/>
                        <a:t>休職中にキャリアについて考える意義を理解する。</a:t>
                      </a:r>
                      <a:endParaRPr kumimoji="1" lang="en-US" altLang="ja-JP" sz="1600" dirty="0"/>
                    </a:p>
                  </a:txBody>
                  <a:tcPr anchor="ctr">
                    <a:noFill/>
                  </a:tcPr>
                </a:tc>
                <a:extLst>
                  <a:ext uri="{0D108BD9-81ED-4DB2-BD59-A6C34878D82A}">
                    <a16:rowId xmlns:a16="http://schemas.microsoft.com/office/drawing/2014/main" val="2673429777"/>
                  </a:ext>
                </a:extLst>
              </a:tr>
              <a:tr h="108767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700" dirty="0"/>
                        <a:t>第２回　「強みを確認しよう」</a:t>
                      </a:r>
                      <a:endParaRPr kumimoji="1" lang="ja-JP" altLang="en-US" sz="1700" b="1" dirty="0"/>
                    </a:p>
                  </a:txBody>
                  <a:tcPr anchor="ctr">
                    <a:noFill/>
                  </a:tcPr>
                </a:tc>
                <a:tc>
                  <a:txBody>
                    <a:bodyPr/>
                    <a:lstStyle/>
                    <a:p>
                      <a:pPr marL="285750" indent="-285750" algn="l">
                        <a:buFont typeface="Arial" panose="020B0604020202020204" pitchFamily="34" charset="0"/>
                        <a:buChar char="•"/>
                      </a:pPr>
                      <a:r>
                        <a:rPr kumimoji="1" lang="ja-JP" altLang="en-US" sz="1600" dirty="0"/>
                        <a:t>自分の興味・関心を確認する。</a:t>
                      </a:r>
                      <a:endParaRPr kumimoji="1" lang="en-US" altLang="ja-JP" sz="1600" dirty="0"/>
                    </a:p>
                    <a:p>
                      <a:pPr marL="285750" indent="-285750" algn="l">
                        <a:buFont typeface="Arial" panose="020B0604020202020204" pitchFamily="34" charset="0"/>
                        <a:buChar char="•"/>
                      </a:pPr>
                      <a:r>
                        <a:rPr kumimoji="1" lang="ja-JP" altLang="en-US" sz="1600" dirty="0"/>
                        <a:t>自分の強みを確認する。</a:t>
                      </a:r>
                    </a:p>
                  </a:txBody>
                  <a:tcPr anchor="ctr">
                    <a:noFill/>
                  </a:tcPr>
                </a:tc>
                <a:extLst>
                  <a:ext uri="{0D108BD9-81ED-4DB2-BD59-A6C34878D82A}">
                    <a16:rowId xmlns:a16="http://schemas.microsoft.com/office/drawing/2014/main" val="3792558382"/>
                  </a:ext>
                </a:extLst>
              </a:tr>
              <a:tr h="98774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700" dirty="0"/>
                        <a:t>第３回　「価値観を確認しよう」</a:t>
                      </a:r>
                      <a:endParaRPr kumimoji="1" lang="en-US" altLang="ja-JP" sz="1700" b="1" dirty="0"/>
                    </a:p>
                  </a:txBody>
                  <a:tcPr anchor="ctr"/>
                </a:tc>
                <a:tc>
                  <a:txBody>
                    <a:bodyPr/>
                    <a:lstStyle/>
                    <a:p>
                      <a:pPr marL="285750" indent="-285750" algn="l">
                        <a:buFont typeface="Arial" panose="020B0604020202020204" pitchFamily="34" charset="0"/>
                        <a:buChar char="•"/>
                      </a:pPr>
                      <a:r>
                        <a:rPr kumimoji="1" lang="ja-JP" altLang="en-US" sz="1600" dirty="0"/>
                        <a:t>キャリアに対する自分の価値観を確認する。</a:t>
                      </a:r>
                      <a:endParaRPr kumimoji="1" lang="en-US" altLang="ja-JP" sz="1600" dirty="0"/>
                    </a:p>
                    <a:p>
                      <a:pPr marL="285750" indent="-285750" algn="l">
                        <a:buFont typeface="Arial" panose="020B0604020202020204" pitchFamily="34" charset="0"/>
                        <a:buChar char="•"/>
                      </a:pPr>
                      <a:r>
                        <a:rPr kumimoji="1" lang="ja-JP" altLang="en-US" sz="1600" dirty="0"/>
                        <a:t>いろいろな価値観があることを知る。</a:t>
                      </a:r>
                      <a:endParaRPr kumimoji="1" lang="en-US" altLang="ja-JP" sz="1600" dirty="0"/>
                    </a:p>
                    <a:p>
                      <a:pPr marL="285750" indent="-285750" algn="l">
                        <a:buFont typeface="Arial" panose="020B0604020202020204" pitchFamily="34" charset="0"/>
                        <a:buChar char="•"/>
                      </a:pPr>
                      <a:r>
                        <a:rPr kumimoji="1" lang="ja-JP" altLang="en-US" sz="1600" dirty="0"/>
                        <a:t>自分の価値観やキャリア・アンカーに基づいて今後の働き方を考える。</a:t>
                      </a:r>
                      <a:endParaRPr kumimoji="1" lang="en-US" altLang="ja-JP" sz="1600" dirty="0"/>
                    </a:p>
                  </a:txBody>
                  <a:tcPr anchor="ctr"/>
                </a:tc>
                <a:extLst>
                  <a:ext uri="{0D108BD9-81ED-4DB2-BD59-A6C34878D82A}">
                    <a16:rowId xmlns:a16="http://schemas.microsoft.com/office/drawing/2014/main" val="30333942"/>
                  </a:ext>
                </a:extLst>
              </a:tr>
              <a:tr h="81005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700" dirty="0"/>
                        <a:t>第４回　「役割について整理しよう」</a:t>
                      </a:r>
                      <a:endParaRPr kumimoji="1" lang="en-US" altLang="ja-JP" sz="1700" b="1" dirty="0"/>
                    </a:p>
                  </a:txBody>
                  <a:tcPr anchor="ctr"/>
                </a:tc>
                <a:tc>
                  <a:txBody>
                    <a:bodyPr/>
                    <a:lstStyle/>
                    <a:p>
                      <a:pPr marL="285750" indent="-285750" algn="l">
                        <a:buFont typeface="Arial" panose="020B0604020202020204" pitchFamily="34" charset="0"/>
                        <a:buChar char="•"/>
                      </a:pPr>
                      <a:r>
                        <a:rPr kumimoji="1" lang="ja-JP" altLang="en-US" sz="1600" dirty="0"/>
                        <a:t>周囲から期待されている役割を整理する。</a:t>
                      </a:r>
                      <a:endParaRPr kumimoji="1" lang="en-US" altLang="ja-JP" sz="1600" dirty="0"/>
                    </a:p>
                    <a:p>
                      <a:pPr marL="285750" indent="-285750" algn="l">
                        <a:buFont typeface="Arial" panose="020B0604020202020204" pitchFamily="34" charset="0"/>
                        <a:buChar char="•"/>
                      </a:pPr>
                      <a:r>
                        <a:rPr kumimoji="1" lang="ja-JP" altLang="en-US" sz="1600" dirty="0"/>
                        <a:t>役割の棚卸しとその課題を分析する。</a:t>
                      </a:r>
                      <a:endParaRPr kumimoji="1" lang="en-US" altLang="ja-JP" sz="1600" dirty="0"/>
                    </a:p>
                    <a:p>
                      <a:pPr marL="285750" indent="-285750" algn="l">
                        <a:buFont typeface="Arial" panose="020B0604020202020204" pitchFamily="34" charset="0"/>
                        <a:buChar char="•"/>
                      </a:pPr>
                      <a:r>
                        <a:rPr kumimoji="1" lang="ja-JP" altLang="en-US" sz="1600" dirty="0"/>
                        <a:t>役割から生じている課題の対処策を検討する。</a:t>
                      </a:r>
                    </a:p>
                  </a:txBody>
                  <a:tcPr anchor="ctr"/>
                </a:tc>
                <a:extLst>
                  <a:ext uri="{0D108BD9-81ED-4DB2-BD59-A6C34878D82A}">
                    <a16:rowId xmlns:a16="http://schemas.microsoft.com/office/drawing/2014/main" val="3792540037"/>
                  </a:ext>
                </a:extLst>
              </a:tr>
              <a:tr h="872936">
                <a:tc>
                  <a:txBody>
                    <a:bodyPr/>
                    <a:lstStyle/>
                    <a:p>
                      <a:pPr algn="l"/>
                      <a:r>
                        <a:rPr kumimoji="1" lang="ja-JP" altLang="en-US" sz="1700" dirty="0"/>
                        <a:t>第５回　「今後の働き方を考えよう」</a:t>
                      </a:r>
                      <a:endParaRPr kumimoji="1" lang="en-US" altLang="ja-JP" sz="1700" b="1" dirty="0"/>
                    </a:p>
                  </a:txBody>
                  <a:tcPr anchor="ctr"/>
                </a:tc>
                <a:tc>
                  <a:txBody>
                    <a:bodyPr/>
                    <a:lstStyle/>
                    <a:p>
                      <a:pPr marL="285750" indent="-285750" algn="l">
                        <a:buFont typeface="Arial" panose="020B0604020202020204" pitchFamily="34" charset="0"/>
                        <a:buChar char="•"/>
                      </a:pPr>
                      <a:r>
                        <a:rPr kumimoji="1" lang="ja-JP" altLang="en-US" sz="1600" dirty="0"/>
                        <a:t>キャリアの振り返りを再休職予防に活かす。</a:t>
                      </a:r>
                      <a:endParaRPr kumimoji="1" lang="en-US" altLang="ja-JP" sz="1600" dirty="0"/>
                    </a:p>
                    <a:p>
                      <a:pPr marL="285750" indent="-285750" algn="l">
                        <a:buFont typeface="Arial" panose="020B0604020202020204" pitchFamily="34" charset="0"/>
                        <a:buChar char="•"/>
                      </a:pPr>
                      <a:r>
                        <a:rPr kumimoji="1" lang="ja-JP" altLang="en-US" sz="1600" dirty="0"/>
                        <a:t>再休職予防の観点を取り入れた今後の働き方について検討する。</a:t>
                      </a:r>
                      <a:endParaRPr kumimoji="1" lang="en-US" altLang="ja-JP" sz="1600" dirty="0"/>
                    </a:p>
                  </a:txBody>
                  <a:tcPr anchor="ctr"/>
                </a:tc>
                <a:extLst>
                  <a:ext uri="{0D108BD9-81ED-4DB2-BD59-A6C34878D82A}">
                    <a16:rowId xmlns:a16="http://schemas.microsoft.com/office/drawing/2014/main" val="1551438443"/>
                  </a:ext>
                </a:extLst>
              </a:tr>
            </a:tbl>
          </a:graphicData>
        </a:graphic>
      </p:graphicFrame>
      <p:sp>
        <p:nvSpPr>
          <p:cNvPr id="3" name="スライド番号プレースホルダー 2"/>
          <p:cNvSpPr>
            <a:spLocks noGrp="1"/>
          </p:cNvSpPr>
          <p:nvPr>
            <p:ph type="sldNum" sz="quarter" idx="12"/>
          </p:nvPr>
        </p:nvSpPr>
        <p:spPr>
          <a:xfrm>
            <a:off x="6853269" y="652116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AF5F3-3038-4FA1-9FF9-54FBF43F628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3" name="Rectangle 2"/>
          <p:cNvSpPr txBox="1">
            <a:spLocks noChangeArrowheads="1"/>
          </p:cNvSpPr>
          <p:nvPr/>
        </p:nvSpPr>
        <p:spPr>
          <a:xfrm>
            <a:off x="0" y="145837"/>
            <a:ext cx="9144000" cy="731839"/>
          </a:xfrm>
          <a:prstGeom prst="rect">
            <a:avLst/>
          </a:prstGeom>
        </p:spPr>
        <p:txBody>
          <a:bodyPr vert="horz" lIns="91440" tIns="45720" rIns="91440" bIns="45720" rtlCol="0" anchor="ctr">
            <a:noAutofit/>
          </a:bodyPr>
          <a:lstStyle>
            <a:lvl1pPr algn="ctr" defTabSz="914377"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キャリア講習の内容　</a:t>
            </a:r>
            <a:endPar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Tree>
    <p:extLst>
      <p:ext uri="{BB962C8B-B14F-4D97-AF65-F5344CB8AC3E}">
        <p14:creationId xmlns:p14="http://schemas.microsoft.com/office/powerpoint/2010/main" val="59435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1520" y="1028045"/>
            <a:ext cx="8712968" cy="4531959"/>
          </a:xfrm>
          <a:prstGeom prst="roundRect">
            <a:avLst>
              <a:gd name="adj" fmla="val 773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a:off x="2174775" y="1948064"/>
            <a:ext cx="4797832" cy="2651144"/>
          </a:xfrm>
          <a:prstGeom prst="triangle">
            <a:avLst>
              <a:gd name="adj" fmla="val 4970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BIZ UDPゴシック" panose="020B0400000000000000" pitchFamily="50" charset="-128"/>
                <a:ea typeface="BIZ UDPゴシック" panose="020B0400000000000000" pitchFamily="50" charset="-128"/>
              </a:rPr>
              <a:t>キャリア理解</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b="1" dirty="0">
                <a:solidFill>
                  <a:schemeClr val="tx1"/>
                </a:solidFill>
                <a:latin typeface="BIZ UDPゴシック" panose="020B0400000000000000" pitchFamily="50" charset="-128"/>
                <a:ea typeface="BIZ UDPゴシック" panose="020B0400000000000000" pitchFamily="50" charset="-128"/>
              </a:rPr>
              <a:t>強み</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b="1" dirty="0">
                <a:solidFill>
                  <a:schemeClr val="tx1"/>
                </a:solidFill>
                <a:latin typeface="BIZ UDPゴシック" panose="020B0400000000000000" pitchFamily="50" charset="-128"/>
                <a:ea typeface="BIZ UDPゴシック" panose="020B0400000000000000" pitchFamily="50" charset="-128"/>
              </a:rPr>
              <a:t>価値観</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b="1" dirty="0">
                <a:solidFill>
                  <a:schemeClr val="tx1"/>
                </a:solidFill>
                <a:latin typeface="BIZ UDPゴシック" panose="020B0400000000000000" pitchFamily="50" charset="-128"/>
                <a:ea typeface="BIZ UDPゴシック" panose="020B0400000000000000" pitchFamily="50" charset="-128"/>
              </a:rPr>
              <a:t>役割</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b="1" dirty="0">
                <a:solidFill>
                  <a:schemeClr val="tx1"/>
                </a:solidFill>
                <a:latin typeface="BIZ UDPゴシック" panose="020B0400000000000000" pitchFamily="50" charset="-128"/>
                <a:ea typeface="BIZ UDPゴシック" panose="020B0400000000000000" pitchFamily="50" charset="-128"/>
              </a:rPr>
              <a:t>今後の働き方</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dirty="0">
              <a:solidFill>
                <a:schemeClr val="tx1"/>
              </a:solidFill>
            </a:endParaRPr>
          </a:p>
          <a:p>
            <a:pPr algn="ctr"/>
            <a:endParaRPr lang="en-US" altLang="ja-JP" dirty="0">
              <a:solidFill>
                <a:schemeClr val="tx1"/>
              </a:solidFill>
            </a:endParaRPr>
          </a:p>
          <a:p>
            <a:pPr algn="ctr"/>
            <a:endParaRPr kumimoji="1" lang="ja-JP" altLang="en-US" dirty="0">
              <a:solidFill>
                <a:schemeClr val="tx1"/>
              </a:solidFill>
            </a:endParaRPr>
          </a:p>
        </p:txBody>
      </p:sp>
      <p:sp>
        <p:nvSpPr>
          <p:cNvPr id="159747" name="タイトル 1"/>
          <p:cNvSpPr>
            <a:spLocks noGrp="1"/>
          </p:cNvSpPr>
          <p:nvPr>
            <p:ph type="title"/>
          </p:nvPr>
        </p:nvSpPr>
        <p:spPr>
          <a:xfrm>
            <a:off x="449263" y="-18256"/>
            <a:ext cx="8229600" cy="1143000"/>
          </a:xfrm>
        </p:spPr>
        <p:txBody>
          <a:bodyPr/>
          <a:lstStyle/>
          <a:p>
            <a:r>
              <a:rPr lang="ja-JP" altLang="en-US" sz="4000" b="1" dirty="0">
                <a:latin typeface="BIZ UDPゴシック" panose="020B0400000000000000" pitchFamily="50" charset="-128"/>
                <a:ea typeface="BIZ UDPゴシック" panose="020B0400000000000000" pitchFamily="50" charset="-128"/>
              </a:rPr>
              <a:t>キャリア講習の進め方</a:t>
            </a:r>
          </a:p>
        </p:txBody>
      </p:sp>
      <p:sp>
        <p:nvSpPr>
          <p:cNvPr id="14" name="円/楕円 13"/>
          <p:cNvSpPr/>
          <p:nvPr/>
        </p:nvSpPr>
        <p:spPr>
          <a:xfrm>
            <a:off x="938532" y="4157295"/>
            <a:ext cx="1520327" cy="5048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latin typeface="BIZ UDPゴシック" panose="020B0400000000000000" pitchFamily="50" charset="-128"/>
                <a:ea typeface="BIZ UDPゴシック" panose="020B0400000000000000" pitchFamily="50" charset="-128"/>
              </a:rPr>
              <a:t>気づき</a:t>
            </a:r>
          </a:p>
        </p:txBody>
      </p:sp>
      <p:pic>
        <p:nvPicPr>
          <p:cNvPr id="18" name="図 17"/>
          <p:cNvPicPr>
            <a:picLocks noChangeAspect="1"/>
          </p:cNvPicPr>
          <p:nvPr/>
        </p:nvPicPr>
        <p:blipFill rotWithShape="1">
          <a:blip r:embed="rId3"/>
          <a:srcRect l="11012" t="15612" r="11048" b="9136"/>
          <a:stretch/>
        </p:blipFill>
        <p:spPr>
          <a:xfrm>
            <a:off x="6623745" y="2422648"/>
            <a:ext cx="1762761" cy="1701976"/>
          </a:xfrm>
          <a:prstGeom prst="rect">
            <a:avLst/>
          </a:prstGeom>
        </p:spPr>
      </p:pic>
      <p:sp>
        <p:nvSpPr>
          <p:cNvPr id="10" name="円/楕円 9"/>
          <p:cNvSpPr/>
          <p:nvPr/>
        </p:nvSpPr>
        <p:spPr>
          <a:xfrm>
            <a:off x="6759982" y="4181336"/>
            <a:ext cx="1579563" cy="5032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latin typeface="BIZ UDPゴシック" panose="020B0400000000000000" pitchFamily="50" charset="-128"/>
                <a:ea typeface="BIZ UDPゴシック" panose="020B0400000000000000" pitchFamily="50" charset="-128"/>
              </a:rPr>
              <a:t>振り返る</a:t>
            </a:r>
          </a:p>
        </p:txBody>
      </p:sp>
      <p:sp>
        <p:nvSpPr>
          <p:cNvPr id="5" name="角丸四角形 4"/>
          <p:cNvSpPr/>
          <p:nvPr/>
        </p:nvSpPr>
        <p:spPr>
          <a:xfrm>
            <a:off x="6384981" y="4750859"/>
            <a:ext cx="2329566" cy="721937"/>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BIZ UDPゴシック" panose="020B0400000000000000" pitchFamily="50" charset="-128"/>
                <a:ea typeface="BIZ UDPゴシック" panose="020B0400000000000000" pitchFamily="50" charset="-128"/>
              </a:rPr>
              <a:t>キャリアに関する</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defRPr/>
            </a:pPr>
            <a:r>
              <a:rPr lang="ja-JP" altLang="en-US" b="1" dirty="0">
                <a:solidFill>
                  <a:schemeClr val="tx1"/>
                </a:solidFill>
                <a:latin typeface="BIZ UDPゴシック" panose="020B0400000000000000" pitchFamily="50" charset="-128"/>
                <a:ea typeface="BIZ UDPゴシック" panose="020B0400000000000000" pitchFamily="50" charset="-128"/>
              </a:rPr>
              <a:t>ワークシートの記入</a:t>
            </a:r>
          </a:p>
        </p:txBody>
      </p:sp>
      <p:pic>
        <p:nvPicPr>
          <p:cNvPr id="19" name="コンテンツ プレースホルダー 3"/>
          <p:cNvPicPr>
            <a:picLocks noChangeAspect="1"/>
          </p:cNvPicPr>
          <p:nvPr/>
        </p:nvPicPr>
        <p:blipFill>
          <a:blip r:embed="rId4"/>
          <a:stretch>
            <a:fillRect/>
          </a:stretch>
        </p:blipFill>
        <p:spPr>
          <a:xfrm flipH="1">
            <a:off x="474644" y="2139899"/>
            <a:ext cx="2149649" cy="2174853"/>
          </a:xfrm>
          <a:prstGeom prst="rect">
            <a:avLst/>
          </a:prstGeom>
        </p:spPr>
      </p:pic>
      <p:sp>
        <p:nvSpPr>
          <p:cNvPr id="9" name="角丸四角形 8"/>
          <p:cNvSpPr/>
          <p:nvPr/>
        </p:nvSpPr>
        <p:spPr>
          <a:xfrm>
            <a:off x="474644" y="4662120"/>
            <a:ext cx="2221654" cy="737955"/>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BIZ UDPゴシック" panose="020B0400000000000000" pitchFamily="50" charset="-128"/>
                <a:ea typeface="BIZ UDPゴシック" panose="020B0400000000000000" pitchFamily="50" charset="-128"/>
              </a:rPr>
              <a:t>グループ</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defRPr/>
            </a:pPr>
            <a:r>
              <a:rPr lang="ja-JP" altLang="en-US" b="1" dirty="0">
                <a:solidFill>
                  <a:schemeClr val="tx1"/>
                </a:solidFill>
                <a:latin typeface="BIZ UDPゴシック" panose="020B0400000000000000" pitchFamily="50" charset="-128"/>
                <a:ea typeface="BIZ UDPゴシック" panose="020B0400000000000000" pitchFamily="50" charset="-128"/>
              </a:rPr>
              <a:t>ディスカッション</a:t>
            </a:r>
            <a:endParaRPr lang="en-US" altLang="ja-JP" b="1"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a:xfrm>
            <a:off x="7010400" y="6475410"/>
            <a:ext cx="2133600" cy="365125"/>
          </a:xfrm>
        </p:spPr>
        <p:txBody>
          <a:bodyPr/>
          <a:lstStyle/>
          <a:p>
            <a:fld id="{5F3AF5F3-3038-4FA1-9FF9-54FBF43F628C}" type="slidenum">
              <a:rPr kumimoji="1" lang="ja-JP" altLang="en-US" smtClean="0"/>
              <a:t>6</a:t>
            </a:fld>
            <a:endParaRPr kumimoji="1" lang="ja-JP" altLang="en-US" dirty="0"/>
          </a:p>
        </p:txBody>
      </p:sp>
      <p:sp>
        <p:nvSpPr>
          <p:cNvPr id="21" name="円/楕円 9"/>
          <p:cNvSpPr/>
          <p:nvPr/>
        </p:nvSpPr>
        <p:spPr>
          <a:xfrm>
            <a:off x="3748991" y="1862699"/>
            <a:ext cx="1579563" cy="5032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latin typeface="BIZ UDPゴシック" panose="020B0400000000000000" pitchFamily="50" charset="-128"/>
                <a:ea typeface="BIZ UDPゴシック" panose="020B0400000000000000" pitchFamily="50" charset="-128"/>
              </a:rPr>
              <a:t>学ぶ</a:t>
            </a:r>
          </a:p>
        </p:txBody>
      </p:sp>
      <p:sp>
        <p:nvSpPr>
          <p:cNvPr id="27" name="角丸四角形 26"/>
          <p:cNvSpPr/>
          <p:nvPr/>
        </p:nvSpPr>
        <p:spPr>
          <a:xfrm>
            <a:off x="3597631" y="1124744"/>
            <a:ext cx="1932864" cy="737955"/>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BIZ UDPゴシック" panose="020B0400000000000000" pitchFamily="50" charset="-128"/>
                <a:ea typeface="BIZ UDPゴシック" panose="020B0400000000000000" pitchFamily="50" charset="-128"/>
              </a:rPr>
              <a:t>講座</a:t>
            </a:r>
            <a:endParaRPr lang="en-US" altLang="ja-JP" b="1" dirty="0">
              <a:solidFill>
                <a:schemeClr val="tx1"/>
              </a:solidFill>
              <a:latin typeface="BIZ UDPゴシック" panose="020B0400000000000000" pitchFamily="50" charset="-128"/>
              <a:ea typeface="BIZ UDPゴシック" panose="020B0400000000000000" pitchFamily="50" charset="-128"/>
            </a:endParaRPr>
          </a:p>
        </p:txBody>
      </p:sp>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8755" y="1028045"/>
            <a:ext cx="1755923" cy="1755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 10"/>
          <p:cNvSpPr/>
          <p:nvPr/>
        </p:nvSpPr>
        <p:spPr>
          <a:xfrm>
            <a:off x="2174775" y="6041535"/>
            <a:ext cx="5337535" cy="670541"/>
          </a:xfrm>
          <a:prstGeom prst="roundRect">
            <a:avLst/>
          </a:prstGeom>
          <a:solidFill>
            <a:srgbClr val="FF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自分のキャリア・復職後の働き方について</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理解を深める</a:t>
            </a:r>
          </a:p>
        </p:txBody>
      </p:sp>
      <p:sp>
        <p:nvSpPr>
          <p:cNvPr id="12" name="右矢印 11"/>
          <p:cNvSpPr/>
          <p:nvPr/>
        </p:nvSpPr>
        <p:spPr>
          <a:xfrm rot="5400000">
            <a:off x="4694450" y="5419864"/>
            <a:ext cx="298184" cy="79208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836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866908" y="681481"/>
            <a:ext cx="731743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JDSP</a:t>
            </a:r>
            <a:r>
              <a:rPr kumimoji="0"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の他のプログラム・取組みとも連動させながら、キャリアの理解を深めましょう</a:t>
            </a:r>
            <a:endParaRPr kumimoji="0"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Rectangle 2"/>
          <p:cNvSpPr txBox="1">
            <a:spLocks noChangeArrowheads="1"/>
          </p:cNvSpPr>
          <p:nvPr/>
        </p:nvSpPr>
        <p:spPr>
          <a:xfrm>
            <a:off x="971790" y="222226"/>
            <a:ext cx="6858000" cy="548879"/>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キャリア講習と他のプログラムとの連動</a:t>
            </a:r>
          </a:p>
        </p:txBody>
      </p:sp>
      <p:sp>
        <p:nvSpPr>
          <p:cNvPr id="49" name="角丸四角形 48"/>
          <p:cNvSpPr/>
          <p:nvPr/>
        </p:nvSpPr>
        <p:spPr>
          <a:xfrm>
            <a:off x="5217506" y="2418279"/>
            <a:ext cx="3674974" cy="90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spcAft>
                <a:spcPts val="450"/>
              </a:spcAft>
              <a:defRPr/>
            </a:pPr>
            <a:r>
              <a:rPr kumimoji="0" lang="ja-JP" altLang="en-US"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ストレス対処</a:t>
            </a:r>
            <a:endParaRPr kumimoji="0" lang="en-US" altLang="ja-JP"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lvl="0" defTabSz="457200">
              <a:spcAft>
                <a:spcPts val="450"/>
              </a:spcAft>
              <a:defRPr/>
            </a:pPr>
            <a:r>
              <a:rPr kumimoji="0" lang="ja-JP" altLang="en-US" sz="1050" dirty="0">
                <a:solidFill>
                  <a:prstClr val="black"/>
                </a:solidFill>
                <a:latin typeface="BIZ UDPゴシック" panose="020B0400000000000000" pitchFamily="50" charset="-128"/>
                <a:ea typeface="BIZ UDPゴシック" panose="020B0400000000000000" pitchFamily="50" charset="-128"/>
              </a:rPr>
              <a:t>ストレスの仕組み・対処法、怒りとうまく付き合う方法など</a:t>
            </a:r>
            <a:endParaRPr kumimoji="0" lang="en-US" altLang="ja-JP" sz="1050" dirty="0">
              <a:solidFill>
                <a:prstClr val="black"/>
              </a:solidFill>
              <a:latin typeface="BIZ UDPゴシック" panose="020B0400000000000000" pitchFamily="50" charset="-128"/>
              <a:ea typeface="BIZ UDPゴシック" panose="020B0400000000000000" pitchFamily="50" charset="-128"/>
            </a:endParaRPr>
          </a:p>
          <a:p>
            <a:pPr lvl="0" defTabSz="457200">
              <a:defRPr/>
            </a:pPr>
            <a:r>
              <a:rPr kumimoji="0" lang="ja-JP" altLang="en-US" sz="1000" dirty="0">
                <a:solidFill>
                  <a:prstClr val="black"/>
                </a:solidFill>
                <a:latin typeface="BIZ UDPゴシック" panose="020B0400000000000000" pitchFamily="50" charset="-128"/>
                <a:ea typeface="BIZ UDPゴシック" panose="020B0400000000000000" pitchFamily="50" charset="-128"/>
              </a:rPr>
              <a:t>＊復職セミナー「ストレス対処講習」 </a:t>
            </a:r>
            <a:endParaRPr kumimoji="0" lang="en-US" altLang="ja-JP" sz="1000" dirty="0">
              <a:solidFill>
                <a:prstClr val="black"/>
              </a:solidFill>
              <a:latin typeface="BIZ UDPゴシック" panose="020B0400000000000000" pitchFamily="50" charset="-128"/>
              <a:ea typeface="BIZ UDPゴシック" panose="020B0400000000000000" pitchFamily="50" charset="-128"/>
            </a:endParaRPr>
          </a:p>
          <a:p>
            <a:pPr lvl="0" defTabSz="457200">
              <a:defRPr/>
            </a:pPr>
            <a:r>
              <a:rPr kumimoji="0" lang="ja-JP" altLang="en-US" sz="1000" dirty="0">
                <a:solidFill>
                  <a:prstClr val="black"/>
                </a:solidFill>
                <a:latin typeface="BIZ UDPゴシック" panose="020B0400000000000000" pitchFamily="50" charset="-128"/>
                <a:ea typeface="BIZ UDPゴシック" panose="020B0400000000000000" pitchFamily="50" charset="-128"/>
              </a:rPr>
              <a:t>　　　　　　　　　　「アンガーコントロール支援」</a:t>
            </a: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　</a:t>
            </a:r>
            <a:r>
              <a:rPr kumimoji="0" lang="ja-JP" altLang="en-US" sz="11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p>
        </p:txBody>
      </p:sp>
      <p:sp>
        <p:nvSpPr>
          <p:cNvPr id="51" name="角丸四角形 50"/>
          <p:cNvSpPr/>
          <p:nvPr/>
        </p:nvSpPr>
        <p:spPr>
          <a:xfrm>
            <a:off x="5217506" y="4429285"/>
            <a:ext cx="3674974" cy="90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spcAft>
                <a:spcPts val="450"/>
              </a:spcAft>
              <a:defRPr/>
            </a:pPr>
            <a:endPar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lgn="ctr" defTabSz="457200">
              <a:spcAft>
                <a:spcPts val="450"/>
              </a:spcAf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ジョブリハーサル</a:t>
            </a:r>
            <a:endParaRPr kumimoji="0" lang="en-US" altLang="ja-JP"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lvl="0" defTabSz="457200">
              <a:spcAft>
                <a:spcPts val="450"/>
              </a:spcAft>
              <a:defRPr/>
            </a:pPr>
            <a:r>
              <a:rPr kumimoji="0" lang="ja-JP" altLang="en-US" sz="1050" dirty="0" smtClean="0">
                <a:solidFill>
                  <a:prstClr val="black"/>
                </a:solidFill>
                <a:latin typeface="BIZ UDPゴシック" panose="020B0400000000000000" pitchFamily="50" charset="-128"/>
                <a:ea typeface="BIZ UDPゴシック" panose="020B0400000000000000" pitchFamily="50" charset="-128"/>
              </a:rPr>
              <a:t>模擬的な職場</a:t>
            </a:r>
            <a:r>
              <a:rPr kumimoji="0" lang="ja-JP" altLang="en-US" sz="1050" dirty="0">
                <a:solidFill>
                  <a:prstClr val="black"/>
                </a:solidFill>
                <a:latin typeface="BIZ UDPゴシック" panose="020B0400000000000000" pitchFamily="50" charset="-128"/>
                <a:ea typeface="BIZ UDPゴシック" panose="020B0400000000000000" pitchFamily="50" charset="-128"/>
              </a:rPr>
              <a:t>環境における実践を通じて、仕事への取組み方の癖や強み、対処方法などを確認</a:t>
            </a:r>
            <a:endParaRPr kumimoji="0" lang="en-US" altLang="ja-JP" sz="1050" dirty="0">
              <a:solidFill>
                <a:prstClr val="black"/>
              </a:solidFill>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450"/>
              </a:spcAft>
              <a:buClrTx/>
              <a:buSzTx/>
              <a:buFontTx/>
              <a:buNone/>
              <a:tabLst/>
              <a:defRPr/>
            </a:pPr>
            <a:endParaRPr kumimoji="0" lang="ja-JP" altLang="en-US"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角丸四角形 51"/>
          <p:cNvSpPr/>
          <p:nvPr/>
        </p:nvSpPr>
        <p:spPr>
          <a:xfrm>
            <a:off x="5217506" y="5434787"/>
            <a:ext cx="3674974" cy="90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spcAft>
                <a:spcPts val="450"/>
              </a:spcAft>
              <a:defRPr/>
            </a:pP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lgn="ctr" defTabSz="457200">
              <a:spcAft>
                <a:spcPts val="450"/>
              </a:spcAft>
              <a:defRPr/>
            </a:pPr>
            <a:r>
              <a:rPr kumimoji="0"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復職レポート　・　復職面談</a:t>
            </a:r>
            <a:endParaRPr kumimoji="0" lang="en-US" altLang="ja-JP"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lvl="0" defTabSz="457200">
              <a:spcAft>
                <a:spcPts val="450"/>
              </a:spcAft>
              <a:defRPr/>
            </a:pPr>
            <a:r>
              <a:rPr kumimoji="0" lang="ja-JP" altLang="en-US" sz="1050" dirty="0">
                <a:solidFill>
                  <a:prstClr val="black"/>
                </a:solidFill>
                <a:latin typeface="BIZ UDPゴシック" panose="020B0400000000000000" pitchFamily="50" charset="-128"/>
                <a:ea typeface="BIZ UDPゴシック" panose="020B0400000000000000" pitchFamily="50" charset="-128"/>
              </a:rPr>
              <a:t>休職経緯の振り返り、休職要因の分析、再休職予防策をふまえた今後の働き方の検討</a:t>
            </a:r>
            <a:endParaRPr kumimoji="0" lang="en-US" altLang="ja-JP" sz="1050" dirty="0">
              <a:solidFill>
                <a:prstClr val="black"/>
              </a:solidFill>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450"/>
              </a:spcAft>
              <a:buClrTx/>
              <a:buSzTx/>
              <a:buFontTx/>
              <a:buNone/>
              <a:tabLst/>
              <a:defRPr/>
            </a:pPr>
            <a:endParaRPr kumimoji="0" lang="ja-JP" altLang="en-US"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2" name="グループ化 11"/>
          <p:cNvGrpSpPr/>
          <p:nvPr/>
        </p:nvGrpSpPr>
        <p:grpSpPr>
          <a:xfrm>
            <a:off x="4050592" y="3647055"/>
            <a:ext cx="1178075" cy="1104603"/>
            <a:chOff x="4799856" y="3434286"/>
            <a:chExt cx="1408021" cy="1418518"/>
          </a:xfrm>
        </p:grpSpPr>
        <p:sp>
          <p:nvSpPr>
            <p:cNvPr id="54" name="下カーブ矢印 53"/>
            <p:cNvSpPr/>
            <p:nvPr/>
          </p:nvSpPr>
          <p:spPr>
            <a:xfrm>
              <a:off x="4806606" y="3434286"/>
              <a:ext cx="1401271" cy="576064"/>
            </a:xfrm>
            <a:prstGeom prst="curvedDownArrow">
              <a:avLst/>
            </a:prstGeom>
            <a:solidFill>
              <a:schemeClr val="accent2"/>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5" name="下カーブ矢印 54"/>
            <p:cNvSpPr/>
            <p:nvPr/>
          </p:nvSpPr>
          <p:spPr>
            <a:xfrm rot="10800000">
              <a:off x="4799856" y="4276740"/>
              <a:ext cx="1314109" cy="576064"/>
            </a:xfrm>
            <a:prstGeom prst="curvedDownArrow">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10" name="テキスト ボックス 9"/>
          <p:cNvSpPr txBox="1"/>
          <p:nvPr/>
        </p:nvSpPr>
        <p:spPr>
          <a:xfrm>
            <a:off x="5044068" y="1109039"/>
            <a:ext cx="402184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その他のプログラム・取組み</a:t>
            </a:r>
          </a:p>
        </p:txBody>
      </p:sp>
      <p:sp>
        <p:nvSpPr>
          <p:cNvPr id="13" name="正方形/長方形 12"/>
          <p:cNvSpPr/>
          <p:nvPr/>
        </p:nvSpPr>
        <p:spPr>
          <a:xfrm>
            <a:off x="467544" y="1888815"/>
            <a:ext cx="3299283" cy="1747638"/>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16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第１回　キャリアを理解しよう</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第２回　強みを確認しよう</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第３回　価値観を確認しよう</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457200" rtl="0" eaLnBrk="1" fontAlgn="auto" latinLnBrk="0" hangingPunct="1">
              <a:lnSpc>
                <a:spcPct val="100000"/>
              </a:lnSpc>
              <a:spcBef>
                <a:spcPts val="0"/>
              </a:spcBef>
              <a:spcAft>
                <a:spcPts val="30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・キャリアについての基本知識や休職中にキャリアについて考える意義を学ぶ</a:t>
            </a:r>
            <a:endParaRPr kumimoji="0" lang="en-US" altLang="ja-JP" sz="11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indent="-92075"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・自分の生き方、働き方の土台となる価値観や強み、仕事のやりがいを確認する</a:t>
            </a:r>
            <a:endParaRPr kumimoji="1" lang="ja-JP" altLang="en-US" sz="16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9" name="正方形/長方形 58"/>
          <p:cNvSpPr/>
          <p:nvPr/>
        </p:nvSpPr>
        <p:spPr>
          <a:xfrm>
            <a:off x="433798" y="3758355"/>
            <a:ext cx="3371291" cy="1440463"/>
          </a:xfrm>
          <a:prstGeom prst="rect">
            <a:avLst/>
          </a:prstGeom>
          <a:solidFill>
            <a:srgbClr val="92D0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第４回　役割について整理しよう</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・職場や家族など自分を取り巻く周囲から、どのような役割を求められているかを整理する</a:t>
            </a:r>
            <a:endParaRPr kumimoji="0" lang="en-US" altLang="ja-JP" sz="11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indent="-92075"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期待されている役割から生じる葛藤やストレスへの対処策を検討する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1" name="正方形/長方形 60"/>
          <p:cNvSpPr/>
          <p:nvPr/>
        </p:nvSpPr>
        <p:spPr>
          <a:xfrm>
            <a:off x="467543" y="5301206"/>
            <a:ext cx="3337546" cy="1152130"/>
          </a:xfrm>
          <a:prstGeom prst="rect">
            <a:avLst/>
          </a:prstGeom>
          <a:solidFill>
            <a:schemeClr val="accent5">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lvl="0" defTabSz="457200">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第５回　今後の働き方を考えよう</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lvl="0" defTabSz="457200">
              <a:defRPr/>
            </a:pPr>
            <a:r>
              <a:rPr kumimoji="0" lang="ja-JP" altLang="en-US" sz="1100" dirty="0">
                <a:solidFill>
                  <a:sysClr val="windowText" lastClr="000000"/>
                </a:solidFill>
                <a:latin typeface="BIZ UDPゴシック" panose="020B0400000000000000" pitchFamily="50" charset="-128"/>
                <a:ea typeface="BIZ UDPゴシック" panose="020B0400000000000000" pitchFamily="50" charset="-128"/>
              </a:rPr>
              <a:t>・自分のストレスパターンや転機の乗り越え方を整理　</a:t>
            </a:r>
            <a:endParaRPr kumimoji="0" lang="en-US" altLang="ja-JP" sz="1100" dirty="0">
              <a:solidFill>
                <a:sysClr val="windowText" lastClr="000000"/>
              </a:solidFill>
              <a:latin typeface="BIZ UDPゴシック" panose="020B0400000000000000" pitchFamily="50" charset="-128"/>
              <a:ea typeface="BIZ UDPゴシック" panose="020B0400000000000000" pitchFamily="50" charset="-128"/>
            </a:endParaRPr>
          </a:p>
          <a:p>
            <a:pPr lvl="0" defTabSz="457200">
              <a:defRPr/>
            </a:pPr>
            <a:r>
              <a:rPr kumimoji="0" lang="ja-JP" altLang="en-US" sz="1100" dirty="0">
                <a:solidFill>
                  <a:sysClr val="windowText" lastClr="000000"/>
                </a:solidFill>
                <a:latin typeface="BIZ UDPゴシック" panose="020B0400000000000000" pitchFamily="50" charset="-128"/>
                <a:ea typeface="BIZ UDPゴシック" panose="020B0400000000000000" pitchFamily="50" charset="-128"/>
              </a:rPr>
              <a:t>　する</a:t>
            </a:r>
            <a:endParaRPr kumimoji="0" lang="en-US" altLang="ja-JP" sz="1100" dirty="0">
              <a:solidFill>
                <a:sysClr val="windowText" lastClr="000000"/>
              </a:solidFill>
              <a:latin typeface="BIZ UDPゴシック" panose="020B0400000000000000" pitchFamily="50" charset="-128"/>
              <a:ea typeface="BIZ UDPゴシック" panose="020B0400000000000000" pitchFamily="50" charset="-128"/>
            </a:endParaRPr>
          </a:p>
          <a:p>
            <a:pPr lvl="0" defTabSz="457200">
              <a:defRPr/>
            </a:pPr>
            <a:r>
              <a:rPr kumimoji="0" lang="ja-JP" altLang="en-US" sz="1100" dirty="0">
                <a:solidFill>
                  <a:sysClr val="windowText" lastClr="000000"/>
                </a:solidFill>
                <a:latin typeface="BIZ UDPゴシック" panose="020B0400000000000000" pitchFamily="50" charset="-128"/>
                <a:ea typeface="BIZ UDPゴシック" panose="020B0400000000000000" pitchFamily="50" charset="-128"/>
              </a:rPr>
              <a:t>・今後の自分らしい働き方を主体的に考える</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p>
        </p:txBody>
      </p:sp>
      <p:sp>
        <p:nvSpPr>
          <p:cNvPr id="19" name="角丸四角形 18"/>
          <p:cNvSpPr/>
          <p:nvPr/>
        </p:nvSpPr>
        <p:spPr>
          <a:xfrm>
            <a:off x="5217506" y="1412776"/>
            <a:ext cx="3674974" cy="90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spcAft>
                <a:spcPts val="450"/>
              </a:spcAft>
              <a:defRPr/>
            </a:pPr>
            <a:r>
              <a:rPr kumimoji="0" lang="ja-JP" altLang="en-US"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b="1" dirty="0">
                <a:solidFill>
                  <a:srgbClr val="FF0000"/>
                </a:solidFill>
                <a:latin typeface="BIZ UDPゴシック" panose="020B0400000000000000" pitchFamily="50" charset="-128"/>
                <a:ea typeface="BIZ UDPゴシック" panose="020B0400000000000000" pitchFamily="50" charset="-128"/>
              </a:rPr>
              <a:t>生活習慣</a:t>
            </a:r>
            <a:endParaRPr kumimoji="0" lang="en-US" altLang="ja-JP" sz="1400" b="1" dirty="0">
              <a:solidFill>
                <a:srgbClr val="FF0000"/>
              </a:solidFill>
              <a:latin typeface="BIZ UDPゴシック" panose="020B0400000000000000" pitchFamily="50" charset="-128"/>
              <a:ea typeface="BIZ UDPゴシック" panose="020B0400000000000000" pitchFamily="50" charset="-128"/>
            </a:endParaRPr>
          </a:p>
          <a:p>
            <a:pPr lvl="0" defTabSz="457200">
              <a:spcAft>
                <a:spcPts val="450"/>
              </a:spcAft>
              <a:defRPr/>
            </a:pPr>
            <a:r>
              <a:rPr kumimoji="0" lang="ja-JP" altLang="en-US" sz="1050" dirty="0">
                <a:solidFill>
                  <a:prstClr val="black"/>
                </a:solidFill>
                <a:latin typeface="BIZ UDPゴシック" panose="020B0400000000000000" pitchFamily="50" charset="-128"/>
                <a:ea typeface="BIZ UDPゴシック" panose="020B0400000000000000" pitchFamily="50" charset="-128"/>
              </a:rPr>
              <a:t>適切な生活習慣の確立と継続に向けた取組み（睡眠・食事・運動・セルフケア）</a:t>
            </a:r>
            <a:endParaRPr kumimoji="0" lang="en-US" altLang="ja-JP" sz="1050" dirty="0">
              <a:solidFill>
                <a:prstClr val="black"/>
              </a:solidFill>
              <a:latin typeface="BIZ UDPゴシック" panose="020B0400000000000000" pitchFamily="50" charset="-128"/>
              <a:ea typeface="BIZ UDPゴシック" panose="020B0400000000000000" pitchFamily="50" charset="-128"/>
            </a:endParaRPr>
          </a:p>
          <a:p>
            <a:pPr lvl="0" defTabSz="457200">
              <a:spcAft>
                <a:spcPts val="450"/>
              </a:spcAft>
              <a:defRPr/>
            </a:pPr>
            <a:r>
              <a:rPr kumimoji="0" lang="ja-JP" altLang="en-US" sz="1000" dirty="0">
                <a:solidFill>
                  <a:prstClr val="black"/>
                </a:solidFill>
                <a:latin typeface="BIZ UDPゴシック" panose="020B0400000000000000" pitchFamily="50" charset="-128"/>
                <a:ea typeface="BIZ UDPゴシック" panose="020B0400000000000000" pitchFamily="50" charset="-128"/>
              </a:rPr>
              <a:t>＊復職セミナー「日常生活基礎力形成支援」</a:t>
            </a:r>
            <a:r>
              <a:rPr kumimoji="0" lang="ja-JP" altLang="en-US" sz="11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p>
        </p:txBody>
      </p:sp>
      <p:sp>
        <p:nvSpPr>
          <p:cNvPr id="20" name="テキスト ボックス 19"/>
          <p:cNvSpPr txBox="1"/>
          <p:nvPr/>
        </p:nvSpPr>
        <p:spPr>
          <a:xfrm>
            <a:off x="935786" y="1577261"/>
            <a:ext cx="236279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＊復職セミナー「キャリア講習」</a:t>
            </a:r>
            <a:endPar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p:cNvSpPr/>
          <p:nvPr/>
        </p:nvSpPr>
        <p:spPr>
          <a:xfrm>
            <a:off x="511126" y="1930724"/>
            <a:ext cx="1372907" cy="217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自分</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を知る</a:t>
            </a:r>
          </a:p>
        </p:txBody>
      </p:sp>
      <p:sp>
        <p:nvSpPr>
          <p:cNvPr id="22" name="正方形/長方形 21"/>
          <p:cNvSpPr/>
          <p:nvPr/>
        </p:nvSpPr>
        <p:spPr>
          <a:xfrm>
            <a:off x="467544" y="3817673"/>
            <a:ext cx="2127691" cy="234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自分を取り巻く環境を知る</a:t>
            </a:r>
          </a:p>
        </p:txBody>
      </p:sp>
      <p:sp>
        <p:nvSpPr>
          <p:cNvPr id="23" name="角丸四角形 22"/>
          <p:cNvSpPr/>
          <p:nvPr/>
        </p:nvSpPr>
        <p:spPr>
          <a:xfrm>
            <a:off x="5217506" y="3423782"/>
            <a:ext cx="3674974" cy="90000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spcAft>
                <a:spcPts val="450"/>
              </a:spcAft>
              <a:defRPr/>
            </a:pPr>
            <a:r>
              <a:rPr kumimoji="0" lang="ja-JP" altLang="en-US"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コミュニケーション</a:t>
            </a:r>
            <a:endParaRPr kumimoji="0" lang="en-US" altLang="ja-JP"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lvl="0" defTabSz="457200">
              <a:spcAft>
                <a:spcPts val="450"/>
              </a:spcAft>
              <a:defRPr/>
            </a:pPr>
            <a:r>
              <a:rPr kumimoji="0" lang="ja-JP" altLang="en-US" sz="1050" dirty="0">
                <a:solidFill>
                  <a:prstClr val="black"/>
                </a:solidFill>
                <a:latin typeface="BIZ UDPゴシック" panose="020B0400000000000000" pitchFamily="50" charset="-128"/>
                <a:ea typeface="BIZ UDPゴシック" panose="020B0400000000000000" pitchFamily="50" charset="-128"/>
              </a:rPr>
              <a:t>自分も相手も尊重したコミュニケーション</a:t>
            </a:r>
            <a:endParaRPr kumimoji="0" lang="en-US" altLang="ja-JP" sz="1050" dirty="0">
              <a:solidFill>
                <a:prstClr val="black"/>
              </a:solidFill>
              <a:latin typeface="BIZ UDPゴシック" panose="020B0400000000000000" pitchFamily="50" charset="-128"/>
              <a:ea typeface="BIZ UDPゴシック" panose="020B0400000000000000" pitchFamily="50" charset="-128"/>
            </a:endParaRPr>
          </a:p>
          <a:p>
            <a:pPr lvl="0" defTabSz="457200">
              <a:defRPr/>
            </a:pPr>
            <a:r>
              <a:rPr kumimoji="0" lang="ja-JP" altLang="en-US" sz="1000" dirty="0">
                <a:solidFill>
                  <a:prstClr val="black"/>
                </a:solidFill>
                <a:latin typeface="BIZ UDPゴシック" panose="020B0400000000000000" pitchFamily="50" charset="-128"/>
                <a:ea typeface="BIZ UDPゴシック" panose="020B0400000000000000" pitchFamily="50" charset="-128"/>
              </a:rPr>
              <a:t>＊コミュニケーションプログラム</a:t>
            </a:r>
            <a:endParaRPr kumimoji="0" lang="en-US" altLang="ja-JP" sz="1000" dirty="0">
              <a:solidFill>
                <a:prstClr val="black"/>
              </a:solidFill>
              <a:latin typeface="BIZ UDPゴシック" panose="020B0400000000000000" pitchFamily="50" charset="-128"/>
              <a:ea typeface="BIZ UDPゴシック" panose="020B0400000000000000" pitchFamily="50" charset="-128"/>
            </a:endParaRPr>
          </a:p>
          <a:p>
            <a:pPr lvl="0" defTabSz="457200">
              <a:defRPr/>
            </a:pPr>
            <a:r>
              <a:rPr kumimoji="0" lang="ja-JP" altLang="en-US" sz="1000" dirty="0">
                <a:solidFill>
                  <a:prstClr val="black"/>
                </a:solidFill>
                <a:latin typeface="BIZ UDPゴシック" panose="020B0400000000000000" pitchFamily="50" charset="-128"/>
                <a:ea typeface="BIZ UDPゴシック" panose="020B0400000000000000" pitchFamily="50" charset="-128"/>
              </a:rPr>
              <a:t>　「ＳＳＴ・アサーション講座」「グループディスカッション」</a:t>
            </a:r>
            <a:r>
              <a:rPr kumimoji="0" lang="ja-JP" altLang="en-US" sz="105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　　</a:t>
            </a:r>
          </a:p>
        </p:txBody>
      </p:sp>
      <p:sp>
        <p:nvSpPr>
          <p:cNvPr id="24" name="正方形/長方形 23"/>
          <p:cNvSpPr/>
          <p:nvPr/>
        </p:nvSpPr>
        <p:spPr>
          <a:xfrm>
            <a:off x="511126" y="5331360"/>
            <a:ext cx="1623635" cy="217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キャリアプランの作成</a:t>
            </a:r>
          </a:p>
        </p:txBody>
      </p:sp>
      <p:sp>
        <p:nvSpPr>
          <p:cNvPr id="21" name="角丸四角形 20"/>
          <p:cNvSpPr/>
          <p:nvPr/>
        </p:nvSpPr>
        <p:spPr>
          <a:xfrm>
            <a:off x="318773" y="1109039"/>
            <a:ext cx="3674974" cy="556032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defTabSz="457200">
              <a:spcAft>
                <a:spcPts val="450"/>
              </a:spcAft>
              <a:defRPr/>
            </a:pP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仕事の</a:t>
            </a:r>
            <a:r>
              <a:rPr kumimoji="0" lang="ja-JP" altLang="en-US" sz="16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rPr>
              <a:t>取組み方・</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働き方</a:t>
            </a:r>
            <a:endParaRPr kumimoji="0" lang="en-US" altLang="ja-JP" sz="1600" b="1" dirty="0">
              <a:solidFill>
                <a:srgbClr val="FF0000"/>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5F3AF5F3-3038-4FA1-9FF9-54FBF43F628C}" type="slidenum">
              <a:rPr kumimoji="1" lang="ja-JP" altLang="en-US" smtClean="0"/>
              <a:t>7</a:t>
            </a:fld>
            <a:endParaRPr kumimoji="1" lang="ja-JP" altLang="en-US"/>
          </a:p>
        </p:txBody>
      </p:sp>
    </p:spTree>
    <p:extLst>
      <p:ext uri="{BB962C8B-B14F-4D97-AF65-F5344CB8AC3E}">
        <p14:creationId xmlns:p14="http://schemas.microsoft.com/office/powerpoint/2010/main" val="363359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61555" y="1281592"/>
            <a:ext cx="8358918" cy="4811704"/>
          </a:xfrm>
          <a:prstGeom prst="roundRect">
            <a:avLst>
              <a:gd name="adj" fmla="val 17740"/>
            </a:avLst>
          </a:prstGeom>
          <a:solidFill>
            <a:schemeClr val="accent5">
              <a:lumMod val="20000"/>
              <a:lumOff val="80000"/>
            </a:schemeClr>
          </a:solidFill>
          <a:ln w="444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a:xfrm>
            <a:off x="461555" y="138592"/>
            <a:ext cx="8229600" cy="1143000"/>
          </a:xfrm>
        </p:spPr>
        <p:txBody>
          <a:bodyPr>
            <a:normAutofit/>
          </a:bodyPr>
          <a:lstStyle/>
          <a:p>
            <a:r>
              <a:rPr lang="ja-JP" altLang="en-US" sz="3600" b="1" dirty="0"/>
              <a:t>キャリアについて理解を深めるポイント</a:t>
            </a:r>
          </a:p>
        </p:txBody>
      </p:sp>
      <p:sp>
        <p:nvSpPr>
          <p:cNvPr id="4" name="スライド番号プレースホルダー 3"/>
          <p:cNvSpPr>
            <a:spLocks noGrp="1"/>
          </p:cNvSpPr>
          <p:nvPr>
            <p:ph type="sldNum" sz="quarter" idx="12"/>
          </p:nvPr>
        </p:nvSpPr>
        <p:spPr>
          <a:xfrm>
            <a:off x="7000963" y="6492875"/>
            <a:ext cx="2133600" cy="365125"/>
          </a:xfrm>
        </p:spPr>
        <p:txBody>
          <a:bodyPr/>
          <a:lstStyle/>
          <a:p>
            <a:fld id="{5F3AF5F3-3038-4FA1-9FF9-54FBF43F628C}" type="slidenum">
              <a:rPr kumimoji="1" lang="ja-JP" altLang="en-US" smtClean="0"/>
              <a:t>8</a:t>
            </a:fld>
            <a:endParaRPr kumimoji="1" lang="ja-JP" altLang="en-US" dirty="0"/>
          </a:p>
        </p:txBody>
      </p:sp>
      <p:sp>
        <p:nvSpPr>
          <p:cNvPr id="9" name="コンテンツ プレースホルダー 2"/>
          <p:cNvSpPr txBox="1">
            <a:spLocks/>
          </p:cNvSpPr>
          <p:nvPr/>
        </p:nvSpPr>
        <p:spPr>
          <a:xfrm>
            <a:off x="639398" y="1695638"/>
            <a:ext cx="8003232" cy="3983612"/>
          </a:xfrm>
          <a:prstGeom prst="rect">
            <a:avLst/>
          </a:prstGeom>
        </p:spPr>
        <p:txBody>
          <a:bodyPr vert="horz" lIns="91440" tIns="45720" rIns="91440" bIns="45720" rtlCol="0" anchor="ctr" anchorCtr="0">
            <a:normAutofit/>
          </a:bodyPr>
          <a:lstStyle>
            <a:lvl1pPr marL="342891" indent="-342891" algn="l" defTabSz="914377"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0"/>
              </a:spcBef>
              <a:spcAft>
                <a:spcPts val="1200"/>
              </a:spcAft>
              <a:buFont typeface="Wingdings" panose="05000000000000000000" pitchFamily="2" charset="2"/>
              <a:buChar char="n"/>
            </a:pPr>
            <a:r>
              <a:rPr lang="ja-JP" altLang="en-US" sz="2800" dirty="0"/>
              <a:t>自分のキャリアについて語り、周囲と共有することで得られる気づきが、キャリアの理解を促進します。</a:t>
            </a:r>
            <a:endParaRPr lang="en-US" altLang="ja-JP" sz="2800" dirty="0"/>
          </a:p>
          <a:p>
            <a:pPr>
              <a:spcBef>
                <a:spcPts val="0"/>
              </a:spcBef>
              <a:spcAft>
                <a:spcPts val="1200"/>
              </a:spcAft>
              <a:buFont typeface="Wingdings" panose="05000000000000000000" pitchFamily="2" charset="2"/>
              <a:buChar char="n"/>
            </a:pPr>
            <a:r>
              <a:rPr lang="ja-JP" altLang="en-US" sz="2800" dirty="0"/>
              <a:t>他のメンバーからの質問やフィードバックが、自分が気づいていない自分を知るきっかけとなります。</a:t>
            </a:r>
            <a:endParaRPr lang="en-US" altLang="ja-JP" sz="2800" dirty="0"/>
          </a:p>
          <a:p>
            <a:pPr>
              <a:buFont typeface="Wingdings" panose="05000000000000000000" pitchFamily="2" charset="2"/>
              <a:buChar char="n"/>
            </a:pPr>
            <a:r>
              <a:rPr lang="ja-JP" altLang="en-US" sz="2800" dirty="0"/>
              <a:t>他のメンバーのキャリアについて聞くことは、自分とは異なる職場の環境を知ったり、他者の価値観や考え方の理解につながります。</a:t>
            </a:r>
            <a:endParaRPr lang="ja-JP" altLang="en-US" dirty="0"/>
          </a:p>
        </p:txBody>
      </p:sp>
    </p:spTree>
    <p:extLst>
      <p:ext uri="{BB962C8B-B14F-4D97-AF65-F5344CB8AC3E}">
        <p14:creationId xmlns:p14="http://schemas.microsoft.com/office/powerpoint/2010/main" val="264108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23528" y="1115616"/>
            <a:ext cx="8496944" cy="5258906"/>
          </a:xfrm>
          <a:prstGeom prst="roundRect">
            <a:avLst>
              <a:gd name="adj" fmla="val 17740"/>
            </a:avLst>
          </a:prstGeom>
          <a:solidFill>
            <a:schemeClr val="accent5">
              <a:lumMod val="20000"/>
              <a:lumOff val="80000"/>
            </a:schemeClr>
          </a:solidFill>
          <a:ln w="444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コンテンツ プレースホルダー 2"/>
          <p:cNvSpPr>
            <a:spLocks noGrp="1"/>
          </p:cNvSpPr>
          <p:nvPr>
            <p:ph idx="1"/>
          </p:nvPr>
        </p:nvSpPr>
        <p:spPr>
          <a:xfrm>
            <a:off x="570384" y="1560541"/>
            <a:ext cx="8003232" cy="4525963"/>
          </a:xfrm>
        </p:spPr>
        <p:txBody>
          <a:bodyPr>
            <a:normAutofit/>
          </a:bodyPr>
          <a:lstStyle/>
          <a:p>
            <a:pPr>
              <a:buFont typeface="Wingdings" panose="05000000000000000000" pitchFamily="2" charset="2"/>
              <a:buChar char="n"/>
            </a:pPr>
            <a:r>
              <a:rPr lang="ja-JP" altLang="en-US" sz="2800" dirty="0"/>
              <a:t>プライバシー保護を意識し、講習中に知り得た</a:t>
            </a:r>
            <a:endParaRPr lang="en-US" altLang="ja-JP" sz="2800" dirty="0"/>
          </a:p>
          <a:p>
            <a:pPr marL="0" indent="0">
              <a:buNone/>
            </a:pPr>
            <a:r>
              <a:rPr lang="ja-JP" altLang="en-US" sz="2800" dirty="0"/>
              <a:t>　 情報を外部に漏らさないでください。</a:t>
            </a:r>
            <a:endParaRPr lang="en-US" altLang="ja-JP" sz="2800" dirty="0"/>
          </a:p>
          <a:p>
            <a:pPr>
              <a:buFont typeface="Wingdings" panose="05000000000000000000" pitchFamily="2" charset="2"/>
              <a:buChar char="n"/>
            </a:pPr>
            <a:r>
              <a:rPr lang="ja-JP" altLang="en-US" sz="2800" dirty="0"/>
              <a:t>開示する範囲は、ご自身で決めましょう。</a:t>
            </a:r>
            <a:endParaRPr lang="en-US" altLang="ja-JP" sz="2800" dirty="0"/>
          </a:p>
          <a:p>
            <a:pPr>
              <a:buFont typeface="Wingdings" panose="05000000000000000000" pitchFamily="2" charset="2"/>
              <a:buChar char="n"/>
            </a:pPr>
            <a:r>
              <a:rPr lang="ja-JP" altLang="en-US" sz="2800" dirty="0"/>
              <a:t>他のメンバーが発言している間は、それを妨げることなく傾聴を心がけましょう。</a:t>
            </a:r>
            <a:endParaRPr lang="en-US" altLang="ja-JP" sz="2800" dirty="0"/>
          </a:p>
          <a:p>
            <a:pPr>
              <a:buFont typeface="Wingdings" panose="05000000000000000000" pitchFamily="2" charset="2"/>
              <a:buChar char="n"/>
            </a:pPr>
            <a:r>
              <a:rPr lang="ja-JP" altLang="en-US" sz="2800" dirty="0"/>
              <a:t>他者の発言を否定せず、互いに支え合う気持ちでディスカッションしましょう。</a:t>
            </a:r>
            <a:endParaRPr lang="en-US" altLang="ja-JP" sz="2800" dirty="0"/>
          </a:p>
          <a:p>
            <a:pPr>
              <a:buFont typeface="Wingdings" panose="05000000000000000000" pitchFamily="2" charset="2"/>
              <a:buChar char="n"/>
            </a:pPr>
            <a:r>
              <a:rPr lang="ja-JP" altLang="en-US" sz="2800" dirty="0"/>
              <a:t>意見を求められても、答えられない時はパスをして構いません。</a:t>
            </a:r>
          </a:p>
        </p:txBody>
      </p:sp>
      <p:sp>
        <p:nvSpPr>
          <p:cNvPr id="4" name="タイトル 1"/>
          <p:cNvSpPr>
            <a:spLocks noGrp="1"/>
          </p:cNvSpPr>
          <p:nvPr>
            <p:ph type="title"/>
          </p:nvPr>
        </p:nvSpPr>
        <p:spPr>
          <a:xfrm>
            <a:off x="457200" y="195079"/>
            <a:ext cx="8229600" cy="1143000"/>
          </a:xfrm>
        </p:spPr>
        <p:txBody>
          <a:bodyPr>
            <a:noAutofit/>
          </a:bodyPr>
          <a:lstStyle/>
          <a:p>
            <a:r>
              <a:rPr lang="ja-JP" altLang="en-US" sz="4000" b="1" dirty="0"/>
              <a:t>参加のルール</a:t>
            </a: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5F3AF5F3-3038-4FA1-9FF9-54FBF43F628C}" type="slidenum">
              <a:rPr kumimoji="1" lang="ja-JP" altLang="en-US" smtClean="0"/>
              <a:t>9</a:t>
            </a:fld>
            <a:endParaRPr kumimoji="1" lang="ja-JP" altLang="en-US"/>
          </a:p>
        </p:txBody>
      </p:sp>
      <p:pic>
        <p:nvPicPr>
          <p:cNvPr id="6" name="図 5"/>
          <p:cNvPicPr>
            <a:picLocks noChangeAspect="1"/>
          </p:cNvPicPr>
          <p:nvPr/>
        </p:nvPicPr>
        <p:blipFill rotWithShape="1">
          <a:blip r:embed="rId3"/>
          <a:srcRect t="1" b="44150"/>
          <a:stretch/>
        </p:blipFill>
        <p:spPr>
          <a:xfrm>
            <a:off x="6612736" y="5110847"/>
            <a:ext cx="2928927" cy="1628800"/>
          </a:xfrm>
          <a:prstGeom prst="rect">
            <a:avLst/>
          </a:prstGeom>
        </p:spPr>
      </p:pic>
    </p:spTree>
    <p:extLst>
      <p:ext uri="{BB962C8B-B14F-4D97-AF65-F5344CB8AC3E}">
        <p14:creationId xmlns:p14="http://schemas.microsoft.com/office/powerpoint/2010/main" val="22486559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5599</Words>
  <Application>Microsoft Office PowerPoint</Application>
  <PresentationFormat>画面に合わせる (4:3)</PresentationFormat>
  <Paragraphs>464</Paragraphs>
  <Slides>21</Slides>
  <Notes>21</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21</vt:i4>
      </vt:variant>
    </vt:vector>
  </HeadingPairs>
  <TitlesOfParts>
    <vt:vector size="33" baseType="lpstr">
      <vt:lpstr>BIZ UDPゴシック</vt:lpstr>
      <vt:lpstr>ＭＳ Ｐゴシック</vt:lpstr>
      <vt:lpstr>ＭＳ Ｐ明朝</vt:lpstr>
      <vt:lpstr>ＭＳ ゴシック</vt:lpstr>
      <vt:lpstr>ＭＳ 明朝</vt:lpstr>
      <vt:lpstr>游ゴシック</vt:lpstr>
      <vt:lpstr>Arial</vt:lpstr>
      <vt:lpstr>Calibri</vt:lpstr>
      <vt:lpstr>Times New Roman</vt:lpstr>
      <vt:lpstr>Wingdings</vt:lpstr>
      <vt:lpstr>Office ​​テーマ</vt:lpstr>
      <vt:lpstr>1_Office ​​テーマ</vt:lpstr>
      <vt:lpstr>PowerPoint プレゼンテーション</vt:lpstr>
      <vt:lpstr>本日の内容</vt:lpstr>
      <vt:lpstr>１．目的、内容、進め方を理解する</vt:lpstr>
      <vt:lpstr>キャリア講習の目的</vt:lpstr>
      <vt:lpstr>PowerPoint プレゼンテーション</vt:lpstr>
      <vt:lpstr>キャリア講習の進め方</vt:lpstr>
      <vt:lpstr>PowerPoint プレゼンテーション</vt:lpstr>
      <vt:lpstr>キャリアについて理解を深めるポイント</vt:lpstr>
      <vt:lpstr>参加のルール</vt:lpstr>
      <vt:lpstr>２．キャリアについての 基本知識を学ぶ</vt:lpstr>
      <vt:lpstr>キャリアとは</vt:lpstr>
      <vt:lpstr>外的キャリアと内的キャリア</vt:lpstr>
      <vt:lpstr>【演習】自分の内的キャリアを知ろう （ワークシート①）</vt:lpstr>
      <vt:lpstr>キャリアに対する捉え方の違い</vt:lpstr>
      <vt:lpstr>３．休職中にキャリアについて 考える意義を理解する</vt:lpstr>
      <vt:lpstr>キャリアとストレス</vt:lpstr>
      <vt:lpstr>PowerPoint プレゼンテーション</vt:lpstr>
      <vt:lpstr>PowerPoint プレゼンテーション</vt:lpstr>
      <vt:lpstr>【演習】自分の転機を振り返ってみよう</vt:lpstr>
      <vt:lpstr>転機を乗り越えるヒント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第1回「キャリアを理解しよう」</dc:title>
  <dc:creator>独立行政法人高齢・障害・求職者雇用支援機構</dc:creator>
  <cp:revision>11</cp:revision>
  <cp:lastPrinted>2023-02-02T09:19:19Z</cp:lastPrinted>
  <dcterms:created xsi:type="dcterms:W3CDTF">2017-10-19T23:32:07Z</dcterms:created>
  <dcterms:modified xsi:type="dcterms:W3CDTF">2023-02-06T04:36:39Z</dcterms:modified>
</cp:coreProperties>
</file>