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885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A2A2A-AAF7-47E9-8DF0-F9D662F19424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6AB1F-801D-4C12-9944-0B847EDB0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180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DC57A8-AE18-4654-B6AF-04B3577165BE}" type="slidenum">
              <a:rPr lang="en-US" altLang="ja-JP" smtClean="0"/>
              <a:pPr/>
              <a:t>1</a:t>
            </a:fld>
            <a:endParaRPr lang="en-US" altLang="ja-JP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2022/8/31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2537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43013"/>
            <a:ext cx="447040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DC57A8-AE18-4654-B6AF-04B3577165BE}" type="slidenum">
              <a:rPr lang="en-US" altLang="ja-JP" smtClean="0"/>
              <a:pPr/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70646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E07F-F16D-4806-BB3A-5715F0110E4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1EDE-FA78-4169-BA67-A808704BC44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941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E07F-F16D-4806-BB3A-5715F0110E4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1EDE-FA78-4169-BA67-A808704BC4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3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E07F-F16D-4806-BB3A-5715F0110E4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1EDE-FA78-4169-BA67-A808704BC4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455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E07F-F16D-4806-BB3A-5715F0110E4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1EDE-FA78-4169-BA67-A808704BC4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9335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E07F-F16D-4806-BB3A-5715F0110E4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1EDE-FA78-4169-BA67-A808704BC44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3120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E07F-F16D-4806-BB3A-5715F0110E4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1EDE-FA78-4169-BA67-A808704BC4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49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E07F-F16D-4806-BB3A-5715F0110E4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1EDE-FA78-4169-BA67-A808704BC4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51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E07F-F16D-4806-BB3A-5715F0110E4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1EDE-FA78-4169-BA67-A808704BC4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569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E07F-F16D-4806-BB3A-5715F0110E4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1EDE-FA78-4169-BA67-A808704BC4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247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62DE07F-F16D-4806-BB3A-5715F0110E4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501EDE-FA78-4169-BA67-A808704BC4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522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E07F-F16D-4806-BB3A-5715F0110E4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01EDE-FA78-4169-BA67-A808704BC4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527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62DE07F-F16D-4806-BB3A-5715F0110E4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B501EDE-FA78-4169-BA67-A808704BC44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678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2D85D3-FCC8-4E18-9AE5-8EF83326C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102" y="667632"/>
            <a:ext cx="6939669" cy="1088068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「強み」はチームで働く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844E98E-9A3F-4D02-B9E5-960B83A02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517" y="1840704"/>
            <a:ext cx="7705060" cy="914150"/>
          </a:xfrm>
        </p:spPr>
        <p:txBody>
          <a:bodyPr>
            <a:normAutofit fontScale="92500"/>
          </a:bodyPr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「強み」は、単体よりも、いくつかの「強み」が互いに関わり合い、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チームとして働いているときに最も力を発揮</a:t>
            </a: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します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F08D76E-D760-49D6-B918-5A5E5AC60282}"/>
              </a:ext>
            </a:extLst>
          </p:cNvPr>
          <p:cNvSpPr txBox="1"/>
          <p:nvPr/>
        </p:nvSpPr>
        <p:spPr>
          <a:xfrm>
            <a:off x="1222013" y="5166817"/>
            <a:ext cx="19017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チャレンジ精神や未知の味等に関する好奇心は、新しい商品の開発に対するモチベーションになる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AB619FE-3B63-4682-9826-A89FB387E05E}"/>
              </a:ext>
            </a:extLst>
          </p:cNvPr>
          <p:cNvSpPr txBox="1"/>
          <p:nvPr/>
        </p:nvSpPr>
        <p:spPr>
          <a:xfrm>
            <a:off x="3522946" y="5171077"/>
            <a:ext cx="1411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試行錯誤の連続であっても、情熱で乗り越えられる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9390978-3641-4502-B0D7-E8AEA145EC88}"/>
              </a:ext>
            </a:extLst>
          </p:cNvPr>
          <p:cNvSpPr txBox="1"/>
          <p:nvPr/>
        </p:nvSpPr>
        <p:spPr>
          <a:xfrm>
            <a:off x="5283014" y="5184326"/>
            <a:ext cx="1334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試行錯誤が閃きを生み出す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E887787-C1EE-46AE-B0EF-78BB5584C297}"/>
              </a:ext>
            </a:extLst>
          </p:cNvPr>
          <p:cNvSpPr txBox="1"/>
          <p:nvPr/>
        </p:nvSpPr>
        <p:spPr>
          <a:xfrm>
            <a:off x="7017272" y="5210685"/>
            <a:ext cx="1654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新しい価値（新商品）を作り出せる</a:t>
            </a:r>
          </a:p>
        </p:txBody>
      </p:sp>
      <p:sp>
        <p:nvSpPr>
          <p:cNvPr id="15" name="矢印: 右 14">
            <a:extLst>
              <a:ext uri="{FF2B5EF4-FFF2-40B4-BE49-F238E27FC236}">
                <a16:creationId xmlns:a16="http://schemas.microsoft.com/office/drawing/2014/main" id="{119DD02F-23AD-4080-B938-1C441F97C6EE}"/>
              </a:ext>
            </a:extLst>
          </p:cNvPr>
          <p:cNvSpPr/>
          <p:nvPr/>
        </p:nvSpPr>
        <p:spPr>
          <a:xfrm>
            <a:off x="3288917" y="3492529"/>
            <a:ext cx="234029" cy="835819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17" name="矢印: 右 16">
            <a:extLst>
              <a:ext uri="{FF2B5EF4-FFF2-40B4-BE49-F238E27FC236}">
                <a16:creationId xmlns:a16="http://schemas.microsoft.com/office/drawing/2014/main" id="{E8A102F7-3752-4D31-A29C-BC4DDD36376E}"/>
              </a:ext>
            </a:extLst>
          </p:cNvPr>
          <p:cNvSpPr/>
          <p:nvPr/>
        </p:nvSpPr>
        <p:spPr>
          <a:xfrm>
            <a:off x="4960182" y="3492529"/>
            <a:ext cx="234029" cy="835819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18" name="矢印: 右 17">
            <a:extLst>
              <a:ext uri="{FF2B5EF4-FFF2-40B4-BE49-F238E27FC236}">
                <a16:creationId xmlns:a16="http://schemas.microsoft.com/office/drawing/2014/main" id="{73CE46F3-35AD-4143-BF63-801DE26FB144}"/>
              </a:ext>
            </a:extLst>
          </p:cNvPr>
          <p:cNvSpPr/>
          <p:nvPr/>
        </p:nvSpPr>
        <p:spPr>
          <a:xfrm>
            <a:off x="6792377" y="3492529"/>
            <a:ext cx="234029" cy="835819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9847" y="3024502"/>
            <a:ext cx="1306894" cy="2089595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4496" y="3003018"/>
            <a:ext cx="1308236" cy="2126797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78372" y="3024502"/>
            <a:ext cx="1332505" cy="2142315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34290" y="2983581"/>
            <a:ext cx="1254627" cy="2146235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9A487D9-F0DD-47A0-A7F0-095E3BA15737}"/>
              </a:ext>
            </a:extLst>
          </p:cNvPr>
          <p:cNvSpPr txBox="1"/>
          <p:nvPr/>
        </p:nvSpPr>
        <p:spPr>
          <a:xfrm>
            <a:off x="632807" y="6487943"/>
            <a:ext cx="351819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dirty="0"/>
              <a:t>ワークシステム・サポートプログラム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618914" y="2791855"/>
            <a:ext cx="8213197" cy="3169467"/>
          </a:xfrm>
          <a:prstGeom prst="roundRect">
            <a:avLst/>
          </a:prstGeom>
          <a:noFill/>
          <a:ln w="571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6" name="正方形/長方形 5"/>
          <p:cNvSpPr/>
          <p:nvPr/>
        </p:nvSpPr>
        <p:spPr>
          <a:xfrm>
            <a:off x="4887690" y="5716219"/>
            <a:ext cx="2880473" cy="399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b="1" dirty="0">
                <a:solidFill>
                  <a:schemeClr val="tx1"/>
                </a:solidFill>
              </a:rPr>
              <a:t>Ｂさんの「強み」チーム</a:t>
            </a: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8977" y="2983581"/>
            <a:ext cx="1245313" cy="2146234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4891797" y="6473817"/>
            <a:ext cx="287636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dirty="0"/>
              <a:t>ＷＳＳＰ版強み育成プロジェクト</a:t>
            </a:r>
          </a:p>
        </p:txBody>
      </p:sp>
    </p:spTree>
    <p:extLst>
      <p:ext uri="{BB962C8B-B14F-4D97-AF65-F5344CB8AC3E}">
        <p14:creationId xmlns:p14="http://schemas.microsoft.com/office/powerpoint/2010/main" val="2935017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 animBg="1"/>
      <p:bldP spid="17" grpId="0" animBg="1"/>
      <p:bldP spid="18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CCC3DD-9070-4051-B9DB-27AF2759A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735" y="505989"/>
            <a:ext cx="8398275" cy="573932"/>
          </a:xfrm>
        </p:spPr>
        <p:txBody>
          <a:bodyPr anchor="t">
            <a:noAutofit/>
          </a:bodyPr>
          <a:lstStyle/>
          <a:p>
            <a:r>
              <a:rPr lang="ja-JP" altLang="en-US" sz="4000" dirty="0">
                <a:solidFill>
                  <a:schemeClr val="tx1"/>
                </a:solidFill>
              </a:rPr>
              <a:t>「強み」</a:t>
            </a:r>
            <a:r>
              <a:rPr kumimoji="1" lang="ja-JP" altLang="en-US" sz="4000" dirty="0">
                <a:solidFill>
                  <a:schemeClr val="tx1"/>
                </a:solidFill>
              </a:rPr>
              <a:t>を認識し、</a:t>
            </a:r>
            <a:br>
              <a:rPr kumimoji="1" lang="en-US" altLang="ja-JP" sz="4000" dirty="0">
                <a:solidFill>
                  <a:schemeClr val="tx1"/>
                </a:solidFill>
              </a:rPr>
            </a:br>
            <a:r>
              <a:rPr lang="ja-JP" altLang="en-US" sz="4000" dirty="0">
                <a:solidFill>
                  <a:schemeClr val="tx1"/>
                </a:solidFill>
              </a:rPr>
              <a:t>　　　　　　　</a:t>
            </a:r>
            <a:r>
              <a:rPr kumimoji="1" lang="ja-JP" altLang="en-US" sz="4000" dirty="0">
                <a:solidFill>
                  <a:schemeClr val="tx1"/>
                </a:solidFill>
              </a:rPr>
              <a:t>活用することの効果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633657" y="6467958"/>
            <a:ext cx="1510343" cy="368757"/>
          </a:xfrm>
        </p:spPr>
        <p:txBody>
          <a:bodyPr/>
          <a:lstStyle/>
          <a:p>
            <a:pPr rtl="0"/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①－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endParaRPr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745F92E-94CE-4807-94C9-0574E06B07F9}"/>
              </a:ext>
            </a:extLst>
          </p:cNvPr>
          <p:cNvSpPr/>
          <p:nvPr/>
        </p:nvSpPr>
        <p:spPr>
          <a:xfrm>
            <a:off x="905523" y="1935763"/>
            <a:ext cx="7474998" cy="430417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・強みの自覚は、自信や成長し続けられるという感覚を強化する</a:t>
            </a:r>
            <a:r>
              <a:rPr kumimoji="1" lang="ja-JP" altLang="en-US" sz="1600" baseline="30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１）</a:t>
            </a:r>
            <a:endParaRPr kumimoji="1" lang="en-US" altLang="ja-JP" sz="1600" baseline="30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・強みを多く自覚している人は、抑うつや不安が低い</a:t>
            </a:r>
            <a:r>
              <a:rPr kumimoji="1" lang="ja-JP" altLang="en-US" sz="1600" baseline="30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１）</a:t>
            </a:r>
            <a:endParaRPr kumimoji="1" lang="en-US" altLang="ja-JP" sz="1600" baseline="30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・個人の強みをフィードバックすることで生産性が向上し離職率が下がる</a:t>
            </a:r>
            <a:r>
              <a:rPr kumimoji="1" lang="ja-JP" altLang="en-US" sz="1600" baseline="30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２）</a:t>
            </a:r>
            <a:endParaRPr kumimoji="1" lang="en-US" altLang="ja-JP" sz="1600" baseline="30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・強みの活用は、幸福感や人生満足感を高める</a:t>
            </a:r>
            <a:r>
              <a:rPr kumimoji="1" lang="ja-JP" altLang="en-US" sz="1600" baseline="30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２）</a:t>
            </a:r>
            <a:endParaRPr kumimoji="1" lang="en-US" altLang="ja-JP" sz="1600" baseline="30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・強みを活用する人は、ストレスを感じにくい</a:t>
            </a:r>
            <a:r>
              <a:rPr kumimoji="1" lang="ja-JP" altLang="en-US" sz="1600" baseline="30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２）</a:t>
            </a:r>
            <a:endParaRPr kumimoji="1" lang="en-US" altLang="ja-JP" sz="1600" baseline="30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aseline="30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・強みの活用は、自己効力感や自尊心を高める</a:t>
            </a:r>
            <a:r>
              <a:rPr kumimoji="1" lang="ja-JP" altLang="en-US" sz="1600" baseline="30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３）</a:t>
            </a:r>
            <a:endParaRPr kumimoji="1" lang="en-US" altLang="ja-JP" sz="1600" baseline="30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・強みを自覚しているほど、キャリア形成や就職活動に対する積極的な姿勢を</a:t>
            </a:r>
            <a:endParaRPr kumimoji="1"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示している</a:t>
            </a:r>
            <a:r>
              <a:rPr kumimoji="1" lang="ja-JP" altLang="en-US" sz="1600" baseline="30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２）</a:t>
            </a:r>
            <a:endParaRPr kumimoji="1" lang="en-US" altLang="ja-JP" sz="1600" baseline="30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・強みの意識的な活用は、仕事に対する熱意を向上させ、組織への愛着心を高</a:t>
            </a:r>
            <a:endParaRPr kumimoji="1"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める</a:t>
            </a:r>
            <a:r>
              <a:rPr kumimoji="1" lang="ja-JP" altLang="en-US" sz="1600" baseline="30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２）</a:t>
            </a:r>
            <a:endParaRPr kumimoji="1" lang="en-US" altLang="ja-JP" sz="1600" baseline="30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0" y="6489243"/>
            <a:ext cx="763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+mj-ea"/>
                <a:ea typeface="+mj-ea"/>
              </a:rPr>
              <a:t>ワークシステム・サポートプログラム　</a:t>
            </a:r>
            <a:r>
              <a:rPr kumimoji="1" lang="en-US" altLang="ja-JP" dirty="0">
                <a:latin typeface="+mj-ea"/>
                <a:ea typeface="+mj-ea"/>
              </a:rPr>
              <a:t>WSSP</a:t>
            </a:r>
            <a:r>
              <a:rPr kumimoji="1" lang="ja-JP" altLang="en-US" dirty="0">
                <a:latin typeface="+mj-ea"/>
                <a:ea typeface="+mj-ea"/>
              </a:rPr>
              <a:t>版強み育成プロジェクト</a:t>
            </a:r>
          </a:p>
        </p:txBody>
      </p:sp>
    </p:spTree>
    <p:extLst>
      <p:ext uri="{BB962C8B-B14F-4D97-AF65-F5344CB8AC3E}">
        <p14:creationId xmlns:p14="http://schemas.microsoft.com/office/powerpoint/2010/main" val="99801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89321" y="233916"/>
            <a:ext cx="81232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+mn-ea"/>
              </a:rPr>
              <a:t>「強みの意図的活用：行動実験」</a:t>
            </a:r>
            <a:endParaRPr kumimoji="1" lang="en-US" altLang="ja-JP" sz="3200" dirty="0">
              <a:latin typeface="+mn-ea"/>
            </a:endParaRPr>
          </a:p>
          <a:p>
            <a:r>
              <a:rPr kumimoji="1" lang="ja-JP" altLang="en-US" sz="3200" dirty="0">
                <a:latin typeface="+mn-ea"/>
              </a:rPr>
              <a:t>行動実験の①～④に取り組めたら⑤～⑥に取り組んでみましょう！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8948" y="1952323"/>
            <a:ext cx="83687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/>
              <a:t>～　行動実験の流れ　～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　　　①「強み」を意図的に活用する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場面</a:t>
            </a:r>
            <a:r>
              <a:rPr kumimoji="1" lang="ja-JP" altLang="en-US" sz="2400" b="1" dirty="0"/>
              <a:t>を決める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　　　②「強み」を意図的に活用する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行動</a:t>
            </a:r>
            <a:r>
              <a:rPr kumimoji="1" lang="ja-JP" altLang="en-US" sz="2400" b="1" dirty="0"/>
              <a:t>を決める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　　　③ 実際にやってみる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　　　④ 記録する</a:t>
            </a:r>
            <a:endParaRPr kumimoji="1" lang="en-US" altLang="ja-JP" sz="2400" b="1" dirty="0"/>
          </a:p>
          <a:p>
            <a:endParaRPr kumimoji="1" lang="en-US" altLang="ja-JP" sz="2400" b="1" dirty="0"/>
          </a:p>
          <a:p>
            <a:endParaRPr kumimoji="1" lang="en-US" altLang="ja-JP" sz="2400" b="1" dirty="0"/>
          </a:p>
          <a:p>
            <a:r>
              <a:rPr kumimoji="1" lang="ja-JP" altLang="en-US" sz="2400" b="1" dirty="0"/>
              <a:t>　　　⑤ 「強み」を別の場面で活用できるか検討する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　　　⑥「強み」を意図的に活用するためにした行動の中から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　　　別の</a:t>
            </a:r>
            <a:r>
              <a:rPr kumimoji="1" lang="ja-JP" altLang="en-US" sz="2400" b="1"/>
              <a:t>「強み」</a:t>
            </a:r>
            <a:r>
              <a:rPr kumimoji="1" lang="ja-JP" altLang="en-US" sz="2400" b="1" dirty="0"/>
              <a:t>を発見する</a:t>
            </a:r>
          </a:p>
        </p:txBody>
      </p:sp>
      <p:sp>
        <p:nvSpPr>
          <p:cNvPr id="7" name="下矢印 6"/>
          <p:cNvSpPr/>
          <p:nvPr/>
        </p:nvSpPr>
        <p:spPr>
          <a:xfrm>
            <a:off x="4632251" y="3686063"/>
            <a:ext cx="786810" cy="6166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971108" y="4399078"/>
            <a:ext cx="7903534" cy="140629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CB0A6B2-5E4A-4C41-B2D9-CF09AFDEA888}"/>
              </a:ext>
            </a:extLst>
          </p:cNvPr>
          <p:cNvSpPr txBox="1"/>
          <p:nvPr/>
        </p:nvSpPr>
        <p:spPr>
          <a:xfrm>
            <a:off x="74951" y="6507452"/>
            <a:ext cx="4690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ワークシステム・サポートプログラム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453707" y="6507452"/>
            <a:ext cx="3835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ＷＳＳＰ版強み育成プロジェクト</a:t>
            </a:r>
          </a:p>
        </p:txBody>
      </p:sp>
    </p:spTree>
    <p:extLst>
      <p:ext uri="{BB962C8B-B14F-4D97-AF65-F5344CB8AC3E}">
        <p14:creationId xmlns:p14="http://schemas.microsoft.com/office/powerpoint/2010/main" val="2843950317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</TotalTime>
  <Words>384</Words>
  <Application>Microsoft Office PowerPoint</Application>
  <PresentationFormat>画面に合わせる (4:3)</PresentationFormat>
  <Paragraphs>47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メイリオ</vt:lpstr>
      <vt:lpstr>游ゴシック</vt:lpstr>
      <vt:lpstr>Calibri</vt:lpstr>
      <vt:lpstr>Calibri Light</vt:lpstr>
      <vt:lpstr>レトロスペクト</vt:lpstr>
      <vt:lpstr>「強み」はチームで働く</vt:lpstr>
      <vt:lpstr>「強み」を認識し、 　　　　　　　活用することの効果</vt:lpstr>
      <vt:lpstr>PowerPoint プレゼンテーション</vt:lpstr>
    </vt:vector>
  </TitlesOfParts>
  <Company>独立行政法人高齢・障害・求職者雇用支援機構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振返り用補足スライド</dc:title>
  <dc:creator>高齢・障害・求職者雇用支援機構</dc:creator>
  <dcterms:created xsi:type="dcterms:W3CDTF">2022-11-10T08:04:23Z</dcterms:created>
  <dcterms:modified xsi:type="dcterms:W3CDTF">2023-02-07T05:04:38Z</dcterms:modified>
</cp:coreProperties>
</file>