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8"/>
  </p:notesMasterIdLst>
  <p:handoutMasterIdLst>
    <p:handoutMasterId r:id="rId19"/>
  </p:handoutMasterIdLst>
  <p:sldIdLst>
    <p:sldId id="311" r:id="rId2"/>
    <p:sldId id="320" r:id="rId3"/>
    <p:sldId id="325" r:id="rId4"/>
    <p:sldId id="293" r:id="rId5"/>
    <p:sldId id="326" r:id="rId6"/>
    <p:sldId id="335" r:id="rId7"/>
    <p:sldId id="295" r:id="rId8"/>
    <p:sldId id="348" r:id="rId9"/>
    <p:sldId id="294" r:id="rId10"/>
    <p:sldId id="349" r:id="rId11"/>
    <p:sldId id="277" r:id="rId12"/>
    <p:sldId id="354" r:id="rId13"/>
    <p:sldId id="331" r:id="rId14"/>
    <p:sldId id="296" r:id="rId15"/>
    <p:sldId id="353" r:id="rId16"/>
    <p:sldId id="347" r:id="rId17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20B544A-900C-48D8-9CE4-5BA3DEB12E93}">
          <p14:sldIdLst>
            <p14:sldId id="311"/>
            <p14:sldId id="320"/>
            <p14:sldId id="325"/>
            <p14:sldId id="293"/>
            <p14:sldId id="326"/>
            <p14:sldId id="335"/>
            <p14:sldId id="295"/>
            <p14:sldId id="348"/>
            <p14:sldId id="294"/>
            <p14:sldId id="349"/>
            <p14:sldId id="277"/>
            <p14:sldId id="354"/>
            <p14:sldId id="331"/>
            <p14:sldId id="296"/>
            <p14:sldId id="353"/>
            <p14:sldId id="347"/>
          </p14:sldIdLst>
        </p14:section>
        <p14:section name="タイトルなしのセクション" id="{B2A38133-4861-409F-A1CE-A0A1A9D99737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74589" autoAdjust="0"/>
  </p:normalViewPr>
  <p:slideViewPr>
    <p:cSldViewPr snapToGrid="0">
      <p:cViewPr varScale="1">
        <p:scale>
          <a:sx n="98" d="100"/>
          <a:sy n="98" d="100"/>
        </p:scale>
        <p:origin x="21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44"/>
    </p:cViewPr>
  </p:sorterViewPr>
  <p:notesViewPr>
    <p:cSldViewPr snapToGrid="0">
      <p:cViewPr varScale="1">
        <p:scale>
          <a:sx n="100" d="100"/>
          <a:sy n="100" d="100"/>
        </p:scale>
        <p:origin x="35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r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2022/8/31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57E03411-58E2-43FD-AE1D-AD77DFF8CB20}" type="slidenum">
              <a:rPr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‹#›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 smtClean="0"/>
              <a:t>2022/8/31</a:t>
            </a:r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dirty="0"/>
              <a:t>マスター テキストの書式設定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C8DC57A8-AE18-4654-B6AF-04B3577165BE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C8DC57A8-AE18-4654-B6AF-04B3577165B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1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58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9138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C8DC57A8-AE18-4654-B6AF-04B3577165B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11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8943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48981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C8DC57A8-AE18-4654-B6AF-04B3577165B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13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89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1659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26919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16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56587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684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C8DC57A8-AE18-4654-B6AF-04B3577165B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3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213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1104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438525" y="850900"/>
            <a:ext cx="3062288" cy="2297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C8DC57A8-AE18-4654-B6AF-04B3577165BE}" type="slidenum"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algn="r" rtl="0"/>
              <a:t>5</a:t>
            </a:fld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180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342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72265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3161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93933" y="3275965"/>
            <a:ext cx="8770486" cy="2680335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DC57A8-AE18-4654-B6AF-04B3577165BE}" type="slidenum">
              <a:rPr lang="en-US" altLang="ja-JP" smtClean="0"/>
              <a:pPr/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5138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70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794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7510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の 2 つ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8909" y="304799"/>
            <a:ext cx="7543802" cy="1216152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grpSp>
        <p:nvGrpSpPr>
          <p:cNvPr id="9" name="グループ 8"/>
          <p:cNvGrpSpPr/>
          <p:nvPr/>
        </p:nvGrpSpPr>
        <p:grpSpPr>
          <a:xfrm>
            <a:off x="789317" y="1733550"/>
            <a:ext cx="3270377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3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4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5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6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7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8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9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0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1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36" name="図プレースホルダー 33" descr="画像を追加する空のプレースホルダー。プレースホルダーをクリックし、追加する画像を選択します。"/>
          <p:cNvSpPr>
            <a:spLocks noGrp="1" noChangeAspect="1"/>
          </p:cNvSpPr>
          <p:nvPr>
            <p:ph type="pic" sz="quarter" idx="17"/>
          </p:nvPr>
        </p:nvSpPr>
        <p:spPr>
          <a:xfrm>
            <a:off x="948771" y="1900210"/>
            <a:ext cx="2951652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39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89317" y="4935990"/>
            <a:ext cx="3276735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grpSp>
        <p:nvGrpSpPr>
          <p:cNvPr id="22" name="グループ 21"/>
          <p:cNvGrpSpPr/>
          <p:nvPr/>
        </p:nvGrpSpPr>
        <p:grpSpPr>
          <a:xfrm>
            <a:off x="5072334" y="1733550"/>
            <a:ext cx="3270377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4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5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6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7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8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29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30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31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32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33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34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37" name="図プレースホルダー 33" descr="画像を追加する空のプレースホルダー。プレースホルダーをクリックし、追加する画像を選択します。"/>
          <p:cNvSpPr>
            <a:spLocks noGrp="1" noChangeAspect="1"/>
          </p:cNvSpPr>
          <p:nvPr>
            <p:ph type="pic" sz="quarter" idx="18"/>
          </p:nvPr>
        </p:nvSpPr>
        <p:spPr>
          <a:xfrm>
            <a:off x="5231788" y="1900210"/>
            <a:ext cx="2951652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40" name="テキスト プレースホルダー 3"/>
          <p:cNvSpPr>
            <a:spLocks noGrp="1"/>
          </p:cNvSpPr>
          <p:nvPr>
            <p:ph type="body" sz="half" idx="19"/>
          </p:nvPr>
        </p:nvSpPr>
        <p:spPr>
          <a:xfrm>
            <a:off x="5057181" y="4935990"/>
            <a:ext cx="3276735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ャプション付きの 3 つ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grpSp>
        <p:nvGrpSpPr>
          <p:cNvPr id="52" name="グループ 51"/>
          <p:cNvGrpSpPr>
            <a:grpSpLocks noChangeAspect="1"/>
          </p:cNvGrpSpPr>
          <p:nvPr/>
        </p:nvGrpSpPr>
        <p:grpSpPr>
          <a:xfrm rot="5400000">
            <a:off x="393436" y="2064321"/>
            <a:ext cx="3123347" cy="231729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4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5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6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7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8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59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60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61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62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63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64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79" name="図プレースホルダー 33" descr="画像を追加する空のプレースホルダー。プレースホルダーをクリックし、追加する画像を選択します。"/>
          <p:cNvSpPr>
            <a:spLocks noGrp="1"/>
          </p:cNvSpPr>
          <p:nvPr>
            <p:ph type="pic" sz="quarter" idx="19"/>
          </p:nvPr>
        </p:nvSpPr>
        <p:spPr>
          <a:xfrm>
            <a:off x="936876" y="1824285"/>
            <a:ext cx="2036467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8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26409" y="4947405"/>
            <a:ext cx="20574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grpSp>
        <p:nvGrpSpPr>
          <p:cNvPr id="84" name="グループ 83"/>
          <p:cNvGrpSpPr>
            <a:grpSpLocks noChangeAspect="1"/>
          </p:cNvGrpSpPr>
          <p:nvPr userDrawn="1"/>
        </p:nvGrpSpPr>
        <p:grpSpPr>
          <a:xfrm rot="5400000">
            <a:off x="2997433" y="2064321"/>
            <a:ext cx="3123347" cy="231729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6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7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8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9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0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1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2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3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4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5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6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78" name="図プレースホルダー 33" descr="画像を追加する空のプレースホルダー。プレースホルダーをクリックし、追加する画像を選択します。"/>
          <p:cNvSpPr>
            <a:spLocks noGrp="1"/>
          </p:cNvSpPr>
          <p:nvPr>
            <p:ph type="pic" sz="quarter" idx="18"/>
          </p:nvPr>
        </p:nvSpPr>
        <p:spPr>
          <a:xfrm>
            <a:off x="3540693" y="1824285"/>
            <a:ext cx="2036826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82" name="テキスト プレースホルダー 3"/>
          <p:cNvSpPr>
            <a:spLocks noGrp="1"/>
          </p:cNvSpPr>
          <p:nvPr>
            <p:ph type="body" sz="half" idx="21"/>
          </p:nvPr>
        </p:nvSpPr>
        <p:spPr>
          <a:xfrm>
            <a:off x="3530406" y="4947405"/>
            <a:ext cx="20574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grpSp>
        <p:nvGrpSpPr>
          <p:cNvPr id="97" name="グループ 96"/>
          <p:cNvGrpSpPr>
            <a:grpSpLocks noChangeAspect="1"/>
          </p:cNvGrpSpPr>
          <p:nvPr userDrawn="1"/>
        </p:nvGrpSpPr>
        <p:grpSpPr>
          <a:xfrm rot="5400000">
            <a:off x="5623839" y="2064321"/>
            <a:ext cx="3123347" cy="231729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9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0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1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2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3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4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5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6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7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8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9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80" name="図プレースホルダー 33" descr="画像を追加する空のプレースホルダー。プレースホルダーをクリックし、追加する画像を選択します。"/>
          <p:cNvSpPr>
            <a:spLocks noGrp="1"/>
          </p:cNvSpPr>
          <p:nvPr>
            <p:ph type="pic" sz="quarter" idx="20"/>
          </p:nvPr>
        </p:nvSpPr>
        <p:spPr>
          <a:xfrm>
            <a:off x="6167099" y="1824285"/>
            <a:ext cx="2036826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83" name="テキスト プレースホルダー 3"/>
          <p:cNvSpPr>
            <a:spLocks noGrp="1"/>
          </p:cNvSpPr>
          <p:nvPr>
            <p:ph type="body" sz="half" idx="22"/>
          </p:nvPr>
        </p:nvSpPr>
        <p:spPr>
          <a:xfrm>
            <a:off x="6156812" y="4947405"/>
            <a:ext cx="20574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キャプション付きの 3 つの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99661" y="421594"/>
            <a:ext cx="1714500" cy="1885508"/>
          </a:xfrm>
        </p:spPr>
        <p:txBody>
          <a:bodyPr rtlCol="0">
            <a:normAutofit/>
          </a:bodyPr>
          <a:lstStyle>
            <a:lvl1pPr algn="l" rtl="0">
              <a:defRPr sz="1800"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grpSp>
        <p:nvGrpSpPr>
          <p:cNvPr id="84" name="グループ 83"/>
          <p:cNvGrpSpPr>
            <a:grpSpLocks noChangeAspect="1"/>
          </p:cNvGrpSpPr>
          <p:nvPr/>
        </p:nvGrpSpPr>
        <p:grpSpPr>
          <a:xfrm rot="16200000" flipV="1">
            <a:off x="-425972" y="1653786"/>
            <a:ext cx="5053664" cy="3308889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6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7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8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89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0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1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2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3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4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5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96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97" name="図プレースホルダー 33" descr="画像を追加する空のプレースホルダー。プレースホルダーをクリックし、追加する画像を選択します。"/>
          <p:cNvSpPr>
            <a:spLocks noGrp="1"/>
          </p:cNvSpPr>
          <p:nvPr>
            <p:ph type="pic" sz="quarter" idx="17"/>
          </p:nvPr>
        </p:nvSpPr>
        <p:spPr>
          <a:xfrm>
            <a:off x="630596" y="1020193"/>
            <a:ext cx="291465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grpSp>
        <p:nvGrpSpPr>
          <p:cNvPr id="98" name="グループ 97"/>
          <p:cNvGrpSpPr/>
          <p:nvPr/>
        </p:nvGrpSpPr>
        <p:grpSpPr>
          <a:xfrm>
            <a:off x="3991867" y="319177"/>
            <a:ext cx="2542205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0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1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2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3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4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5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6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7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8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09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0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111" name="図プレースホルダー 33" descr="画像を追加する空のプレースホルダー。プレースホルダーをクリックし、追加する画像を選択します。"/>
          <p:cNvSpPr>
            <a:spLocks noGrp="1" noChangeAspect="1"/>
          </p:cNvSpPr>
          <p:nvPr>
            <p:ph type="pic" sz="quarter" idx="18"/>
          </p:nvPr>
        </p:nvSpPr>
        <p:spPr>
          <a:xfrm>
            <a:off x="4160085" y="529603"/>
            <a:ext cx="2245025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grpSp>
        <p:nvGrpSpPr>
          <p:cNvPr id="112" name="グループ 111"/>
          <p:cNvGrpSpPr/>
          <p:nvPr/>
        </p:nvGrpSpPr>
        <p:grpSpPr>
          <a:xfrm>
            <a:off x="3991867" y="3245640"/>
            <a:ext cx="2542205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フリーフォーム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4" name="フリーフォーム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5" name="フリーフォーム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6" name="フリーフォーム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7" name="フリーフォーム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8" name="フリーフォーム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19" name="フリーフォーム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0" name="フリーフォーム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1" name="フリーフォーム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2" name="フリーフォーム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3" name="フリーフォーム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  <p:sp>
          <p:nvSpPr>
            <p:cNvPr id="124" name="フリーフォーム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ja-JP" altLang="en-US" sz="1350" dirty="0"/>
            </a:p>
          </p:txBody>
        </p:sp>
      </p:grpSp>
      <p:sp>
        <p:nvSpPr>
          <p:cNvPr id="125" name="図プレースホルダー 33" descr="画像を追加する空のプレースホルダー。プレースホルダーをクリックし、追加する画像を選択します。"/>
          <p:cNvSpPr>
            <a:spLocks noGrp="1" noChangeAspect="1"/>
          </p:cNvSpPr>
          <p:nvPr>
            <p:ph type="pic" sz="quarter" idx="19"/>
          </p:nvPr>
        </p:nvSpPr>
        <p:spPr>
          <a:xfrm>
            <a:off x="4160085" y="3456066"/>
            <a:ext cx="2245025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126" name="テキスト プレースホルダー 3"/>
          <p:cNvSpPr>
            <a:spLocks noGrp="1"/>
          </p:cNvSpPr>
          <p:nvPr>
            <p:ph type="body" sz="half" idx="21"/>
          </p:nvPr>
        </p:nvSpPr>
        <p:spPr>
          <a:xfrm>
            <a:off x="6799661" y="2484993"/>
            <a:ext cx="1714500" cy="3248729"/>
          </a:xfrm>
        </p:spPr>
        <p:txBody>
          <a:bodyPr rtlCol="0" anchor="t" anchorCtr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200"/>
            </a:lvl1pPr>
            <a:lvl2pPr marL="342900" indent="0" algn="l" rtl="0">
              <a:buNone/>
              <a:defRPr sz="1050"/>
            </a:lvl2pPr>
            <a:lvl3pPr marL="685800" indent="0" algn="l" rtl="0">
              <a:buNone/>
              <a:defRPr sz="900"/>
            </a:lvl3pPr>
            <a:lvl4pPr marL="1028700" indent="0" algn="l" rtl="0">
              <a:buNone/>
              <a:defRPr sz="750"/>
            </a:lvl4pPr>
            <a:lvl5pPr marL="1371600" indent="0" algn="l" rtl="0">
              <a:buNone/>
              <a:defRPr sz="750"/>
            </a:lvl5pPr>
            <a:lvl6pPr marL="1714500" indent="0" algn="l" rtl="0">
              <a:buNone/>
              <a:defRPr sz="750"/>
            </a:lvl6pPr>
            <a:lvl7pPr marL="2057400" indent="0" algn="l" rtl="0">
              <a:buNone/>
              <a:defRPr sz="750"/>
            </a:lvl7pPr>
            <a:lvl8pPr marL="2400300" indent="0" algn="l" rtl="0">
              <a:buNone/>
              <a:defRPr sz="750"/>
            </a:lvl8pPr>
            <a:lvl9pPr marL="2743200" indent="0" algn="l" rtl="0">
              <a:buNone/>
              <a:defRPr sz="75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69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930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159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2980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8573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1895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3192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1442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2B156B-59AE-415F-B24B-8756D48BB977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86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772816" y="6459786"/>
            <a:ext cx="1371184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32630" y="221942"/>
            <a:ext cx="383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第３回　　月　　日　（　　</a:t>
            </a:r>
            <a:r>
              <a:rPr kumimoji="1" lang="ja-JP" altLang="en-US" dirty="0" smtClean="0"/>
              <a:t>）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0" y="1616926"/>
            <a:ext cx="9054790" cy="2708185"/>
          </a:xfrm>
        </p:spPr>
        <p:txBody>
          <a:bodyPr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6000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「強み」の</a:t>
            </a:r>
            <a:r>
              <a:rPr lang="ja-JP" altLang="en-US" sz="6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講習③</a:t>
            </a:r>
            <a:r>
              <a:rPr lang="en-US" altLang="ja-JP" sz="6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/>
            </a:r>
            <a:br>
              <a:rPr lang="en-US" altLang="ja-JP" sz="6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</a:br>
            <a:r>
              <a:rPr lang="ja-JP" altLang="en-US" sz="6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～　「</a:t>
            </a:r>
            <a:r>
              <a:rPr lang="ja-JP" altLang="en-US" sz="4800" b="1" dirty="0" smtClean="0"/>
              <a:t>強み」の</a:t>
            </a:r>
            <a:r>
              <a:rPr lang="ja-JP" altLang="en-US" sz="4800" b="1" dirty="0"/>
              <a:t>活用とは？</a:t>
            </a:r>
            <a:r>
              <a:rPr lang="ja-JP" altLang="en-US" sz="6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sym typeface="ＭＳ Ｐゴシック" panose="020B0600070205080204" pitchFamily="50" charset="-128"/>
              </a:rPr>
              <a:t>　～</a:t>
            </a:r>
            <a:endParaRPr lang="ja-JP" altLang="en-US" sz="6000" b="1" dirty="0">
              <a:latin typeface="ＭＳ Ｐゴシック" panose="020B0600070205080204" pitchFamily="50" charset="-128"/>
              <a:ea typeface="ＭＳ Ｐゴシック" panose="020B0600070205080204" pitchFamily="50" charset="-128"/>
              <a:sym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1298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27680" y="6459786"/>
            <a:ext cx="1316320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10</a:t>
            </a:fld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14401" y="457200"/>
            <a:ext cx="6846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ＭＥＭ</a:t>
            </a:r>
            <a:r>
              <a:rPr kumimoji="1" lang="ja-JP" altLang="en-US" sz="3200" dirty="0"/>
              <a:t>Ｏ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1" y="3462682"/>
            <a:ext cx="2768610" cy="276861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0869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2323" y="3579490"/>
            <a:ext cx="7185509" cy="667352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4800" dirty="0">
                <a:sym typeface="ＭＳ Ｐゴシック" panose="020B0600070205080204" pitchFamily="50" charset="-128"/>
              </a:rPr>
              <a:t>「強み」の</a:t>
            </a:r>
            <a:r>
              <a:rPr lang="ja-JP" altLang="en-US" sz="4800" dirty="0" smtClean="0">
                <a:sym typeface="ＭＳ Ｐゴシック" panose="020B0600070205080204" pitchFamily="50" charset="-128"/>
              </a:rPr>
              <a:t>活用について</a:t>
            </a:r>
            <a:endParaRPr lang="en-US" altLang="ja-JP" sz="4800" dirty="0">
              <a:sym typeface="ＭＳ Ｐゴシック" panose="020B060007020508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772816" y="6459786"/>
            <a:ext cx="1371184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11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5165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2D85D3-FCC8-4E18-9AE5-8EF83326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「強み」の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活用に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留意点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44E98E-9A3F-4D02-B9E5-960B83A02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792" y="1939326"/>
            <a:ext cx="8111811" cy="3414450"/>
          </a:xfrm>
        </p:spPr>
        <p:txBody>
          <a:bodyPr>
            <a:noAutofit/>
          </a:bodyPr>
          <a:lstStyle/>
          <a:p>
            <a:pPr marL="530225" indent="-530225">
              <a:buNone/>
            </a:pP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・「強み」の</a:t>
            </a:r>
            <a:r>
              <a:rPr lang="ja-JP" altLang="en-US" sz="3000" u="sng" dirty="0">
                <a:solidFill>
                  <a:schemeClr val="tx1"/>
                </a:solidFill>
                <a:latin typeface="メイリオ" panose="020B0604030504040204" pitchFamily="50" charset="-128"/>
              </a:rPr>
              <a:t>過剰な活用は、</a:t>
            </a:r>
            <a:r>
              <a:rPr lang="ja-JP" altLang="en-US" sz="3000" u="sng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ネガティブな評価</a:t>
            </a:r>
            <a:endParaRPr lang="en-US" altLang="ja-JP" sz="3000" u="sng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530225" indent="-530225">
              <a:buNone/>
            </a:pPr>
            <a:r>
              <a:rPr lang="ja-JP" altLang="en-US" sz="30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　 </a:t>
            </a:r>
            <a:r>
              <a:rPr lang="ja-JP" altLang="en-US" sz="3000" u="sng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に</a:t>
            </a:r>
            <a:r>
              <a:rPr lang="ja-JP" altLang="en-US" sz="3000" u="sng" dirty="0">
                <a:solidFill>
                  <a:schemeClr val="tx1"/>
                </a:solidFill>
                <a:latin typeface="メイリオ" panose="020B0604030504040204" pitchFamily="50" charset="-128"/>
              </a:rPr>
              <a:t>転じる</a:t>
            </a: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ことが</a:t>
            </a:r>
            <a:r>
              <a:rPr lang="ja-JP" altLang="en-US" sz="30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あります</a:t>
            </a:r>
            <a:endParaRPr lang="en-US" altLang="ja-JP" sz="3000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530225" indent="-530225"/>
            <a:endParaRPr lang="en-US" altLang="ja-JP" sz="3000" dirty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・「強み</a:t>
            </a: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」を</a:t>
            </a:r>
            <a:r>
              <a:rPr lang="ja-JP" altLang="en-US" sz="3000" u="sng" dirty="0">
                <a:solidFill>
                  <a:schemeClr val="tx1"/>
                </a:solidFill>
                <a:latin typeface="メイリオ" panose="020B0604030504040204" pitchFamily="50" charset="-128"/>
              </a:rPr>
              <a:t>活用する場面やタイミングに気</a:t>
            </a:r>
            <a:r>
              <a:rPr lang="ja-JP" altLang="en-US" sz="3000" u="sng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を</a:t>
            </a:r>
            <a:endParaRPr lang="en-US" altLang="ja-JP" sz="3000" u="sng" dirty="0" smtClean="0">
              <a:solidFill>
                <a:schemeClr val="tx1"/>
              </a:solidFill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　 </a:t>
            </a:r>
            <a:r>
              <a:rPr lang="ja-JP" altLang="en-US" sz="3000" u="sng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つけましょう</a:t>
            </a:r>
            <a:endParaRPr lang="en-US" altLang="ja-JP" sz="3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0225" indent="-530225"/>
            <a:endParaRPr lang="en-US" altLang="ja-JP" sz="3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30225" indent="-530225">
              <a:buNone/>
            </a:pPr>
            <a:r>
              <a:rPr lang="ja-JP" altLang="en-US" sz="30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・「</a:t>
            </a: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強み」を</a:t>
            </a:r>
            <a:r>
              <a:rPr lang="ja-JP" altLang="en-US" sz="3000" u="sng" dirty="0">
                <a:solidFill>
                  <a:schemeClr val="tx1"/>
                </a:solidFill>
                <a:latin typeface="メイリオ" panose="020B0604030504040204" pitchFamily="50" charset="-128"/>
              </a:rPr>
              <a:t>使わないという選択肢</a:t>
            </a:r>
            <a:r>
              <a:rPr lang="ja-JP" altLang="en-US" sz="3000" dirty="0">
                <a:solidFill>
                  <a:schemeClr val="tx1"/>
                </a:solidFill>
                <a:latin typeface="メイリオ" panose="020B0604030504040204" pitchFamily="50" charset="-128"/>
              </a:rPr>
              <a:t>が</a:t>
            </a:r>
            <a:r>
              <a:rPr lang="ja-JP" altLang="en-US" sz="30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あります</a:t>
            </a:r>
            <a:endParaRPr lang="en-US" altLang="ja-JP" sz="3000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677630" y="6459786"/>
            <a:ext cx="1378259" cy="398214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12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664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 smtClean="0"/>
              <a:t>ホームワーク</a:t>
            </a:r>
            <a:endParaRPr kumimoji="1" lang="ja-JP" altLang="en-US" sz="5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791104" y="6459787"/>
            <a:ext cx="1352896" cy="398213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13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0393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9D3213-9B49-4EDA-B0A7-DFC4DC3F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81" y="446191"/>
            <a:ext cx="8838230" cy="1330570"/>
          </a:xfrm>
        </p:spPr>
        <p:txBody>
          <a:bodyPr anchor="ctr">
            <a:norm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ホームワーク</a:t>
            </a:r>
            <a:r>
              <a:rPr kumimoji="1"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強みの意図的</a:t>
            </a:r>
            <a:r>
              <a:rPr kumimoji="1"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活用：行動</a:t>
            </a:r>
            <a:r>
              <a:rPr lang="ja-JP" altLang="en-US" sz="4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実験</a:t>
            </a:r>
            <a:r>
              <a:rPr lang="ja-JP" altLang="en-US" sz="4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endParaRPr kumimoji="1" lang="ja-JP" altLang="en-US" sz="4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8AE2A2E-D155-4598-B49B-F56F4D3A8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6721" y="2278187"/>
            <a:ext cx="9243303" cy="3632508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・これから１週間、あなた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の「強み」を、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どのような場面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・状況</a:t>
            </a: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活用し、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その結果・成果はどうだったか</a:t>
            </a: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そのとき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の気持ちはどうだったか</a:t>
            </a: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もらいます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・慣れるまでは、意図的に活用するのではなく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、結果的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活用して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いた・・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なるかもしれませんが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、それ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</a:t>
            </a:r>
            <a:r>
              <a:rPr kumimoji="1"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・詳細は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、次のスライドとワークブックを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ご覧ください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09392" y="6412121"/>
            <a:ext cx="1334608" cy="398214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14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0866" y="101404"/>
            <a:ext cx="899599" cy="89959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6968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608224" y="6459786"/>
            <a:ext cx="1535776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r>
              <a:rPr lang="en-US" altLang="ja-JP" dirty="0"/>
              <a:t>15</a:t>
            </a:r>
            <a:endParaRPr lang="ja-JP" altLang="en-US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99D3213-9B49-4EDA-B0A7-DFC4DC3FA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76" y="420419"/>
            <a:ext cx="10024946" cy="1450757"/>
          </a:xfrm>
        </p:spPr>
        <p:txBody>
          <a:bodyPr anchor="ctr">
            <a:noAutofit/>
          </a:bodyPr>
          <a:lstStyle/>
          <a:p>
            <a:r>
              <a:rPr kumimoji="1"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ホームワーク</a:t>
            </a:r>
            <a:r>
              <a:rPr kumimoji="1" lang="en-US" altLang="ja-JP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「強みの意図的</a:t>
            </a:r>
            <a:r>
              <a:rPr kumimoji="1"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活用：行動</a:t>
            </a:r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実験」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4D60E2-BE84-458F-81D2-8840C7D9A525}"/>
              </a:ext>
            </a:extLst>
          </p:cNvPr>
          <p:cNvSpPr/>
          <p:nvPr/>
        </p:nvSpPr>
        <p:spPr>
          <a:xfrm>
            <a:off x="1332411" y="4446866"/>
            <a:ext cx="6662057" cy="160689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+mj-ea"/>
                <a:ea typeface="+mj-ea"/>
              </a:rPr>
              <a:t>ヒント</a:t>
            </a:r>
            <a:r>
              <a:rPr kumimoji="1" lang="ja-JP" altLang="en-US" b="1" dirty="0" smtClean="0">
                <a:latin typeface="+mj-ea"/>
                <a:ea typeface="+mj-ea"/>
              </a:rPr>
              <a:t>「「強み」を</a:t>
            </a:r>
            <a:r>
              <a:rPr kumimoji="1" lang="ja-JP" altLang="en-US" b="1" dirty="0">
                <a:latin typeface="+mj-ea"/>
                <a:ea typeface="+mj-ea"/>
              </a:rPr>
              <a:t>活用するとしたら・・・</a:t>
            </a:r>
            <a:r>
              <a:rPr kumimoji="1" lang="ja-JP" altLang="en-US" b="1" dirty="0" smtClean="0">
                <a:latin typeface="+mj-ea"/>
                <a:ea typeface="+mj-ea"/>
              </a:rPr>
              <a:t>」</a:t>
            </a:r>
            <a:endParaRPr kumimoji="1" lang="en-US" altLang="ja-JP" b="1" dirty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　・仕事で使う</a:t>
            </a:r>
            <a:r>
              <a:rPr kumimoji="1" lang="ja-JP" altLang="en-US" dirty="0">
                <a:latin typeface="+mj-ea"/>
                <a:ea typeface="+mj-ea"/>
              </a:rPr>
              <a:t>としたら</a:t>
            </a:r>
            <a:r>
              <a:rPr kumimoji="1" lang="ja-JP" altLang="en-US" dirty="0" smtClean="0">
                <a:latin typeface="+mj-ea"/>
                <a:ea typeface="+mj-ea"/>
              </a:rPr>
              <a:t>？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　・自己紹介資料の作成で使う？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　・支援者と一緒に問題</a:t>
            </a:r>
            <a:r>
              <a:rPr kumimoji="1" lang="ja-JP" altLang="en-US" dirty="0">
                <a:latin typeface="+mj-ea"/>
                <a:ea typeface="+mj-ea"/>
              </a:rPr>
              <a:t>解決を図るときに使う？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kumimoji="1" lang="ja-JP" altLang="en-US" dirty="0" smtClean="0">
                <a:latin typeface="+mj-ea"/>
                <a:ea typeface="+mj-ea"/>
              </a:rPr>
              <a:t>　　　　　・他者</a:t>
            </a:r>
            <a:r>
              <a:rPr kumimoji="1" lang="ja-JP" altLang="en-US" dirty="0">
                <a:latin typeface="+mj-ea"/>
                <a:ea typeface="+mj-ea"/>
              </a:rPr>
              <a:t>とのコミュニケーション場面で使う？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2278" y="1842429"/>
            <a:ext cx="79436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～　行動実験の流れ　～</a:t>
            </a:r>
            <a:endParaRPr kumimoji="1" lang="en-US" altLang="ja-JP" sz="2400" b="1" dirty="0" smtClean="0"/>
          </a:p>
          <a:p>
            <a:pPr algn="ctr"/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　①「強み」を意図的に活用する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場面</a:t>
            </a:r>
            <a:r>
              <a:rPr kumimoji="1" lang="ja-JP" altLang="en-US" sz="2400" b="1" dirty="0" smtClean="0"/>
              <a:t>を決める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　②「強み」を意図的に活用する</a:t>
            </a:r>
            <a:r>
              <a:rPr kumimoji="1" lang="ja-JP" altLang="en-US" sz="2400" b="1" dirty="0" smtClean="0">
                <a:solidFill>
                  <a:srgbClr val="FF0000"/>
                </a:solidFill>
              </a:rPr>
              <a:t>行動</a:t>
            </a:r>
            <a:r>
              <a:rPr kumimoji="1" lang="ja-JP" altLang="en-US" sz="2400" b="1" dirty="0" smtClean="0"/>
              <a:t>を決める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　③ 実際にやってみる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　　　④ 記録する</a:t>
            </a:r>
            <a:endParaRPr kumimoji="1" lang="ja-JP" altLang="en-US" sz="2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4034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引用・参考</a:t>
            </a:r>
            <a:r>
              <a:rPr kumimoji="1" lang="ja-JP" altLang="en-US" dirty="0"/>
              <a:t>文献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59" y="1845734"/>
            <a:ext cx="8100784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ja-JP" altLang="ja-JP" sz="1500" dirty="0" smtClean="0">
                <a:solidFill>
                  <a:schemeClr val="tx1"/>
                </a:solidFill>
                <a:latin typeface="+mn-ea"/>
              </a:rPr>
              <a:t>石村郁夫</a:t>
            </a:r>
            <a:r>
              <a:rPr lang="en-US" altLang="ja-JP" sz="15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ja-JP" altLang="ja-JP" sz="1500" dirty="0" smtClean="0">
                <a:solidFill>
                  <a:schemeClr val="tx1"/>
                </a:solidFill>
                <a:latin typeface="+mn-ea"/>
              </a:rPr>
              <a:t>強み</a:t>
            </a:r>
            <a:r>
              <a:rPr lang="ja-JP" altLang="ja-JP" sz="1500" dirty="0">
                <a:solidFill>
                  <a:schemeClr val="tx1"/>
                </a:solidFill>
                <a:latin typeface="+mn-ea"/>
              </a:rPr>
              <a:t>の発見や活用を支援するポジティブ心理学的介入法の</a:t>
            </a:r>
            <a:r>
              <a:rPr lang="ja-JP" altLang="ja-JP" sz="1500" dirty="0" smtClean="0">
                <a:solidFill>
                  <a:schemeClr val="tx1"/>
                </a:solidFill>
                <a:latin typeface="+mn-ea"/>
              </a:rPr>
              <a:t>開発</a:t>
            </a:r>
            <a:endParaRPr lang="en-US" altLang="ja-JP" sz="15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　              </a:t>
            </a:r>
            <a:r>
              <a:rPr lang="ja-JP" altLang="ja-JP" sz="1500" dirty="0" smtClean="0">
                <a:solidFill>
                  <a:schemeClr val="tx1"/>
                </a:solidFill>
                <a:latin typeface="+mn-ea"/>
              </a:rPr>
              <a:t>科学</a:t>
            </a:r>
            <a:r>
              <a:rPr lang="ja-JP" altLang="ja-JP" sz="1500" dirty="0">
                <a:solidFill>
                  <a:schemeClr val="tx1"/>
                </a:solidFill>
                <a:latin typeface="+mn-ea"/>
              </a:rPr>
              <a:t>研究費助成事業研究成果報告書</a:t>
            </a:r>
            <a:r>
              <a:rPr lang="en-US" altLang="ja-JP" sz="1500" dirty="0">
                <a:solidFill>
                  <a:schemeClr val="tx1"/>
                </a:solidFill>
                <a:latin typeface="+mn-ea"/>
              </a:rPr>
              <a:t>,(2016</a:t>
            </a:r>
            <a:r>
              <a:rPr lang="en-US" altLang="ja-JP" sz="15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endParaRPr lang="en-US" altLang="ja-JP" sz="1500" dirty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リー・ウォーターズ</a:t>
            </a: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ストレングス・スイッチ 子どもの「強み」を伸ばすポジティブ心理学　　</a:t>
            </a:r>
            <a:endParaRPr lang="en-US" altLang="ja-JP" sz="15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sz="15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　　　　　　　　　株式会社光文社</a:t>
            </a:r>
            <a:r>
              <a:rPr lang="en-US" altLang="ja-JP" sz="1500" dirty="0" smtClean="0">
                <a:solidFill>
                  <a:schemeClr val="tx1"/>
                </a:solidFill>
                <a:latin typeface="+mn-ea"/>
              </a:rPr>
              <a:t>,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500" dirty="0" smtClean="0">
                <a:solidFill>
                  <a:schemeClr val="tx1"/>
                </a:solidFill>
                <a:latin typeface="+mn-ea"/>
              </a:rPr>
              <a:t>2018</a:t>
            </a:r>
            <a:r>
              <a:rPr lang="ja-JP" altLang="en-US" sz="15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5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altLang="ja-JP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00248" y="6459786"/>
            <a:ext cx="1279744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16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3988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講習</a:t>
            </a:r>
            <a:r>
              <a:rPr lang="ja-JP" altLang="en-US" dirty="0"/>
              <a:t>③</a:t>
            </a:r>
            <a:r>
              <a:rPr kumimoji="1" lang="ja-JP" altLang="en-US" dirty="0" smtClean="0"/>
              <a:t>の内容</a:t>
            </a:r>
            <a:endParaRPr kumimoji="1" lang="ja-JP" altLang="en-US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457201" y="2086893"/>
            <a:ext cx="8497228" cy="4023360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・ホームワーク「強みの観察」感想共有</a:t>
            </a:r>
            <a:endParaRPr lang="en-US" altLang="ja-JP" sz="3200" dirty="0"/>
          </a:p>
          <a:p>
            <a:r>
              <a:rPr lang="ja-JP" altLang="en-US" sz="3200" dirty="0" smtClean="0"/>
              <a:t>・「強み」を</a:t>
            </a:r>
            <a:r>
              <a:rPr lang="ja-JP" altLang="en-US" sz="3200" dirty="0"/>
              <a:t>いろいろ</a:t>
            </a:r>
            <a:r>
              <a:rPr lang="ja-JP" altLang="en-US" sz="3200" dirty="0" smtClean="0"/>
              <a:t>な</a:t>
            </a:r>
            <a:r>
              <a:rPr lang="ja-JP" altLang="en-US" sz="3200" dirty="0"/>
              <a:t>視点</a:t>
            </a:r>
            <a:r>
              <a:rPr lang="ja-JP" altLang="en-US" sz="3200" dirty="0" smtClean="0"/>
              <a:t>から</a:t>
            </a:r>
            <a:r>
              <a:rPr lang="ja-JP" altLang="en-US" sz="3200" dirty="0"/>
              <a:t>とらえる</a:t>
            </a:r>
            <a:endParaRPr lang="en-US" altLang="ja-JP" sz="3200" dirty="0"/>
          </a:p>
          <a:p>
            <a:r>
              <a:rPr lang="ja-JP" altLang="en-US" sz="3200" dirty="0" smtClean="0"/>
              <a:t>・「強み」の活用につい</a:t>
            </a:r>
            <a:r>
              <a:rPr lang="ja-JP" altLang="en-US" sz="3200" dirty="0"/>
              <a:t>て</a:t>
            </a:r>
            <a:endParaRPr lang="en-US" altLang="ja-JP" sz="3200" dirty="0"/>
          </a:p>
          <a:p>
            <a:r>
              <a:rPr lang="ja-JP" altLang="en-US" sz="3200" dirty="0"/>
              <a:t>・</a:t>
            </a:r>
            <a:r>
              <a:rPr lang="ja-JP" altLang="en-US" sz="3200" dirty="0" smtClean="0"/>
              <a:t>ホームワーク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「強みの意図的</a:t>
            </a:r>
            <a:r>
              <a:rPr lang="ja-JP" altLang="en-US" sz="3200" dirty="0"/>
              <a:t>活用：行動実験」</a:t>
            </a:r>
          </a:p>
          <a:p>
            <a:endParaRPr lang="ja-JP" altLang="en-US" sz="3200" dirty="0"/>
          </a:p>
          <a:p>
            <a:endParaRPr kumimoji="1" lang="en-US" altLang="ja-JP" sz="3200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827680" y="6445618"/>
            <a:ext cx="1316320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2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0146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822960" y="2509024"/>
            <a:ext cx="7543800" cy="1816088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 smtClean="0"/>
              <a:t>ホームワーク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5400" dirty="0"/>
              <a:t>　</a:t>
            </a:r>
            <a:r>
              <a:rPr lang="ja-JP" altLang="en-US" sz="5400" dirty="0" smtClean="0"/>
              <a:t>　</a:t>
            </a:r>
            <a:r>
              <a:rPr kumimoji="1" lang="ja-JP" altLang="en-US" sz="5400" dirty="0" smtClean="0"/>
              <a:t>「強みの観察」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5400" dirty="0"/>
              <a:t>　</a:t>
            </a:r>
            <a:r>
              <a:rPr lang="ja-JP" altLang="en-US" sz="5400" dirty="0" smtClean="0"/>
              <a:t>　　　　　　</a:t>
            </a:r>
            <a:r>
              <a:rPr kumimoji="1" lang="ja-JP" altLang="en-US" sz="5400" dirty="0" smtClean="0"/>
              <a:t>感想共有</a:t>
            </a:r>
            <a:endParaRPr kumimoji="1" lang="ja-JP" altLang="en-US" sz="5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864256" y="6459786"/>
            <a:ext cx="1279744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8715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8EF4F-80D9-4582-845E-C56BF5C2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ホームワーク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「強みの観察」感想共有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FC849C-BF33-499F-B665-4E8B012B5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2294826"/>
            <a:ext cx="8134155" cy="3759745"/>
          </a:xfrm>
        </p:spPr>
        <p:txBody>
          <a:bodyPr>
            <a:normAutofit fontScale="92500" lnSpcReduction="10000"/>
          </a:bodyPr>
          <a:lstStyle/>
          <a:p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5125" indent="-365125">
              <a:buNone/>
            </a:pP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・１週間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</a:rPr>
              <a:t>「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強み」に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注目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して過ごした感想を共有しましょう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182563" indent="-182563">
              <a:buNone/>
            </a:pP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「観察記録をつけたことで複数の「強み」を発揮していることに気づきました」</a:t>
            </a:r>
            <a:endParaRPr lang="en-US" altLang="ja-JP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「記録することは難しかったけれども、「強み」を意識した１週間を</a:t>
            </a:r>
            <a:r>
              <a:rPr lang="ja-JP" altLang="en-US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過ご</a:t>
            </a:r>
            <a:endParaRPr lang="en-US" altLang="ja-JP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せました」</a:t>
            </a:r>
            <a:endParaRPr lang="en-US" altLang="ja-JP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892702" y="6419204"/>
            <a:ext cx="1251298" cy="385664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4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9823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74951" y="2497873"/>
            <a:ext cx="9511990" cy="1816088"/>
          </a:xfrm>
        </p:spPr>
        <p:txBody>
          <a:bodyPr>
            <a:normAutofit fontScale="90000"/>
          </a:bodyPr>
          <a:lstStyle/>
          <a:p>
            <a:r>
              <a:rPr lang="ja-JP" altLang="en-US" sz="5400" dirty="0" smtClean="0"/>
              <a:t>「強み」を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　 いろいろな視点から</a:t>
            </a:r>
            <a:r>
              <a:rPr lang="ja-JP" altLang="en-US" sz="5400" dirty="0"/>
              <a:t>とらえる</a:t>
            </a:r>
            <a:endParaRPr kumimoji="1" lang="ja-JP" altLang="en-US" sz="5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900832" y="6459786"/>
            <a:ext cx="1243168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0517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766FB328-36B5-4EA9-932D-93BBDC8A3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0712" y="1067455"/>
            <a:ext cx="3503427" cy="721567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ウォーミングアップ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D0FB1F-BBCF-461A-843A-E23E05547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23" y="1805326"/>
            <a:ext cx="8335465" cy="3368293"/>
          </a:xfrm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</a:rPr>
              <a:t>菓子メーカーの商品開発部門で新商品の開発を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</a:rPr>
              <a:t>担当している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さんの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語りを読んで、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さんの「強み」を見つけてみましょう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【B</a:t>
            </a:r>
            <a:r>
              <a:rPr kumimoji="1" lang="ja-JP" altLang="en-US" sz="14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さんの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語り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「この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仕事は好きなのですが、この前、失敗して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しまいました」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「実は、上司から大人が満足する高級感のある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チョコレートの開発を指示されました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しかし、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まだ誰も口にしたことのない味、食感、見た目を追求しているうちに、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締切りの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すっ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かり忘れて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しまって・・・こっぴどく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怒られました」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「とりあ</a:t>
            </a:r>
            <a:r>
              <a:rPr lang="ja-JP" altLang="en-US" sz="1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えず</a:t>
            </a:r>
            <a:r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出来上がった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ものを上司に試食してもらい高評価を得たのですが、個人的にはまだまだ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</a:t>
            </a:r>
            <a:r>
              <a:rPr kumimoji="1" lang="ja-JP" altLang="en-US" sz="14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したい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点があるん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です・・・私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すれば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ぐらいの出来なのに、どうして上司は高く評価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のか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・・・いまだに納得いかないんですよね」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827264" y="6475436"/>
            <a:ext cx="1187025" cy="382563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6</a:t>
            </a:fld>
            <a:endParaRPr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6FB0732-F571-42D2-92DE-CE2F311D8B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586" y="5082349"/>
            <a:ext cx="1458537" cy="125448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DB979DA-47F0-4E3A-A79B-6C676740B8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624" y="5065734"/>
            <a:ext cx="1563970" cy="134516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12D5B94-E593-403E-8D5E-38F51A3094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401" y="5082349"/>
            <a:ext cx="1458537" cy="125448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A476F6D-C0CA-4325-9B07-4DD4EABD251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865" y="5070316"/>
            <a:ext cx="1187847" cy="102166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879B435-1155-4B78-8456-ECB51634DE0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94" y="5251385"/>
            <a:ext cx="1303302" cy="1120968"/>
          </a:xfrm>
          <a:prstGeom prst="rect">
            <a:avLst/>
          </a:prstGeom>
        </p:spPr>
      </p:pic>
      <p:sp>
        <p:nvSpPr>
          <p:cNvPr id="14" name="タイトル 1">
            <a:extLst>
              <a:ext uri="{FF2B5EF4-FFF2-40B4-BE49-F238E27FC236}">
                <a16:creationId xmlns:a16="http://schemas.microsoft.com/office/drawing/2014/main" id="{D1AE8536-DE6B-4B3C-92A2-BAD1FB877F7A}"/>
              </a:ext>
            </a:extLst>
          </p:cNvPr>
          <p:cNvSpPr txBox="1">
            <a:spLocks/>
          </p:cNvSpPr>
          <p:nvPr/>
        </p:nvSpPr>
        <p:spPr>
          <a:xfrm>
            <a:off x="1100337" y="501337"/>
            <a:ext cx="7543802" cy="7215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「強み」を</a:t>
            </a:r>
            <a:endParaRPr lang="en-US" altLang="ja-JP" sz="3600" dirty="0" smtClean="0"/>
          </a:p>
          <a:p>
            <a:r>
              <a:rPr lang="ja-JP" altLang="en-US" sz="3600" dirty="0" smtClean="0"/>
              <a:t>　　いろいろな視点からとらえる</a:t>
            </a:r>
            <a:endParaRPr lang="ja-JP" altLang="en-US" sz="3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9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D0FB1F-BBCF-461A-843A-E23E05547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9" y="1797697"/>
            <a:ext cx="8195323" cy="5421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ワークの手順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ペアもしくは３人一組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一人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話し手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になり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、ほかの人は聞き手に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なります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話し手は、人に話せる内容で、日常生活でのちょっとした失敗や苦労した経験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２分間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話してください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聞き手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下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の１～４から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、話し手の隠された「強み」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に気づくための質問を選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んで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④ 聞き手は話し手に選んだ質問をしてください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⑤ 話し手は質問に答えてください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聞き手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は相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づちだ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け返します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最後に、話し手はワークを通じて得た気づき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話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例：「〇〇は自分のダメなところだと思っていたけど、見方を変えれば△△と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いう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強みになる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のかなぁと思いました。」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10144" y="6368287"/>
            <a:ext cx="1133856" cy="420624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7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942511" y="3591487"/>
            <a:ext cx="7769195" cy="1193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「強み」に気づくため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質問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その〇〇や△△というところは、私には見方を変えると◎◎というような良いところの裏返しのよう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思えます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が、いかがですか？」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２．「その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経験から学んだことはありますか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？」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３．「その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経験があとで役に立ったと思うことはありますか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？」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４．「その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つらい経験からどうやって立ち直りましたか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？」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1AE8536-DE6B-4B3C-92A2-BAD1FB877F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5610" y="53741"/>
            <a:ext cx="7543800" cy="11503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「強み」を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いろいろな視点からとらえる</a:t>
            </a:r>
            <a:endParaRPr lang="ja-JP" altLang="en-US" sz="3600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66FB328-36B5-4EA9-932D-93BBDC8A37F3}"/>
              </a:ext>
            </a:extLst>
          </p:cNvPr>
          <p:cNvSpPr txBox="1">
            <a:spLocks/>
          </p:cNvSpPr>
          <p:nvPr/>
        </p:nvSpPr>
        <p:spPr>
          <a:xfrm>
            <a:off x="6389650" y="1076130"/>
            <a:ext cx="2207942" cy="7215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solidFill>
                  <a:schemeClr val="tx1"/>
                </a:solidFill>
              </a:rPr>
              <a:t>ワーク１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94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761249" y="6459786"/>
            <a:ext cx="1334608" cy="398214"/>
          </a:xfrm>
        </p:spPr>
        <p:txBody>
          <a:bodyPr/>
          <a:lstStyle/>
          <a:p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pPr/>
              <a:t>8</a:t>
            </a:fld>
            <a:endParaRPr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14401" y="457200"/>
            <a:ext cx="6846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ＭＥＭ</a:t>
            </a:r>
            <a:r>
              <a:rPr kumimoji="1" lang="ja-JP" altLang="en-US" sz="3200" dirty="0"/>
              <a:t>Ｏ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674" y="3808142"/>
            <a:ext cx="2423150" cy="242315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55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397BD-3385-4925-85EF-810AF42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09" y="2016180"/>
            <a:ext cx="8276095" cy="1065321"/>
          </a:xfrm>
        </p:spPr>
        <p:txBody>
          <a:bodyPr anchor="t">
            <a:noAutofit/>
          </a:bodyPr>
          <a:lstStyle/>
          <a:p>
            <a:pPr algn="ctr"/>
            <a:r>
              <a:rPr kumimoji="1" lang="ja-JP" altLang="en-US" sz="3600" b="1" dirty="0"/>
              <a:t>「他者の強み当て</a:t>
            </a:r>
            <a:r>
              <a:rPr lang="ja-JP" altLang="en-US" sz="3600" b="1" dirty="0"/>
              <a:t>ゲーム」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ja-JP" altLang="en-US" sz="3200" dirty="0" smtClean="0"/>
              <a:t>ワークブック</a:t>
            </a:r>
            <a:r>
              <a:rPr lang="ja-JP" altLang="en-US" sz="3200" dirty="0"/>
              <a:t/>
            </a:r>
            <a:br>
              <a:rPr lang="ja-JP" altLang="en-US" sz="3200" dirty="0"/>
            </a:br>
            <a:endParaRPr kumimoji="1" lang="ja-JP" altLang="en-US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730807" y="6448805"/>
            <a:ext cx="1413193" cy="409195"/>
          </a:xfrm>
        </p:spPr>
        <p:txBody>
          <a:bodyPr/>
          <a:lstStyle/>
          <a:p>
            <a:pPr rtl="0"/>
            <a:r>
              <a:rPr lang="ja-JP" altLang="en-US" dirty="0" smtClean="0"/>
              <a:t>③－</a:t>
            </a:r>
            <a:fld id="{022B156B-59AE-415F-B24B-8756D48BB977}" type="slidenum">
              <a:rPr lang="en-US" altLang="ja-JP" smtClean="0"/>
              <a:t>9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78F4E9-0CCA-4E66-8415-6E2DBDCA8625}"/>
              </a:ext>
            </a:extLst>
          </p:cNvPr>
          <p:cNvSpPr txBox="1"/>
          <p:nvPr/>
        </p:nvSpPr>
        <p:spPr>
          <a:xfrm>
            <a:off x="521639" y="2837626"/>
            <a:ext cx="8488483" cy="364165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・「強み」は、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他者</a:t>
            </a:r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との関わりを通して、さらに成長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</a:t>
            </a:r>
            <a:endParaRPr lang="en-US" altLang="ja-JP" sz="24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いきます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・例えば、</a:t>
            </a:r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の「強み」に</a:t>
            </a:r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注目することで、自分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の「強み」</a:t>
            </a:r>
            <a:endParaRPr lang="en-US" altLang="ja-JP" sz="24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にも</a:t>
            </a:r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目が向きやすくなる、人に言われて自分の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気づいて</a:t>
            </a:r>
            <a:r>
              <a:rPr lang="ja-JP" altLang="en-US" sz="2400" u="sng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24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なかった「強み」に</a:t>
            </a:r>
            <a:r>
              <a:rPr lang="ja-JP" altLang="en-US" sz="2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気づく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などと言われています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766FB328-36B5-4EA9-932D-93BBDC8A37F3}"/>
              </a:ext>
            </a:extLst>
          </p:cNvPr>
          <p:cNvSpPr txBox="1">
            <a:spLocks/>
          </p:cNvSpPr>
          <p:nvPr/>
        </p:nvSpPr>
        <p:spPr>
          <a:xfrm>
            <a:off x="6339652" y="1006033"/>
            <a:ext cx="3503427" cy="7215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>
                <a:solidFill>
                  <a:schemeClr val="tx1"/>
                </a:solidFill>
              </a:rPr>
              <a:t>ワーク２</a:t>
            </a:r>
            <a:endParaRPr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1AE8536-DE6B-4B3C-92A2-BAD1FB877F7A}"/>
              </a:ext>
            </a:extLst>
          </p:cNvPr>
          <p:cNvSpPr txBox="1">
            <a:spLocks/>
          </p:cNvSpPr>
          <p:nvPr/>
        </p:nvSpPr>
        <p:spPr>
          <a:xfrm>
            <a:off x="735610" y="53741"/>
            <a:ext cx="7543800" cy="11503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「強み」を</a:t>
            </a:r>
            <a:endParaRPr lang="en-US" altLang="ja-JP" sz="3600" dirty="0" smtClean="0"/>
          </a:p>
          <a:p>
            <a:r>
              <a:rPr lang="ja-JP" altLang="en-US" sz="3600" dirty="0" smtClean="0"/>
              <a:t>　　いろいろな視点からとらえる</a:t>
            </a:r>
            <a:endParaRPr lang="ja-JP" altLang="en-US" sz="3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4036E0-3765-49FB-840B-1A2DB6D2B52D}"/>
              </a:ext>
            </a:extLst>
          </p:cNvPr>
          <p:cNvSpPr txBox="1"/>
          <p:nvPr/>
        </p:nvSpPr>
        <p:spPr>
          <a:xfrm>
            <a:off x="0" y="6489243"/>
            <a:ext cx="763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j-ea"/>
                <a:ea typeface="+mj-ea"/>
              </a:rPr>
              <a:t>ワークシステム・</a:t>
            </a:r>
            <a:r>
              <a:rPr kumimoji="1" lang="ja-JP" altLang="en-US" dirty="0" smtClean="0">
                <a:latin typeface="+mj-ea"/>
                <a:ea typeface="+mj-ea"/>
              </a:rPr>
              <a:t>サポートプログラム　</a:t>
            </a:r>
            <a:r>
              <a:rPr kumimoji="1" lang="en-US" altLang="ja-JP" dirty="0" smtClean="0">
                <a:latin typeface="+mj-ea"/>
                <a:ea typeface="+mj-ea"/>
              </a:rPr>
              <a:t>WSSP</a:t>
            </a:r>
            <a:r>
              <a:rPr kumimoji="1" lang="ja-JP" altLang="en-US" dirty="0" smtClean="0">
                <a:latin typeface="+mj-ea"/>
                <a:ea typeface="+mj-ea"/>
              </a:rPr>
              <a:t>版強み育成プロジェクト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010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1281</Words>
  <Application>Microsoft Office PowerPoint</Application>
  <PresentationFormat>画面に合わせる (4:3)</PresentationFormat>
  <Paragraphs>151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1" baseType="lpstr">
      <vt:lpstr>ＭＳ Ｐゴシック</vt:lpstr>
      <vt:lpstr>メイリオ</vt:lpstr>
      <vt:lpstr>Calibri</vt:lpstr>
      <vt:lpstr>Times New Roman</vt:lpstr>
      <vt:lpstr>レトロスペクト</vt:lpstr>
      <vt:lpstr>「強み」の講習③ ～　「強み」の活用とは？　～</vt:lpstr>
      <vt:lpstr>講習③の内容</vt:lpstr>
      <vt:lpstr>ホームワーク 　　「強みの観察」 　　　　　　　感想共有</vt:lpstr>
      <vt:lpstr>ホームワーク 　「強みの観察」感想共有</vt:lpstr>
      <vt:lpstr>「強み」を 　 いろいろな視点からとらえる</vt:lpstr>
      <vt:lpstr>ウォーミングアップ</vt:lpstr>
      <vt:lpstr>「強み」を 　　いろいろな視点からとらえる</vt:lpstr>
      <vt:lpstr>PowerPoint プレゼンテーション</vt:lpstr>
      <vt:lpstr>「他者の強み当てゲーム」 ワークブック </vt:lpstr>
      <vt:lpstr>PowerPoint プレゼンテーション</vt:lpstr>
      <vt:lpstr>「強み」の活用について</vt:lpstr>
      <vt:lpstr>「強み」の活用に関する 　　　　　　　　　留意点</vt:lpstr>
      <vt:lpstr>ホームワーク</vt:lpstr>
      <vt:lpstr>ホームワーク 　「強みの意図的活用：行動実験」</vt:lpstr>
      <vt:lpstr>ホームワーク 「強みの意図的活用：行動実験」</vt:lpstr>
      <vt:lpstr>引用・参考文献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「強み」の講習③資料</dc:title>
  <dc:creator>独立行政法人高齢・障害・求職者雇用支援機構</dc:creator>
  <dcterms:created xsi:type="dcterms:W3CDTF">2022-11-21T01:21:17Z</dcterms:created>
  <dcterms:modified xsi:type="dcterms:W3CDTF">2023-02-08T02:39:53Z</dcterms:modified>
</cp:coreProperties>
</file>