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0"/>
  </p:notesMasterIdLst>
  <p:handoutMasterIdLst>
    <p:handoutMasterId r:id="rId21"/>
  </p:handoutMasterIdLst>
  <p:sldIdLst>
    <p:sldId id="314" r:id="rId2"/>
    <p:sldId id="319" r:id="rId3"/>
    <p:sldId id="328" r:id="rId4"/>
    <p:sldId id="343" r:id="rId5"/>
    <p:sldId id="286" r:id="rId6"/>
    <p:sldId id="360" r:id="rId7"/>
    <p:sldId id="323" r:id="rId8"/>
    <p:sldId id="307" r:id="rId9"/>
    <p:sldId id="355" r:id="rId10"/>
    <p:sldId id="357" r:id="rId11"/>
    <p:sldId id="324" r:id="rId12"/>
    <p:sldId id="299" r:id="rId13"/>
    <p:sldId id="298" r:id="rId14"/>
    <p:sldId id="336" r:id="rId15"/>
    <p:sldId id="337" r:id="rId16"/>
    <p:sldId id="344" r:id="rId17"/>
    <p:sldId id="334" r:id="rId18"/>
    <p:sldId id="316"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20B544A-900C-48D8-9CE4-5BA3DEB12E93}">
          <p14:sldIdLst>
            <p14:sldId id="314"/>
            <p14:sldId id="319"/>
            <p14:sldId id="328"/>
            <p14:sldId id="343"/>
            <p14:sldId id="286"/>
            <p14:sldId id="360"/>
            <p14:sldId id="323"/>
            <p14:sldId id="307"/>
            <p14:sldId id="355"/>
            <p14:sldId id="357"/>
            <p14:sldId id="324"/>
            <p14:sldId id="299"/>
            <p14:sldId id="298"/>
            <p14:sldId id="336"/>
            <p14:sldId id="337"/>
            <p14:sldId id="344"/>
            <p14:sldId id="334"/>
            <p14:sldId id="316"/>
          </p14:sldIdLst>
        </p14:section>
        <p14:section name="タイトルなしのセクション" id="{B2A38133-4861-409F-A1CE-A0A1A9D997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C0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77222" autoAdjust="0"/>
  </p:normalViewPr>
  <p:slideViewPr>
    <p:cSldViewPr snapToGrid="0">
      <p:cViewPr varScale="1">
        <p:scale>
          <a:sx n="101" d="100"/>
          <a:sy n="101" d="100"/>
        </p:scale>
        <p:origin x="2070" y="72"/>
      </p:cViewPr>
      <p:guideLst/>
    </p:cSldViewPr>
  </p:slideViewPr>
  <p:notesTextViewPr>
    <p:cViewPr>
      <p:scale>
        <a:sx n="1" d="1"/>
        <a:sy n="1" d="1"/>
      </p:scale>
      <p:origin x="0" y="0"/>
    </p:cViewPr>
  </p:notesTextViewPr>
  <p:sorterViewPr>
    <p:cViewPr varScale="1">
      <p:scale>
        <a:sx n="100" d="100"/>
        <a:sy n="100" d="100"/>
      </p:scale>
      <p:origin x="0" y="-144"/>
    </p:cViewPr>
  </p:sorterViewPr>
  <p:notesViewPr>
    <p:cSldViewPr snapToGrid="0">
      <p:cViewPr varScale="1">
        <p:scale>
          <a:sx n="92" d="100"/>
          <a:sy n="92" d="100"/>
        </p:scale>
        <p:origin x="37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l" rtl="0">
              <a:defRPr sz="1200"/>
            </a:lvl1pPr>
          </a:lstStyle>
          <a:p>
            <a:pPr algn="r" rtl="0"/>
            <a:r>
              <a:rPr lang="en-US" altLang="ja-JP" smtClean="0">
                <a:latin typeface="ＭＳ Ｐゴシック" panose="020B0600070205080204" pitchFamily="50" charset="-128"/>
                <a:ea typeface="ＭＳ Ｐゴシック" panose="020B0600070205080204" pitchFamily="50" charset="-128"/>
              </a:rPr>
              <a:t>2022/8/31</a:t>
            </a:r>
            <a:endParaRPr lang="ja-JP" altLang="en-US" dirty="0">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l" rtl="0">
              <a:defRPr sz="1200"/>
            </a:lvl1pPr>
          </a:lstStyle>
          <a:p>
            <a:pPr algn="r" rtl="0"/>
            <a:fld id="{57E03411-58E2-43FD-AE1D-AD77DFF8CB20}" type="slidenum">
              <a:rPr lang="en-US" altLang="ja-JP">
                <a:latin typeface="ＭＳ Ｐゴシック" panose="020B0600070205080204" pitchFamily="50" charset="-128"/>
                <a:ea typeface="ＭＳ Ｐゴシック" panose="020B0600070205080204" pitchFamily="50" charset="-128"/>
              </a:rPr>
              <a:pPr algn="r" rtl="0"/>
              <a:t>‹#›</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rtl="0">
              <a:defRPr sz="1200">
                <a:latin typeface="ＭＳ Ｐゴシック" panose="020B0600070205080204" pitchFamily="50" charset="-128"/>
                <a:ea typeface="ＭＳ Ｐゴシック" panose="020B0600070205080204" pitchFamily="50" charset="-128"/>
              </a:defRPr>
            </a:lvl1pPr>
          </a:lstStyle>
          <a:p>
            <a:r>
              <a:rPr lang="en-US" altLang="ja-JP" smtClean="0"/>
              <a:t>2022/8/31</a:t>
            </a:r>
            <a:endParaRPr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rtl="0">
              <a:defRPr sz="1200">
                <a:latin typeface="ＭＳ Ｐゴシック" panose="020B0600070205080204" pitchFamily="50" charset="-128"/>
                <a:ea typeface="ＭＳ Ｐゴシック" panose="020B0600070205080204" pitchFamily="50" charset="-128"/>
              </a:defRPr>
            </a:lvl1pPr>
          </a:lstStyle>
          <a:p>
            <a:fld id="{C8DC57A8-AE18-4654-B6AF-04B3577165BE}" type="slidenum">
              <a:rPr lang="en-US" altLang="ja-JP" smtClean="0"/>
              <a:pPr/>
              <a:t>‹#›</a:t>
            </a:fld>
            <a:endParaRPr lang="en-US" altLang="ja-JP" dirty="0"/>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1</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30712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10</a:t>
            </a:fld>
            <a:endParaRPr lang="en-US" altLang="ja-JP" dirty="0"/>
          </a:p>
        </p:txBody>
      </p:sp>
    </p:spTree>
    <p:extLst>
      <p:ext uri="{BB962C8B-B14F-4D97-AF65-F5344CB8AC3E}">
        <p14:creationId xmlns:p14="http://schemas.microsoft.com/office/powerpoint/2010/main" val="2026495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11</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48395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12</a:t>
            </a:fld>
            <a:endParaRPr lang="en-US" altLang="ja-JP" dirty="0"/>
          </a:p>
        </p:txBody>
      </p:sp>
    </p:spTree>
    <p:extLst>
      <p:ext uri="{BB962C8B-B14F-4D97-AF65-F5344CB8AC3E}">
        <p14:creationId xmlns:p14="http://schemas.microsoft.com/office/powerpoint/2010/main" val="242831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13</a:t>
            </a:fld>
            <a:endParaRPr lang="en-US" altLang="ja-JP" dirty="0"/>
          </a:p>
        </p:txBody>
      </p:sp>
    </p:spTree>
    <p:extLst>
      <p:ext uri="{BB962C8B-B14F-4D97-AF65-F5344CB8AC3E}">
        <p14:creationId xmlns:p14="http://schemas.microsoft.com/office/powerpoint/2010/main" val="327217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14</a:t>
            </a:fld>
            <a:endParaRPr lang="en-US" altLang="ja-JP" dirty="0"/>
          </a:p>
        </p:txBody>
      </p:sp>
    </p:spTree>
    <p:extLst>
      <p:ext uri="{BB962C8B-B14F-4D97-AF65-F5344CB8AC3E}">
        <p14:creationId xmlns:p14="http://schemas.microsoft.com/office/powerpoint/2010/main" val="2660858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15</a:t>
            </a:fld>
            <a:endParaRPr lang="en-US" altLang="ja-JP" dirty="0"/>
          </a:p>
        </p:txBody>
      </p:sp>
    </p:spTree>
    <p:extLst>
      <p:ext uri="{BB962C8B-B14F-4D97-AF65-F5344CB8AC3E}">
        <p14:creationId xmlns:p14="http://schemas.microsoft.com/office/powerpoint/2010/main" val="633362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16</a:t>
            </a:fld>
            <a:endParaRPr lang="en-US" altLang="ja-JP" dirty="0"/>
          </a:p>
        </p:txBody>
      </p:sp>
    </p:spTree>
    <p:extLst>
      <p:ext uri="{BB962C8B-B14F-4D97-AF65-F5344CB8AC3E}">
        <p14:creationId xmlns:p14="http://schemas.microsoft.com/office/powerpoint/2010/main" val="413818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17</a:t>
            </a:fld>
            <a:endParaRPr lang="en-US" altLang="ja-JP" dirty="0"/>
          </a:p>
        </p:txBody>
      </p:sp>
    </p:spTree>
    <p:extLst>
      <p:ext uri="{BB962C8B-B14F-4D97-AF65-F5344CB8AC3E}">
        <p14:creationId xmlns:p14="http://schemas.microsoft.com/office/powerpoint/2010/main" val="3986866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18</a:t>
            </a:fld>
            <a:endParaRPr lang="en-US" altLang="ja-JP" dirty="0"/>
          </a:p>
        </p:txBody>
      </p:sp>
    </p:spTree>
    <p:extLst>
      <p:ext uri="{BB962C8B-B14F-4D97-AF65-F5344CB8AC3E}">
        <p14:creationId xmlns:p14="http://schemas.microsoft.com/office/powerpoint/2010/main" val="2740157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2</a:t>
            </a:fld>
            <a:endParaRPr lang="en-US" altLang="ja-JP" dirty="0"/>
          </a:p>
        </p:txBody>
      </p:sp>
    </p:spTree>
    <p:extLst>
      <p:ext uri="{BB962C8B-B14F-4D97-AF65-F5344CB8AC3E}">
        <p14:creationId xmlns:p14="http://schemas.microsoft.com/office/powerpoint/2010/main" val="382959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3</a:t>
            </a:fld>
            <a:endParaRPr lang="en-US" altLang="ja-JP" dirty="0"/>
          </a:p>
        </p:txBody>
      </p:sp>
    </p:spTree>
    <p:extLst>
      <p:ext uri="{BB962C8B-B14F-4D97-AF65-F5344CB8AC3E}">
        <p14:creationId xmlns:p14="http://schemas.microsoft.com/office/powerpoint/2010/main" val="3216018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4</a:t>
            </a:fld>
            <a:endParaRPr lang="en-US" altLang="ja-JP" dirty="0"/>
          </a:p>
        </p:txBody>
      </p:sp>
    </p:spTree>
    <p:extLst>
      <p:ext uri="{BB962C8B-B14F-4D97-AF65-F5344CB8AC3E}">
        <p14:creationId xmlns:p14="http://schemas.microsoft.com/office/powerpoint/2010/main" val="285860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5</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947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6</a:t>
            </a:fld>
            <a:endParaRPr lang="en-US" altLang="ja-JP" dirty="0"/>
          </a:p>
        </p:txBody>
      </p:sp>
    </p:spTree>
    <p:extLst>
      <p:ext uri="{BB962C8B-B14F-4D97-AF65-F5344CB8AC3E}">
        <p14:creationId xmlns:p14="http://schemas.microsoft.com/office/powerpoint/2010/main" val="320482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7</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99424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8</a:t>
            </a:fld>
            <a:endParaRPr lang="en-US" altLang="ja-JP" dirty="0"/>
          </a:p>
        </p:txBody>
      </p:sp>
    </p:spTree>
    <p:extLst>
      <p:ext uri="{BB962C8B-B14F-4D97-AF65-F5344CB8AC3E}">
        <p14:creationId xmlns:p14="http://schemas.microsoft.com/office/powerpoint/2010/main" val="112876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9</a:t>
            </a:fld>
            <a:endParaRPr lang="en-US" altLang="ja-JP" dirty="0"/>
          </a:p>
        </p:txBody>
      </p:sp>
    </p:spTree>
    <p:extLst>
      <p:ext uri="{BB962C8B-B14F-4D97-AF65-F5344CB8AC3E}">
        <p14:creationId xmlns:p14="http://schemas.microsoft.com/office/powerpoint/2010/main" val="75522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800"/>
            </a:lvl1p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70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29997949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35075103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キャプション付きの 2 つの画像">
    <p:spTree>
      <p:nvGrpSpPr>
        <p:cNvPr id="1" name=""/>
        <p:cNvGrpSpPr/>
        <p:nvPr/>
      </p:nvGrpSpPr>
      <p:grpSpPr>
        <a:xfrm>
          <a:off x="0" y="0"/>
          <a:ext cx="0" cy="0"/>
          <a:chOff x="0" y="0"/>
          <a:chExt cx="0" cy="0"/>
        </a:xfrm>
      </p:grpSpPr>
      <p:sp>
        <p:nvSpPr>
          <p:cNvPr id="2" name="タイトル 1"/>
          <p:cNvSpPr>
            <a:spLocks noGrp="1"/>
          </p:cNvSpPr>
          <p:nvPr>
            <p:ph type="title"/>
          </p:nvPr>
        </p:nvSpPr>
        <p:spPr>
          <a:xfrm>
            <a:off x="798909" y="304799"/>
            <a:ext cx="7543802" cy="1216152"/>
          </a:xfrm>
        </p:spPr>
        <p:txBody>
          <a:bodyPr rtlCol="0"/>
          <a:lstStyle>
            <a:lvl1pPr algn="l" rtl="0">
              <a:defRPr/>
            </a:lvl1pPr>
          </a:lstStyle>
          <a:p>
            <a:pPr rtl="0"/>
            <a:r>
              <a:rPr lang="ja-JP" altLang="en-US"/>
              <a:t>マスター タイトルの書式設定</a:t>
            </a:r>
            <a:endParaRPr lang="ja-JP" altLang="en-US" dirty="0"/>
          </a:p>
        </p:txBody>
      </p:sp>
      <p:grpSp>
        <p:nvGrpSpPr>
          <p:cNvPr id="9" name="グループ 8"/>
          <p:cNvGrpSpPr/>
          <p:nvPr/>
        </p:nvGrpSpPr>
        <p:grpSpPr>
          <a:xfrm>
            <a:off x="789317" y="1733550"/>
            <a:ext cx="3270377" cy="3050038"/>
            <a:chOff x="895350" y="3313113"/>
            <a:chExt cx="3613151" cy="2790825"/>
          </a:xfrm>
          <a:solidFill>
            <a:schemeClr val="tx1">
              <a:lumMod val="50000"/>
            </a:schemeClr>
          </a:solidFill>
        </p:grpSpPr>
        <p:sp>
          <p:nvSpPr>
            <p:cNvPr id="10"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3"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4"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5"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6"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7"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8"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9"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0"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1"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36" name="図プレースホルダー 33" descr="画像を追加する空のプレースホルダー。プレースホルダーをクリックし、追加する画像を選択します。"/>
          <p:cNvSpPr>
            <a:spLocks noGrp="1" noChangeAspect="1"/>
          </p:cNvSpPr>
          <p:nvPr>
            <p:ph type="pic" sz="quarter" idx="17"/>
          </p:nvPr>
        </p:nvSpPr>
        <p:spPr>
          <a:xfrm>
            <a:off x="948771" y="1900210"/>
            <a:ext cx="2951652" cy="2571736"/>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39" name="テキスト プレースホルダー 3"/>
          <p:cNvSpPr>
            <a:spLocks noGrp="1"/>
          </p:cNvSpPr>
          <p:nvPr>
            <p:ph type="body" sz="half" idx="2"/>
          </p:nvPr>
        </p:nvSpPr>
        <p:spPr>
          <a:xfrm>
            <a:off x="789317" y="4935990"/>
            <a:ext cx="3276735" cy="100761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22" name="グループ 21"/>
          <p:cNvGrpSpPr/>
          <p:nvPr/>
        </p:nvGrpSpPr>
        <p:grpSpPr>
          <a:xfrm>
            <a:off x="5072334" y="1733550"/>
            <a:ext cx="3270377" cy="3050038"/>
            <a:chOff x="895350" y="3313113"/>
            <a:chExt cx="3613151" cy="2790825"/>
          </a:xfrm>
          <a:solidFill>
            <a:schemeClr val="tx1">
              <a:lumMod val="50000"/>
            </a:schemeClr>
          </a:solidFill>
        </p:grpSpPr>
        <p:sp>
          <p:nvSpPr>
            <p:cNvPr id="2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37" name="図プレースホルダー 33" descr="画像を追加する空のプレースホルダー。プレースホルダーをクリックし、追加する画像を選択します。"/>
          <p:cNvSpPr>
            <a:spLocks noGrp="1" noChangeAspect="1"/>
          </p:cNvSpPr>
          <p:nvPr>
            <p:ph type="pic" sz="quarter" idx="18"/>
          </p:nvPr>
        </p:nvSpPr>
        <p:spPr>
          <a:xfrm>
            <a:off x="5231788" y="1900210"/>
            <a:ext cx="2951652" cy="2571736"/>
          </a:xfrm>
          <a:solidFill>
            <a:schemeClr val="bg2"/>
          </a:solidFill>
          <a:ln w="38100">
            <a:solidFill>
              <a:schemeClr val="bg1"/>
            </a:solidFill>
          </a:ln>
        </p:spPr>
        <p:txBody>
          <a:bodyPr rtlCol="0"/>
          <a:lstStyle>
            <a:lvl1pPr marL="0" indent="0" algn="ctr" rtl="0">
              <a:buNone/>
              <a:defRPr>
                <a:latin typeface="ＭＳ Ｐゴシック" panose="020B0600070205080204" pitchFamily="50" charset="-128"/>
                <a:ea typeface="ＭＳ Ｐゴシック" panose="020B0600070205080204" pitchFamily="50" charset="-128"/>
              </a:defRPr>
            </a:lvl1pPr>
          </a:lstStyle>
          <a:p>
            <a:pPr rtl="0"/>
            <a:r>
              <a:rPr lang="ja-JP" altLang="en-US"/>
              <a:t>アイコンをクリックして図を追加</a:t>
            </a:r>
            <a:endParaRPr lang="ja-JP" altLang="en-US" dirty="0"/>
          </a:p>
        </p:txBody>
      </p:sp>
      <p:sp>
        <p:nvSpPr>
          <p:cNvPr id="40" name="テキスト プレースホルダー 3"/>
          <p:cNvSpPr>
            <a:spLocks noGrp="1"/>
          </p:cNvSpPr>
          <p:nvPr>
            <p:ph type="body" sz="half" idx="19"/>
          </p:nvPr>
        </p:nvSpPr>
        <p:spPr>
          <a:xfrm>
            <a:off x="5057181" y="4935990"/>
            <a:ext cx="3276735" cy="100761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116827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キャプション付きの 3 つの画像">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a:t>マスター タイトルの書式設定</a:t>
            </a:r>
            <a:endParaRPr lang="ja-JP" altLang="en-US" dirty="0"/>
          </a:p>
        </p:txBody>
      </p:sp>
      <p:grpSp>
        <p:nvGrpSpPr>
          <p:cNvPr id="52" name="グループ 51"/>
          <p:cNvGrpSpPr>
            <a:grpSpLocks noChangeAspect="1"/>
          </p:cNvGrpSpPr>
          <p:nvPr/>
        </p:nvGrpSpPr>
        <p:grpSpPr>
          <a:xfrm rot="5400000">
            <a:off x="393436" y="2064321"/>
            <a:ext cx="3123347" cy="2317298"/>
            <a:chOff x="895350" y="3313113"/>
            <a:chExt cx="3613151" cy="2790825"/>
          </a:xfrm>
          <a:solidFill>
            <a:schemeClr val="tx1">
              <a:lumMod val="50000"/>
            </a:schemeClr>
          </a:solidFill>
        </p:grpSpPr>
        <p:sp>
          <p:nvSpPr>
            <p:cNvPr id="5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79" name="図プレースホルダー 33" descr="画像を追加する空のプレースホルダー。プレースホルダーをクリックし、追加する画像を選択します。"/>
          <p:cNvSpPr>
            <a:spLocks noGrp="1"/>
          </p:cNvSpPr>
          <p:nvPr>
            <p:ph type="pic" sz="quarter" idx="19"/>
          </p:nvPr>
        </p:nvSpPr>
        <p:spPr>
          <a:xfrm>
            <a:off x="936876" y="1824285"/>
            <a:ext cx="2036467"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1" name="テキスト プレースホルダー 3"/>
          <p:cNvSpPr>
            <a:spLocks noGrp="1"/>
          </p:cNvSpPr>
          <p:nvPr>
            <p:ph type="body" sz="half" idx="2"/>
          </p:nvPr>
        </p:nvSpPr>
        <p:spPr>
          <a:xfrm>
            <a:off x="926409"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84" name="グループ 83"/>
          <p:cNvGrpSpPr>
            <a:grpSpLocks noChangeAspect="1"/>
          </p:cNvGrpSpPr>
          <p:nvPr userDrawn="1"/>
        </p:nvGrpSpPr>
        <p:grpSpPr>
          <a:xfrm rot="5400000">
            <a:off x="2997433" y="2064321"/>
            <a:ext cx="3123347" cy="2317298"/>
            <a:chOff x="895350" y="3313113"/>
            <a:chExt cx="3613151" cy="2790825"/>
          </a:xfrm>
          <a:solidFill>
            <a:schemeClr val="tx1">
              <a:lumMod val="50000"/>
            </a:schemeClr>
          </a:solidFill>
        </p:grpSpPr>
        <p:sp>
          <p:nvSpPr>
            <p:cNvPr id="85"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6"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7"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8"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9"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0"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1"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2"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3"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4"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5"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6"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78" name="図プレースホルダー 33" descr="画像を追加する空のプレースホルダー。プレースホルダーをクリックし、追加する画像を選択します。"/>
          <p:cNvSpPr>
            <a:spLocks noGrp="1"/>
          </p:cNvSpPr>
          <p:nvPr>
            <p:ph type="pic" sz="quarter" idx="18"/>
          </p:nvPr>
        </p:nvSpPr>
        <p:spPr>
          <a:xfrm>
            <a:off x="3540693" y="1824285"/>
            <a:ext cx="2036826"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2" name="テキスト プレースホルダー 3"/>
          <p:cNvSpPr>
            <a:spLocks noGrp="1"/>
          </p:cNvSpPr>
          <p:nvPr>
            <p:ph type="body" sz="half" idx="21"/>
          </p:nvPr>
        </p:nvSpPr>
        <p:spPr>
          <a:xfrm>
            <a:off x="3530406"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97" name="グループ 96"/>
          <p:cNvGrpSpPr>
            <a:grpSpLocks noChangeAspect="1"/>
          </p:cNvGrpSpPr>
          <p:nvPr userDrawn="1"/>
        </p:nvGrpSpPr>
        <p:grpSpPr>
          <a:xfrm rot="5400000">
            <a:off x="5623839" y="2064321"/>
            <a:ext cx="3123347" cy="2317298"/>
            <a:chOff x="895350" y="3313113"/>
            <a:chExt cx="3613151" cy="2790825"/>
          </a:xfrm>
          <a:solidFill>
            <a:schemeClr val="tx1">
              <a:lumMod val="50000"/>
            </a:schemeClr>
          </a:solidFill>
        </p:grpSpPr>
        <p:sp>
          <p:nvSpPr>
            <p:cNvPr id="98"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9"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0"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1"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2"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3"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4"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5"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6"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7"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8"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9"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80" name="図プレースホルダー 33" descr="画像を追加する空のプレースホルダー。プレースホルダーをクリックし、追加する画像を選択します。"/>
          <p:cNvSpPr>
            <a:spLocks noGrp="1"/>
          </p:cNvSpPr>
          <p:nvPr>
            <p:ph type="pic" sz="quarter" idx="20"/>
          </p:nvPr>
        </p:nvSpPr>
        <p:spPr>
          <a:xfrm>
            <a:off x="6167099" y="1824285"/>
            <a:ext cx="2036826"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3" name="テキスト プレースホルダー 3"/>
          <p:cNvSpPr>
            <a:spLocks noGrp="1"/>
          </p:cNvSpPr>
          <p:nvPr>
            <p:ph type="body" sz="half" idx="22"/>
          </p:nvPr>
        </p:nvSpPr>
        <p:spPr>
          <a:xfrm>
            <a:off x="6156812"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16819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キャプション付きの 3 つの画像">
    <p:spTree>
      <p:nvGrpSpPr>
        <p:cNvPr id="1" name=""/>
        <p:cNvGrpSpPr/>
        <p:nvPr/>
      </p:nvGrpSpPr>
      <p:grpSpPr>
        <a:xfrm>
          <a:off x="0" y="0"/>
          <a:ext cx="0" cy="0"/>
          <a:chOff x="0" y="0"/>
          <a:chExt cx="0" cy="0"/>
        </a:xfrm>
      </p:grpSpPr>
      <p:sp>
        <p:nvSpPr>
          <p:cNvPr id="2" name="タイトル 1"/>
          <p:cNvSpPr>
            <a:spLocks noGrp="1"/>
          </p:cNvSpPr>
          <p:nvPr>
            <p:ph type="title"/>
          </p:nvPr>
        </p:nvSpPr>
        <p:spPr>
          <a:xfrm>
            <a:off x="6799661" y="421594"/>
            <a:ext cx="1714500" cy="1885508"/>
          </a:xfrm>
        </p:spPr>
        <p:txBody>
          <a:bodyPr rtlCol="0">
            <a:normAutofit/>
          </a:bodyPr>
          <a:lstStyle>
            <a:lvl1pPr algn="l" rtl="0">
              <a:defRPr sz="1800"/>
            </a:lvl1pPr>
          </a:lstStyle>
          <a:p>
            <a:pPr rtl="0"/>
            <a:r>
              <a:rPr lang="ja-JP" altLang="en-US"/>
              <a:t>マスター タイトルの書式設定</a:t>
            </a:r>
            <a:endParaRPr lang="ja-JP" altLang="en-US" dirty="0"/>
          </a:p>
        </p:txBody>
      </p:sp>
      <p:grpSp>
        <p:nvGrpSpPr>
          <p:cNvPr id="84" name="グループ 83"/>
          <p:cNvGrpSpPr>
            <a:grpSpLocks noChangeAspect="1"/>
          </p:cNvGrpSpPr>
          <p:nvPr/>
        </p:nvGrpSpPr>
        <p:grpSpPr>
          <a:xfrm rot="16200000" flipV="1">
            <a:off x="-425972" y="1653786"/>
            <a:ext cx="5053664" cy="3308889"/>
            <a:chOff x="895350" y="3313113"/>
            <a:chExt cx="3613151" cy="2790825"/>
          </a:xfrm>
          <a:solidFill>
            <a:schemeClr val="tx1">
              <a:lumMod val="50000"/>
            </a:schemeClr>
          </a:solidFill>
        </p:grpSpPr>
        <p:sp>
          <p:nvSpPr>
            <p:cNvPr id="85"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6"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7"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8"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9"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0"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1"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2"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3"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4"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5"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6"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97" name="図プレースホルダー 33" descr="画像を追加する空のプレースホルダー。プレースホルダーをクリックし、追加する画像を選択します。"/>
          <p:cNvSpPr>
            <a:spLocks noGrp="1"/>
          </p:cNvSpPr>
          <p:nvPr>
            <p:ph type="pic" sz="quarter" idx="17"/>
          </p:nvPr>
        </p:nvSpPr>
        <p:spPr>
          <a:xfrm>
            <a:off x="630596" y="1020193"/>
            <a:ext cx="2914650" cy="4572000"/>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grpSp>
        <p:nvGrpSpPr>
          <p:cNvPr id="98" name="グループ 97"/>
          <p:cNvGrpSpPr/>
          <p:nvPr/>
        </p:nvGrpSpPr>
        <p:grpSpPr>
          <a:xfrm>
            <a:off x="3991867" y="319177"/>
            <a:ext cx="2542205" cy="2710838"/>
            <a:chOff x="895350" y="3313113"/>
            <a:chExt cx="3613151" cy="2790825"/>
          </a:xfrm>
          <a:solidFill>
            <a:schemeClr val="tx1">
              <a:lumMod val="50000"/>
            </a:schemeClr>
          </a:solidFill>
        </p:grpSpPr>
        <p:sp>
          <p:nvSpPr>
            <p:cNvPr id="99"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0"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1"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2"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3"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4"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5"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6"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7"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8"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9"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0"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111" name="図プレースホルダー 33" descr="画像を追加する空のプレースホルダー。プレースホルダーをクリックし、追加する画像を選択します。"/>
          <p:cNvSpPr>
            <a:spLocks noGrp="1" noChangeAspect="1"/>
          </p:cNvSpPr>
          <p:nvPr>
            <p:ph type="pic" sz="quarter" idx="18"/>
          </p:nvPr>
        </p:nvSpPr>
        <p:spPr>
          <a:xfrm>
            <a:off x="4160085" y="529603"/>
            <a:ext cx="2245025" cy="230533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grpSp>
        <p:nvGrpSpPr>
          <p:cNvPr id="112" name="グループ 111"/>
          <p:cNvGrpSpPr/>
          <p:nvPr/>
        </p:nvGrpSpPr>
        <p:grpSpPr>
          <a:xfrm>
            <a:off x="3991867" y="3245640"/>
            <a:ext cx="2542205" cy="2710838"/>
            <a:chOff x="895350" y="3313113"/>
            <a:chExt cx="3613151" cy="2790825"/>
          </a:xfrm>
          <a:solidFill>
            <a:schemeClr val="tx1">
              <a:lumMod val="50000"/>
            </a:schemeClr>
          </a:solidFill>
        </p:grpSpPr>
        <p:sp>
          <p:nvSpPr>
            <p:cNvPr id="11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125" name="図プレースホルダー 33" descr="画像を追加する空のプレースホルダー。プレースホルダーをクリックし、追加する画像を選択します。"/>
          <p:cNvSpPr>
            <a:spLocks noGrp="1" noChangeAspect="1"/>
          </p:cNvSpPr>
          <p:nvPr>
            <p:ph type="pic" sz="quarter" idx="19"/>
          </p:nvPr>
        </p:nvSpPr>
        <p:spPr>
          <a:xfrm>
            <a:off x="4160085" y="3456066"/>
            <a:ext cx="2245025" cy="230533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126" name="テキスト プレースホルダー 3"/>
          <p:cNvSpPr>
            <a:spLocks noGrp="1"/>
          </p:cNvSpPr>
          <p:nvPr>
            <p:ph type="body" sz="half" idx="21"/>
          </p:nvPr>
        </p:nvSpPr>
        <p:spPr>
          <a:xfrm>
            <a:off x="6799661" y="2484993"/>
            <a:ext cx="1714500" cy="3248729"/>
          </a:xfrm>
        </p:spPr>
        <p:txBody>
          <a:bodyPr rtlCol="0" anchor="t" anchorCtr="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7874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pPr rtl="0"/>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364569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930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140159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p>
            <a:pPr rtl="0"/>
            <a:endParaRPr lang="ja-JP" altLang="en-US" dirty="0"/>
          </a:p>
        </p:txBody>
      </p:sp>
      <p:sp>
        <p:nvSpPr>
          <p:cNvPr id="9" name="Slide Number Placeholder 8"/>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en-US" altLang="ja-JP" dirty="0"/>
          </a:p>
        </p:txBody>
      </p:sp>
    </p:spTree>
    <p:extLst>
      <p:ext uri="{BB962C8B-B14F-4D97-AF65-F5344CB8AC3E}">
        <p14:creationId xmlns:p14="http://schemas.microsoft.com/office/powerpoint/2010/main" val="372980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dirty="0"/>
          </a:p>
        </p:txBody>
      </p:sp>
      <p:sp>
        <p:nvSpPr>
          <p:cNvPr id="4" name="Footer Placeholder 3"/>
          <p:cNvSpPr>
            <a:spLocks noGrp="1"/>
          </p:cNvSpPr>
          <p:nvPr>
            <p:ph type="ftr" sz="quarter" idx="11"/>
          </p:nvPr>
        </p:nvSpPr>
        <p:spPr/>
        <p:txBody>
          <a:bodyPr/>
          <a:lstStyle/>
          <a:p>
            <a:pPr rtl="0"/>
            <a:endParaRPr lang="ja-JP" altLang="en-US" dirty="0"/>
          </a:p>
        </p:txBody>
      </p:sp>
      <p:sp>
        <p:nvSpPr>
          <p:cNvPr id="5" name="Slide Number Placeholder 4"/>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en-US" altLang="ja-JP" dirty="0"/>
          </a:p>
        </p:txBody>
      </p:sp>
    </p:spTree>
    <p:extLst>
      <p:ext uri="{BB962C8B-B14F-4D97-AF65-F5344CB8AC3E}">
        <p14:creationId xmlns:p14="http://schemas.microsoft.com/office/powerpoint/2010/main" val="118573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ja-JP" altLang="en-US" dirty="0"/>
          </a:p>
        </p:txBody>
      </p:sp>
      <p:sp>
        <p:nvSpPr>
          <p:cNvPr id="9" name="Slide Number Placeholder 8"/>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581895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ja-JP" alt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ja-JP" altLang="en-US" dirty="0"/>
          </a:p>
        </p:txBody>
      </p:sp>
      <p:sp>
        <p:nvSpPr>
          <p:cNvPr id="7" name="Slide Number Placeholder 6"/>
          <p:cNvSpPr>
            <a:spLocks noGrp="1"/>
          </p:cNvSpPr>
          <p:nvPr>
            <p:ph type="sldNum" sz="quarter" idx="12"/>
          </p:nvPr>
        </p:nvSpPr>
        <p:spPr/>
        <p:txBody>
          <a:bodyPr/>
          <a:lstStyle>
            <a:lvl1pPr>
              <a:defRPr sz="2800">
                <a:solidFill>
                  <a:schemeClr val="tx2"/>
                </a:solidFill>
              </a:defRPr>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17031925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29214429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ja-JP" alt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ja-JP" alt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22B156B-59AE-415F-B24B-8756D48BB977}" type="slidenum">
              <a:rPr lang="en-US" altLang="ja-JP" smtClean="0"/>
              <a:pPr/>
              <a:t>‹#›</a:t>
            </a:fld>
            <a:endParaRPr lang="ja-JP" alt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86408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955281" y="6489243"/>
            <a:ext cx="1188720" cy="369332"/>
          </a:xfrm>
        </p:spPr>
        <p:txBody>
          <a:bodyPr/>
          <a:lstStyle/>
          <a:p>
            <a:r>
              <a:rPr lang="ja-JP" altLang="en-US" dirty="0"/>
              <a:t>②</a:t>
            </a:r>
            <a:r>
              <a:rPr lang="ja-JP" altLang="en-US" dirty="0" smtClean="0"/>
              <a:t>－</a:t>
            </a:r>
            <a:fld id="{D57F1E4F-1CFF-5643-939E-217C01CDF565}" type="slidenum">
              <a:rPr lang="en-US" smtClean="0"/>
              <a:pPr/>
              <a:t>1</a:t>
            </a:fld>
            <a:endParaRPr lang="en-US" dirty="0"/>
          </a:p>
        </p:txBody>
      </p:sp>
      <p:sp>
        <p:nvSpPr>
          <p:cNvPr id="4" name="テキスト ボックス 3"/>
          <p:cNvSpPr txBox="1"/>
          <p:nvPr/>
        </p:nvSpPr>
        <p:spPr>
          <a:xfrm>
            <a:off x="5832630" y="221942"/>
            <a:ext cx="3835154" cy="369332"/>
          </a:xfrm>
          <a:prstGeom prst="rect">
            <a:avLst/>
          </a:prstGeom>
          <a:noFill/>
        </p:spPr>
        <p:txBody>
          <a:bodyPr wrap="square" rtlCol="0">
            <a:spAutoFit/>
          </a:bodyPr>
          <a:lstStyle/>
          <a:p>
            <a:r>
              <a:rPr kumimoji="1" lang="ja-JP" altLang="en-US" dirty="0"/>
              <a:t>第２回　　月　　日　（　　</a:t>
            </a:r>
            <a:r>
              <a:rPr kumimoji="1" lang="ja-JP" altLang="en-US" dirty="0" smtClean="0"/>
              <a:t>）</a:t>
            </a:r>
            <a:endParaRPr kumimoji="1" lang="en-US" altLang="ja-JP" dirty="0"/>
          </a:p>
        </p:txBody>
      </p:sp>
      <p:sp>
        <p:nvSpPr>
          <p:cNvPr id="7" name="タイトル 1"/>
          <p:cNvSpPr>
            <a:spLocks noGrp="1"/>
          </p:cNvSpPr>
          <p:nvPr>
            <p:ph type="ctrTitle"/>
          </p:nvPr>
        </p:nvSpPr>
        <p:spPr>
          <a:xfrm>
            <a:off x="-669073" y="870464"/>
            <a:ext cx="10024946" cy="3566160"/>
          </a:xfrm>
        </p:spPr>
        <p:txBody>
          <a:bodyPr rtlCol="0">
            <a:noAutofit/>
          </a:bodyPr>
          <a:lstStyle/>
          <a:p>
            <a:pPr algn="ctr">
              <a:lnSpc>
                <a:spcPct val="150000"/>
              </a:lnSpc>
            </a:pPr>
            <a:r>
              <a:rPr lang="ja-JP" altLang="en-US" sz="5400" b="1" dirty="0">
                <a:latin typeface="ＭＳ Ｐゴシック" panose="020B0600070205080204" pitchFamily="50" charset="-128"/>
                <a:ea typeface="ＭＳ Ｐゴシック" panose="020B0600070205080204" pitchFamily="50" charset="-128"/>
                <a:sym typeface="ＭＳ Ｐゴシック" panose="020B0600070205080204" pitchFamily="50" charset="-128"/>
              </a:rPr>
              <a:t>「強み」の</a:t>
            </a:r>
            <a:r>
              <a:rPr lang="ja-JP" altLang="en-US" sz="54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講習②</a:t>
            </a:r>
            <a:r>
              <a:rPr lang="en-US" altLang="ja-JP" sz="54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
            </a:r>
            <a:br>
              <a:rPr lang="en-US" altLang="ja-JP" sz="54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br>
            <a:r>
              <a:rPr lang="ja-JP" altLang="en-US" sz="32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　　</a:t>
            </a:r>
            <a:r>
              <a:rPr lang="ja-JP" altLang="en-US" sz="36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　</a:t>
            </a:r>
            <a:r>
              <a:rPr lang="ja-JP" altLang="en-US" sz="3600" b="1" dirty="0" smtClean="0">
                <a:latin typeface="+mn-ea"/>
                <a:ea typeface="+mn-ea"/>
                <a:sym typeface="ＭＳ Ｐゴシック" panose="020B0600070205080204" pitchFamily="50" charset="-128"/>
              </a:rPr>
              <a:t>「強み</a:t>
            </a:r>
            <a:r>
              <a:rPr lang="ja-JP" altLang="en-US" sz="3600" b="1" dirty="0" smtClean="0"/>
              <a:t>」の発見</a:t>
            </a:r>
            <a:r>
              <a:rPr lang="ja-JP" altLang="en-US" sz="3600" b="1" dirty="0"/>
              <a:t>と</a:t>
            </a:r>
            <a:r>
              <a:rPr lang="ja-JP" altLang="en-US" sz="3600" b="1" dirty="0" smtClean="0"/>
              <a:t>再認識　～</a:t>
            </a:r>
            <a:endParaRPr lang="ja-JP" altLang="en-US" sz="3600" b="1" dirty="0">
              <a:latin typeface="ＭＳ Ｐゴシック" panose="020B0600070205080204" pitchFamily="50" charset="-128"/>
              <a:ea typeface="ＭＳ Ｐゴシック" panose="020B0600070205080204" pitchFamily="50" charset="-128"/>
              <a:sym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05058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36240" y="6459786"/>
            <a:ext cx="1407760" cy="398214"/>
          </a:xfrm>
        </p:spPr>
        <p:txBody>
          <a:bodyPr/>
          <a:lstStyle/>
          <a:p>
            <a:r>
              <a:rPr lang="ja-JP" altLang="en-US" dirty="0" smtClean="0"/>
              <a:t>②－</a:t>
            </a:r>
            <a:fld id="{022B156B-59AE-415F-B24B-8756D48BB977}" type="slidenum">
              <a:rPr lang="en-US" altLang="ja-JP" smtClean="0"/>
              <a:pPr/>
              <a:t>10</a:t>
            </a:fld>
            <a:endParaRPr lang="ja-JP" altLang="en-US" dirty="0"/>
          </a:p>
        </p:txBody>
      </p:sp>
      <p:sp>
        <p:nvSpPr>
          <p:cNvPr id="2" name="テキスト ボックス 1"/>
          <p:cNvSpPr txBox="1"/>
          <p:nvPr/>
        </p:nvSpPr>
        <p:spPr>
          <a:xfrm>
            <a:off x="914401" y="457200"/>
            <a:ext cx="6846848" cy="584775"/>
          </a:xfrm>
          <a:prstGeom prst="rect">
            <a:avLst/>
          </a:prstGeom>
          <a:noFill/>
        </p:spPr>
        <p:txBody>
          <a:bodyPr wrap="square" rtlCol="0">
            <a:spAutoFit/>
          </a:bodyPr>
          <a:lstStyle/>
          <a:p>
            <a:pPr algn="ctr"/>
            <a:r>
              <a:rPr kumimoji="1" lang="ja-JP" altLang="en-US" sz="3200" dirty="0" smtClean="0"/>
              <a:t>ＭＥＭ</a:t>
            </a:r>
            <a:r>
              <a:rPr kumimoji="1" lang="ja-JP" altLang="en-US" sz="3200" dirty="0"/>
              <a:t>Ｏ</a:t>
            </a:r>
          </a:p>
        </p:txBody>
      </p:sp>
      <p:pic>
        <p:nvPicPr>
          <p:cNvPr id="5" name="図 4"/>
          <p:cNvPicPr>
            <a:picLocks noChangeAspect="1"/>
          </p:cNvPicPr>
          <p:nvPr/>
        </p:nvPicPr>
        <p:blipFill>
          <a:blip r:embed="rId3"/>
          <a:stretch>
            <a:fillRect/>
          </a:stretch>
        </p:blipFill>
        <p:spPr>
          <a:xfrm>
            <a:off x="256235" y="3736024"/>
            <a:ext cx="2400197" cy="2400197"/>
          </a:xfrm>
          <a:prstGeom prst="rect">
            <a:avLst/>
          </a:prstGeom>
        </p:spPr>
      </p:pic>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43649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802309" y="3367668"/>
            <a:ext cx="7543800" cy="923990"/>
          </a:xfrm>
        </p:spPr>
        <p:txBody>
          <a:bodyPr>
            <a:normAutofit/>
          </a:bodyPr>
          <a:lstStyle/>
          <a:p>
            <a:r>
              <a:rPr kumimoji="1" lang="ja-JP" altLang="en-US" sz="5400" dirty="0" smtClean="0"/>
              <a:t>ホームワーク</a:t>
            </a:r>
            <a:endParaRPr kumimoji="1" lang="ja-JP" altLang="en-US" sz="5400" dirty="0"/>
          </a:p>
        </p:txBody>
      </p:sp>
      <p:sp>
        <p:nvSpPr>
          <p:cNvPr id="3" name="スライド番号プレースホルダー 2"/>
          <p:cNvSpPr>
            <a:spLocks noGrp="1"/>
          </p:cNvSpPr>
          <p:nvPr>
            <p:ph type="sldNum" sz="quarter" idx="12"/>
          </p:nvPr>
        </p:nvSpPr>
        <p:spPr>
          <a:xfrm>
            <a:off x="7773381" y="6482466"/>
            <a:ext cx="1370619" cy="375534"/>
          </a:xfrm>
        </p:spPr>
        <p:txBody>
          <a:bodyPr/>
          <a:lstStyle/>
          <a:p>
            <a:r>
              <a:rPr lang="ja-JP" altLang="en-US" dirty="0" smtClean="0"/>
              <a:t>②－</a:t>
            </a:r>
            <a:fld id="{022B156B-59AE-415F-B24B-8756D48BB977}" type="slidenum">
              <a:rPr lang="en-US" altLang="ja-JP" smtClean="0"/>
              <a:pPr/>
              <a:t>11</a:t>
            </a:fld>
            <a:endParaRPr lang="ja-JP" altLang="en-US" dirty="0"/>
          </a:p>
        </p:txBody>
      </p:sp>
      <p:sp>
        <p:nvSpPr>
          <p:cNvPr id="6" name="テキスト ボックス 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14933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03FA1-6764-4BBF-80CB-EDBEC8362727}"/>
              </a:ext>
            </a:extLst>
          </p:cNvPr>
          <p:cNvSpPr>
            <a:spLocks noGrp="1"/>
          </p:cNvSpPr>
          <p:nvPr>
            <p:ph type="title"/>
          </p:nvPr>
        </p:nvSpPr>
        <p:spPr/>
        <p:txBody>
          <a:bodyPr>
            <a:normAutofit/>
          </a:bodyPr>
          <a:lstStyle/>
          <a:p>
            <a:r>
              <a:rPr kumimoji="1" lang="ja-JP" altLang="en-US" dirty="0">
                <a:solidFill>
                  <a:schemeClr val="tx1"/>
                </a:solidFill>
                <a:latin typeface="メイリオ" panose="020B0604030504040204" pitchFamily="50" charset="-128"/>
                <a:ea typeface="メイリオ" panose="020B0604030504040204" pitchFamily="50" charset="-128"/>
              </a:rPr>
              <a:t>ホームワーク</a:t>
            </a:r>
            <a:r>
              <a:rPr kumimoji="1" lang="en-US" altLang="ja-JP" dirty="0">
                <a:solidFill>
                  <a:schemeClr val="tx1"/>
                </a:solidFill>
                <a:latin typeface="メイリオ" panose="020B0604030504040204" pitchFamily="50" charset="-128"/>
                <a:ea typeface="メイリオ" panose="020B0604030504040204" pitchFamily="50" charset="-128"/>
              </a:rPr>
              <a:t/>
            </a:r>
            <a:br>
              <a:rPr kumimoji="1" lang="en-US" altLang="ja-JP" dirty="0">
                <a:solidFill>
                  <a:schemeClr val="tx1"/>
                </a:solidFill>
                <a:latin typeface="メイリオ" panose="020B0604030504040204" pitchFamily="50" charset="-128"/>
                <a:ea typeface="メイリオ" panose="020B0604030504040204" pitchFamily="50" charset="-128"/>
              </a:rPr>
            </a:br>
            <a:r>
              <a:rPr kumimoji="1" lang="ja-JP" altLang="en-US" dirty="0" smtClean="0">
                <a:solidFill>
                  <a:schemeClr val="tx1"/>
                </a:solidFill>
                <a:latin typeface="メイリオ" panose="020B0604030504040204" pitchFamily="50" charset="-128"/>
                <a:ea typeface="メイリオ" panose="020B0604030504040204" pitchFamily="50" charset="-128"/>
              </a:rPr>
              <a:t>　　　　「強みの観察」</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3739F77E-E279-4B17-82EF-64D587E78653}"/>
              </a:ext>
            </a:extLst>
          </p:cNvPr>
          <p:cNvSpPr>
            <a:spLocks noGrp="1"/>
          </p:cNvSpPr>
          <p:nvPr>
            <p:ph idx="1"/>
          </p:nvPr>
        </p:nvSpPr>
        <p:spPr>
          <a:xfrm>
            <a:off x="350717" y="1894379"/>
            <a:ext cx="8953470" cy="1870717"/>
          </a:xfrm>
        </p:spPr>
        <p:txBody>
          <a:bodyPr anchor="ctr">
            <a:noAutofit/>
          </a:bodyPr>
          <a:lstStyle/>
          <a:p>
            <a:r>
              <a:rPr kumimoji="1" lang="ja-JP" altLang="en-US" sz="2400" dirty="0">
                <a:solidFill>
                  <a:schemeClr val="tx1"/>
                </a:solidFill>
                <a:latin typeface="メイリオ" panose="020B0604030504040204" pitchFamily="50" charset="-128"/>
                <a:ea typeface="メイリオ" panose="020B0604030504040204" pitchFamily="50" charset="-128"/>
              </a:rPr>
              <a:t>・これから１週間、</a:t>
            </a:r>
            <a:r>
              <a:rPr kumimoji="1" lang="ja-JP" altLang="en-US" sz="2400" dirty="0" smtClean="0">
                <a:solidFill>
                  <a:schemeClr val="tx1"/>
                </a:solidFill>
                <a:latin typeface="メイリオ" panose="020B0604030504040204" pitchFamily="50" charset="-128"/>
                <a:ea typeface="メイリオ" panose="020B0604030504040204" pitchFamily="50" charset="-128"/>
              </a:rPr>
              <a:t>今日選んだあなたの「強み５</a:t>
            </a:r>
            <a:r>
              <a:rPr kumimoji="1" lang="en-US" altLang="ja-JP" sz="2400" dirty="0" smtClean="0">
                <a:solidFill>
                  <a:schemeClr val="tx1"/>
                </a:solidFill>
                <a:latin typeface="メイリオ" panose="020B0604030504040204" pitchFamily="50" charset="-128"/>
                <a:ea typeface="メイリオ" panose="020B0604030504040204" pitchFamily="50" charset="-128"/>
              </a:rPr>
              <a:t>(</a:t>
            </a:r>
            <a:r>
              <a:rPr kumimoji="1" lang="ja-JP" altLang="en-US" sz="2400" dirty="0" smtClean="0">
                <a:solidFill>
                  <a:schemeClr val="tx1"/>
                </a:solidFill>
                <a:latin typeface="メイリオ" panose="020B0604030504040204" pitchFamily="50" charset="-128"/>
                <a:ea typeface="メイリオ" panose="020B0604030504040204" pitchFamily="50" charset="-128"/>
              </a:rPr>
              <a:t>ファイブ</a:t>
            </a:r>
            <a:r>
              <a:rPr kumimoji="1" lang="en-US" altLang="ja-JP" sz="2400" dirty="0" smtClean="0">
                <a:solidFill>
                  <a:schemeClr val="tx1"/>
                </a:solidFill>
                <a:latin typeface="メイリオ" panose="020B0604030504040204" pitchFamily="50" charset="-128"/>
                <a:ea typeface="メイリオ" panose="020B0604030504040204" pitchFamily="50" charset="-128"/>
              </a:rPr>
              <a:t>)</a:t>
            </a:r>
            <a:r>
              <a:rPr kumimoji="1" lang="ja-JP" altLang="en-US" sz="2400" dirty="0" smtClean="0">
                <a:solidFill>
                  <a:schemeClr val="tx1"/>
                </a:solidFill>
                <a:latin typeface="メイリオ" panose="020B0604030504040204" pitchFamily="50" charset="-128"/>
                <a:ea typeface="メイリオ" panose="020B0604030504040204" pitchFamily="50" charset="-128"/>
              </a:rPr>
              <a:t>」</a:t>
            </a:r>
            <a:endParaRPr kumimoji="1" lang="en-US" altLang="ja-JP" sz="2400" dirty="0" smtClean="0">
              <a:solidFill>
                <a:schemeClr val="tx1"/>
              </a:solidFill>
              <a:latin typeface="メイリオ" panose="020B0604030504040204" pitchFamily="50" charset="-128"/>
              <a:ea typeface="メイリオ" panose="020B0604030504040204" pitchFamily="50" charset="-128"/>
            </a:endParaRPr>
          </a:p>
          <a:p>
            <a:r>
              <a:rPr kumimoji="1" lang="ja-JP" altLang="en-US" sz="2400" dirty="0" smtClean="0">
                <a:solidFill>
                  <a:schemeClr val="tx1"/>
                </a:solidFill>
                <a:latin typeface="メイリオ" panose="020B0604030504040204" pitchFamily="50" charset="-128"/>
                <a:ea typeface="メイリオ" panose="020B0604030504040204" pitchFamily="50" charset="-128"/>
              </a:rPr>
              <a:t>　が、日常生活</a:t>
            </a:r>
            <a:r>
              <a:rPr lang="ja-JP" altLang="en-US" sz="2400" dirty="0">
                <a:solidFill>
                  <a:schemeClr val="tx1"/>
                </a:solidFill>
                <a:latin typeface="メイリオ" panose="020B0604030504040204" pitchFamily="50" charset="-128"/>
                <a:ea typeface="メイリオ" panose="020B0604030504040204" pitchFamily="50" charset="-128"/>
              </a:rPr>
              <a:t>で</a:t>
            </a:r>
            <a:r>
              <a:rPr kumimoji="1" lang="ja-JP" altLang="en-US" sz="2400" dirty="0" smtClean="0">
                <a:solidFill>
                  <a:schemeClr val="tx1"/>
                </a:solidFill>
                <a:latin typeface="メイリオ" panose="020B0604030504040204" pitchFamily="50" charset="-128"/>
                <a:ea typeface="メイリオ" panose="020B0604030504040204" pitchFamily="50" charset="-128"/>
              </a:rPr>
              <a:t>どの</a:t>
            </a:r>
            <a:r>
              <a:rPr kumimoji="1" lang="ja-JP" altLang="en-US" sz="2400" dirty="0">
                <a:solidFill>
                  <a:schemeClr val="tx1"/>
                </a:solidFill>
                <a:latin typeface="メイリオ" panose="020B0604030504040204" pitchFamily="50" charset="-128"/>
                <a:ea typeface="メイリオ" panose="020B0604030504040204" pitchFamily="50" charset="-128"/>
              </a:rPr>
              <a:t>ように表れている</a:t>
            </a:r>
            <a:r>
              <a:rPr kumimoji="1" lang="ja-JP" altLang="en-US" sz="2400" dirty="0" smtClean="0">
                <a:solidFill>
                  <a:schemeClr val="tx1"/>
                </a:solidFill>
                <a:latin typeface="メイリオ" panose="020B0604030504040204" pitchFamily="50" charset="-128"/>
                <a:ea typeface="メイリオ" panose="020B0604030504040204" pitchFamily="50" charset="-128"/>
              </a:rPr>
              <a:t>か、</a:t>
            </a:r>
            <a:r>
              <a:rPr lang="ja-JP" altLang="en-US" sz="2400" dirty="0" smtClean="0">
                <a:solidFill>
                  <a:schemeClr val="tx1"/>
                </a:solidFill>
                <a:latin typeface="メイリオ" panose="020B0604030504040204" pitchFamily="50" charset="-128"/>
                <a:ea typeface="メイリオ" panose="020B0604030504040204" pitchFamily="50" charset="-128"/>
              </a:rPr>
              <a:t>自分</a:t>
            </a:r>
            <a:r>
              <a:rPr lang="ja-JP" altLang="en-US" sz="2400" dirty="0">
                <a:solidFill>
                  <a:schemeClr val="tx1"/>
                </a:solidFill>
                <a:latin typeface="メイリオ" panose="020B0604030504040204" pitchFamily="50" charset="-128"/>
                <a:ea typeface="メイリオ" panose="020B0604030504040204" pitchFamily="50" charset="-128"/>
              </a:rPr>
              <a:t>自身</a:t>
            </a:r>
            <a:r>
              <a:rPr kumimoji="1" lang="ja-JP" altLang="en-US" sz="2400" dirty="0" smtClean="0">
                <a:solidFill>
                  <a:schemeClr val="tx1"/>
                </a:solidFill>
                <a:latin typeface="メイリオ" panose="020B0604030504040204" pitchFamily="50" charset="-128"/>
                <a:ea typeface="メイリオ" panose="020B0604030504040204" pitchFamily="50" charset="-128"/>
              </a:rPr>
              <a:t>で観察</a:t>
            </a:r>
            <a:r>
              <a:rPr lang="ja-JP" altLang="en-US" sz="2400" dirty="0" smtClean="0">
                <a:solidFill>
                  <a:schemeClr val="tx1"/>
                </a:solidFill>
                <a:latin typeface="メイリオ" panose="020B0604030504040204" pitchFamily="50" charset="-128"/>
                <a:ea typeface="メイリオ" panose="020B0604030504040204" pitchFamily="50" charset="-128"/>
              </a:rPr>
              <a:t>し</a:t>
            </a:r>
            <a:endParaRPr lang="en-US" altLang="ja-JP" sz="2400" dirty="0" smtClean="0">
              <a:solidFill>
                <a:schemeClr val="tx1"/>
              </a:solidFill>
              <a:latin typeface="メイリオ" panose="020B0604030504040204" pitchFamily="50" charset="-128"/>
              <a:ea typeface="メイリオ" panose="020B0604030504040204" pitchFamily="50" charset="-128"/>
            </a:endParaRPr>
          </a:p>
          <a:p>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ja-JP" altLang="en-US" sz="2400" dirty="0" smtClean="0">
                <a:solidFill>
                  <a:schemeClr val="tx1"/>
                </a:solidFill>
                <a:latin typeface="メイリオ" panose="020B0604030504040204" pitchFamily="50" charset="-128"/>
                <a:ea typeface="メイリオ" panose="020B0604030504040204" pitchFamily="50" charset="-128"/>
              </a:rPr>
              <a:t>ます</a:t>
            </a:r>
            <a:endParaRPr kumimoji="1" lang="en-US" altLang="ja-JP" sz="2400" dirty="0">
              <a:solidFill>
                <a:schemeClr val="tx1"/>
              </a:solidFill>
              <a:latin typeface="メイリオ" panose="020B0604030504040204" pitchFamily="50" charset="-128"/>
              <a:ea typeface="メイリオ" panose="020B0604030504040204" pitchFamily="50" charset="-128"/>
            </a:endParaRPr>
          </a:p>
          <a:p>
            <a:r>
              <a:rPr kumimoji="1" lang="ja-JP" altLang="en-US" sz="2400" dirty="0">
                <a:solidFill>
                  <a:schemeClr val="tx1"/>
                </a:solidFill>
                <a:latin typeface="メイリオ" panose="020B0604030504040204" pitchFamily="50" charset="-128"/>
                <a:ea typeface="メイリオ" panose="020B0604030504040204" pitchFamily="50" charset="-128"/>
              </a:rPr>
              <a:t>・詳細は、</a:t>
            </a:r>
            <a:r>
              <a:rPr kumimoji="1" lang="ja-JP" altLang="en-US" sz="2400" dirty="0" smtClean="0">
                <a:solidFill>
                  <a:schemeClr val="tx1"/>
                </a:solidFill>
                <a:latin typeface="メイリオ" panose="020B0604030504040204" pitchFamily="50" charset="-128"/>
                <a:ea typeface="メイリオ" panose="020B0604030504040204" pitchFamily="50" charset="-128"/>
              </a:rPr>
              <a:t>ワークブックを</a:t>
            </a:r>
            <a:r>
              <a:rPr kumimoji="1" lang="ja-JP" altLang="en-US" sz="2400" dirty="0">
                <a:solidFill>
                  <a:schemeClr val="tx1"/>
                </a:solidFill>
                <a:latin typeface="メイリオ" panose="020B0604030504040204" pitchFamily="50" charset="-128"/>
                <a:ea typeface="メイリオ" panose="020B0604030504040204" pitchFamily="50" charset="-128"/>
              </a:rPr>
              <a:t>ご覧</a:t>
            </a:r>
            <a:r>
              <a:rPr kumimoji="1" lang="ja-JP" altLang="en-US" sz="2400" dirty="0" smtClean="0">
                <a:solidFill>
                  <a:schemeClr val="tx1"/>
                </a:solidFill>
                <a:latin typeface="メイリオ" panose="020B0604030504040204" pitchFamily="50" charset="-128"/>
                <a:ea typeface="メイリオ" panose="020B0604030504040204" pitchFamily="50" charset="-128"/>
              </a:rPr>
              <a:t>ください</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975600" y="5978289"/>
            <a:ext cx="642646" cy="279400"/>
          </a:xfrm>
        </p:spPr>
        <p:txBody>
          <a:bodyPr/>
          <a:lstStyle/>
          <a:p>
            <a:pPr rtl="0"/>
            <a:fld id="{022B156B-59AE-415F-B24B-8756D48BB977}" type="slidenum">
              <a:rPr lang="en-US" altLang="ja-JP" smtClean="0"/>
              <a:t>12</a:t>
            </a:fld>
            <a:endParaRPr lang="ja-JP" altLang="en-US" dirty="0"/>
          </a:p>
        </p:txBody>
      </p:sp>
      <p:sp>
        <p:nvSpPr>
          <p:cNvPr id="10" name="スライド番号プレースホルダー 3"/>
          <p:cNvSpPr txBox="1">
            <a:spLocks/>
          </p:cNvSpPr>
          <p:nvPr/>
        </p:nvSpPr>
        <p:spPr>
          <a:xfrm>
            <a:off x="7781363" y="6437376"/>
            <a:ext cx="1362637" cy="420624"/>
          </a:xfrm>
          <a:prstGeom prst="rect">
            <a:avLst/>
          </a:prstGeom>
        </p:spPr>
        <p:txBody>
          <a:bodyPr vert="horz" lIns="91440" tIns="45720" rIns="91440" bIns="45720" rtlCol="0" anchor="ctr"/>
          <a:lstStyle>
            <a:defPPr>
              <a:defRPr lang="en-US"/>
            </a:defPPr>
            <a:lvl1pPr marL="0" algn="r" defTabSz="457200" rtl="0" eaLnBrk="1" latinLnBrk="0" hangingPunct="1">
              <a:defRPr sz="28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dirty="0" smtClean="0"/>
              <a:t>②－</a:t>
            </a:r>
            <a:fld id="{022B156B-59AE-415F-B24B-8756D48BB977}" type="slidenum">
              <a:rPr lang="en-US" altLang="ja-JP" smtClean="0"/>
              <a:pPr/>
              <a:t>12</a:t>
            </a:fld>
            <a:endParaRPr lang="ja-JP" altLang="en-US" dirty="0"/>
          </a:p>
        </p:txBody>
      </p:sp>
      <p:pic>
        <p:nvPicPr>
          <p:cNvPr id="5" name="図 4"/>
          <p:cNvPicPr>
            <a:picLocks noChangeAspect="1"/>
          </p:cNvPicPr>
          <p:nvPr/>
        </p:nvPicPr>
        <p:blipFill>
          <a:blip r:embed="rId3"/>
          <a:stretch>
            <a:fillRect/>
          </a:stretch>
        </p:blipFill>
        <p:spPr>
          <a:xfrm>
            <a:off x="5428470" y="3765096"/>
            <a:ext cx="2352893" cy="2352893"/>
          </a:xfrm>
          <a:prstGeom prst="rect">
            <a:avLst/>
          </a:prstGeom>
        </p:spPr>
      </p:pic>
      <p:pic>
        <p:nvPicPr>
          <p:cNvPr id="6" name="図 5"/>
          <p:cNvPicPr>
            <a:picLocks noChangeAspect="1"/>
          </p:cNvPicPr>
          <p:nvPr/>
        </p:nvPicPr>
        <p:blipFill>
          <a:blip r:embed="rId4"/>
          <a:stretch>
            <a:fillRect/>
          </a:stretch>
        </p:blipFill>
        <p:spPr>
          <a:xfrm>
            <a:off x="921940" y="3630838"/>
            <a:ext cx="4312293" cy="2631665"/>
          </a:xfrm>
          <a:prstGeom prst="ellipse">
            <a:avLst/>
          </a:prstGeom>
          <a:ln>
            <a:noFill/>
          </a:ln>
          <a:effectLst>
            <a:softEdge rad="112500"/>
          </a:effectLst>
        </p:spPr>
      </p:pic>
      <p:sp>
        <p:nvSpPr>
          <p:cNvPr id="12" name="テキスト ボックス 11">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78329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CDAB5628-ED89-4B64-B94E-41E48A40070D}"/>
              </a:ext>
            </a:extLst>
          </p:cNvPr>
          <p:cNvGrpSpPr/>
          <p:nvPr/>
        </p:nvGrpSpPr>
        <p:grpSpPr>
          <a:xfrm>
            <a:off x="1255273" y="5510203"/>
            <a:ext cx="6840839" cy="978466"/>
            <a:chOff x="187075" y="5388207"/>
            <a:chExt cx="7345465" cy="1221539"/>
          </a:xfrm>
        </p:grpSpPr>
        <p:pic>
          <p:nvPicPr>
            <p:cNvPr id="9" name="図 8">
              <a:extLst>
                <a:ext uri="{FF2B5EF4-FFF2-40B4-BE49-F238E27FC236}">
                  <a16:creationId xmlns:a16="http://schemas.microsoft.com/office/drawing/2014/main" id="{D6FB0732-F571-42D2-92DE-CE2F311D8B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6976" y="5451746"/>
              <a:ext cx="1028856" cy="1028855"/>
            </a:xfrm>
            <a:prstGeom prst="rect">
              <a:avLst/>
            </a:prstGeom>
          </p:spPr>
        </p:pic>
        <p:pic>
          <p:nvPicPr>
            <p:cNvPr id="11" name="図 10">
              <a:extLst>
                <a:ext uri="{FF2B5EF4-FFF2-40B4-BE49-F238E27FC236}">
                  <a16:creationId xmlns:a16="http://schemas.microsoft.com/office/drawing/2014/main" id="{EDB979DA-47F0-4E3A-A79B-6C676740B8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2315" y="5388207"/>
              <a:ext cx="1125737" cy="1125738"/>
            </a:xfrm>
            <a:prstGeom prst="rect">
              <a:avLst/>
            </a:prstGeom>
          </p:spPr>
        </p:pic>
        <p:pic>
          <p:nvPicPr>
            <p:cNvPr id="13" name="図 12">
              <a:extLst>
                <a:ext uri="{FF2B5EF4-FFF2-40B4-BE49-F238E27FC236}">
                  <a16:creationId xmlns:a16="http://schemas.microsoft.com/office/drawing/2014/main" id="{512D5B94-E593-403E-8D5E-38F51A3094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1477" y="5482881"/>
              <a:ext cx="1031063" cy="1031063"/>
            </a:xfrm>
            <a:prstGeom prst="rect">
              <a:avLst/>
            </a:prstGeom>
          </p:spPr>
        </p:pic>
        <p:pic>
          <p:nvPicPr>
            <p:cNvPr id="15" name="図 14">
              <a:extLst>
                <a:ext uri="{FF2B5EF4-FFF2-40B4-BE49-F238E27FC236}">
                  <a16:creationId xmlns:a16="http://schemas.microsoft.com/office/drawing/2014/main" id="{CA476F6D-C0CA-4325-9B07-4DD4EABD251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97473" y="5448602"/>
              <a:ext cx="912940" cy="912940"/>
            </a:xfrm>
            <a:prstGeom prst="rect">
              <a:avLst/>
            </a:prstGeom>
          </p:spPr>
        </p:pic>
        <p:pic>
          <p:nvPicPr>
            <p:cNvPr id="17" name="図 16">
              <a:extLst>
                <a:ext uri="{FF2B5EF4-FFF2-40B4-BE49-F238E27FC236}">
                  <a16:creationId xmlns:a16="http://schemas.microsoft.com/office/drawing/2014/main" id="{B879B435-1155-4B78-8456-ECB51634DE0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7075" y="5571071"/>
              <a:ext cx="1038676" cy="1038675"/>
            </a:xfrm>
            <a:prstGeom prst="rect">
              <a:avLst/>
            </a:prstGeom>
          </p:spPr>
        </p:pic>
      </p:grpSp>
      <p:sp>
        <p:nvSpPr>
          <p:cNvPr id="7" name="タイトル 1">
            <a:extLst>
              <a:ext uri="{FF2B5EF4-FFF2-40B4-BE49-F238E27FC236}">
                <a16:creationId xmlns:a16="http://schemas.microsoft.com/office/drawing/2014/main" id="{766FB328-36B5-4EA9-932D-93BBDC8A37F3}"/>
              </a:ext>
            </a:extLst>
          </p:cNvPr>
          <p:cNvSpPr>
            <a:spLocks noGrp="1"/>
          </p:cNvSpPr>
          <p:nvPr>
            <p:ph type="title"/>
          </p:nvPr>
        </p:nvSpPr>
        <p:spPr>
          <a:xfrm>
            <a:off x="798909" y="1172232"/>
            <a:ext cx="7543802" cy="721567"/>
          </a:xfrm>
        </p:spPr>
        <p:txBody>
          <a:bodyPr>
            <a:normAutofit/>
          </a:bodyPr>
          <a:lstStyle/>
          <a:p>
            <a:r>
              <a:rPr kumimoji="1" lang="ja-JP" altLang="en-US" dirty="0" smtClean="0">
                <a:solidFill>
                  <a:schemeClr val="tx1"/>
                </a:solidFill>
              </a:rPr>
              <a:t>観察記録</a:t>
            </a:r>
            <a:r>
              <a:rPr lang="ja-JP" altLang="en-US" dirty="0">
                <a:solidFill>
                  <a:schemeClr val="tx1"/>
                </a:solidFill>
              </a:rPr>
              <a:t>の</a:t>
            </a:r>
            <a:r>
              <a:rPr kumimoji="1" lang="ja-JP" altLang="en-US" dirty="0" smtClean="0">
                <a:solidFill>
                  <a:schemeClr val="tx1"/>
                </a:solidFill>
              </a:rPr>
              <a:t>つけ方練習</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B7D0FB1F-BBCF-461A-843A-E23E055470F7}"/>
              </a:ext>
            </a:extLst>
          </p:cNvPr>
          <p:cNvSpPr>
            <a:spLocks noGrp="1"/>
          </p:cNvSpPr>
          <p:nvPr>
            <p:ph idx="1"/>
          </p:nvPr>
        </p:nvSpPr>
        <p:spPr>
          <a:xfrm>
            <a:off x="840233" y="1820380"/>
            <a:ext cx="7851295" cy="3719415"/>
          </a:xfrm>
          <a:ln>
            <a:solidFill>
              <a:schemeClr val="tx2"/>
            </a:solidFill>
          </a:ln>
        </p:spPr>
        <p:txBody>
          <a:bodyPr>
            <a:noAutofit/>
          </a:bodyPr>
          <a:lstStyle/>
          <a:p>
            <a:pPr marL="0" indent="0">
              <a:buNone/>
            </a:pPr>
            <a:r>
              <a:rPr lang="en-US" altLang="ja-JP" sz="1400" dirty="0">
                <a:solidFill>
                  <a:schemeClr val="tx1"/>
                </a:solidFill>
                <a:latin typeface="メイリオ" panose="020B0604030504040204" pitchFamily="50" charset="-128"/>
                <a:ea typeface="メイリオ" panose="020B0604030504040204" pitchFamily="50" charset="-128"/>
              </a:rPr>
              <a:t>B</a:t>
            </a:r>
            <a:r>
              <a:rPr lang="ja-JP" altLang="en-US" sz="1400" dirty="0" err="1">
                <a:solidFill>
                  <a:schemeClr val="tx1"/>
                </a:solidFill>
                <a:latin typeface="メイリオ" panose="020B0604030504040204" pitchFamily="50" charset="-128"/>
                <a:ea typeface="メイリオ" panose="020B0604030504040204" pitchFamily="50" charset="-128"/>
              </a:rPr>
              <a:t>さんの</a:t>
            </a:r>
            <a:r>
              <a:rPr lang="ja-JP" altLang="en-US" sz="1400" dirty="0">
                <a:solidFill>
                  <a:schemeClr val="tx1"/>
                </a:solidFill>
                <a:latin typeface="メイリオ" panose="020B0604030504040204" pitchFamily="50" charset="-128"/>
                <a:ea typeface="メイリオ" panose="020B0604030504040204" pitchFamily="50" charset="-128"/>
              </a:rPr>
              <a:t>語りを読んで、</a:t>
            </a:r>
            <a:r>
              <a:rPr lang="en-US" altLang="ja-JP" sz="1400" dirty="0">
                <a:solidFill>
                  <a:schemeClr val="tx1"/>
                </a:solidFill>
                <a:latin typeface="メイリオ" panose="020B0604030504040204" pitchFamily="50" charset="-128"/>
                <a:ea typeface="メイリオ" panose="020B0604030504040204" pitchFamily="50" charset="-128"/>
              </a:rPr>
              <a:t>B</a:t>
            </a:r>
            <a:r>
              <a:rPr lang="ja-JP" altLang="en-US" sz="1400" dirty="0" smtClean="0">
                <a:solidFill>
                  <a:schemeClr val="tx1"/>
                </a:solidFill>
                <a:latin typeface="メイリオ" panose="020B0604030504040204" pitchFamily="50" charset="-128"/>
                <a:ea typeface="メイリオ" panose="020B0604030504040204" pitchFamily="50" charset="-128"/>
              </a:rPr>
              <a:t>さんの「強み」を記録してみましょう</a:t>
            </a:r>
            <a:endParaRPr lang="en-US" altLang="ja-JP" sz="1400" dirty="0">
              <a:solidFill>
                <a:schemeClr val="tx1"/>
              </a:solidFill>
              <a:latin typeface="メイリオ" panose="020B0604030504040204" pitchFamily="50" charset="-128"/>
              <a:ea typeface="メイリオ" panose="020B0604030504040204" pitchFamily="50" charset="-128"/>
            </a:endParaRPr>
          </a:p>
          <a:p>
            <a:pPr marL="0" indent="0">
              <a:buNone/>
            </a:pPr>
            <a:r>
              <a:rPr kumimoji="1" lang="en-US" altLang="ja-JP" sz="1400" dirty="0">
                <a:solidFill>
                  <a:schemeClr val="tx1"/>
                </a:solidFill>
                <a:latin typeface="メイリオ" panose="020B0604030504040204" pitchFamily="50" charset="-128"/>
                <a:ea typeface="メイリオ" panose="020B0604030504040204" pitchFamily="50" charset="-128"/>
              </a:rPr>
              <a:t>【B</a:t>
            </a:r>
            <a:r>
              <a:rPr kumimoji="1" lang="ja-JP" altLang="en-US" sz="1400" dirty="0" err="1">
                <a:solidFill>
                  <a:schemeClr val="tx1"/>
                </a:solidFill>
                <a:latin typeface="メイリオ" panose="020B0604030504040204" pitchFamily="50" charset="-128"/>
                <a:ea typeface="メイリオ" panose="020B0604030504040204" pitchFamily="50" charset="-128"/>
              </a:rPr>
              <a:t>さんの</a:t>
            </a:r>
            <a:r>
              <a:rPr kumimoji="1" lang="ja-JP" altLang="en-US" sz="1400" dirty="0">
                <a:solidFill>
                  <a:schemeClr val="tx1"/>
                </a:solidFill>
                <a:latin typeface="メイリオ" panose="020B0604030504040204" pitchFamily="50" charset="-128"/>
                <a:ea typeface="メイリオ" panose="020B0604030504040204" pitchFamily="50" charset="-128"/>
              </a:rPr>
              <a:t>語り</a:t>
            </a:r>
            <a:r>
              <a:rPr kumimoji="1" lang="en-US" altLang="ja-JP" sz="1400" dirty="0">
                <a:solidFill>
                  <a:schemeClr val="tx1"/>
                </a:solidFill>
                <a:latin typeface="メイリオ" panose="020B0604030504040204" pitchFamily="50" charset="-128"/>
                <a:ea typeface="メイリオ" panose="020B0604030504040204" pitchFamily="50" charset="-128"/>
              </a:rPr>
              <a:t>】</a:t>
            </a:r>
          </a:p>
          <a:p>
            <a:pPr marL="0" indent="0">
              <a:buNone/>
            </a:pP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私は菓子メーカーの商品開発部門で新商品の開発を担当して</a:t>
            </a:r>
            <a:r>
              <a:rPr lang="ja-JP" altLang="en-US" sz="1400" dirty="0" smtClean="0">
                <a:solidFill>
                  <a:schemeClr val="tx1"/>
                </a:solidFill>
                <a:latin typeface="メイリオ" panose="020B0604030504040204" pitchFamily="50" charset="-128"/>
                <a:ea typeface="メイリオ" panose="020B0604030504040204" pitchFamily="50" charset="-128"/>
              </a:rPr>
              <a:t>います」</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400" dirty="0" smtClean="0">
                <a:solidFill>
                  <a:schemeClr val="tx1"/>
                </a:solidFill>
                <a:latin typeface="メイリオ" panose="020B0604030504040204" pitchFamily="50" charset="-128"/>
                <a:ea typeface="メイリオ" panose="020B0604030504040204" pitchFamily="50" charset="-128"/>
              </a:rPr>
              <a:t>　「新商品開発のヒントにするため、常に他社の新商品の情報収集をしています」</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400" dirty="0" smtClean="0">
                <a:solidFill>
                  <a:schemeClr val="tx1"/>
                </a:solidFill>
                <a:latin typeface="メイリオ" panose="020B0604030504040204" pitchFamily="50" charset="-128"/>
                <a:ea typeface="メイリオ" panose="020B0604030504040204" pitchFamily="50" charset="-128"/>
              </a:rPr>
              <a:t>　「また、毎週水曜日はコンビニやスーパーに出向き、気になったお菓子を購入し実際に</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　食べてみることで味や風味などの研究をしています」</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400" dirty="0" smtClean="0">
                <a:solidFill>
                  <a:schemeClr val="tx1"/>
                </a:solidFill>
                <a:latin typeface="メイリオ" panose="020B0604030504040204" pitchFamily="50" charset="-128"/>
              </a:rPr>
              <a:t>　「</a:t>
            </a:r>
            <a:r>
              <a:rPr lang="ja-JP" altLang="en-US" sz="1400" dirty="0">
                <a:solidFill>
                  <a:schemeClr val="tx1"/>
                </a:solidFill>
                <a:latin typeface="メイリオ" panose="020B0604030504040204" pitchFamily="50" charset="-128"/>
              </a:rPr>
              <a:t>私が開発したお菓子が実際に発売されたことがありとても達成感がある仕事だと</a:t>
            </a:r>
            <a:r>
              <a:rPr lang="ja-JP" altLang="en-US" sz="1400" dirty="0" smtClean="0">
                <a:solidFill>
                  <a:schemeClr val="tx1"/>
                </a:solidFill>
                <a:latin typeface="メイリオ" panose="020B0604030504040204" pitchFamily="50" charset="-128"/>
              </a:rPr>
              <a:t>思って</a:t>
            </a:r>
            <a:endParaRPr lang="en-US" altLang="ja-JP" sz="1400" dirty="0" smtClean="0">
              <a:solidFill>
                <a:schemeClr val="tx1"/>
              </a:solidFill>
              <a:latin typeface="メイリオ" panose="020B0604030504040204" pitchFamily="50" charset="-128"/>
            </a:endParaRPr>
          </a:p>
          <a:p>
            <a:pPr marL="0" indent="0">
              <a:buNone/>
            </a:pPr>
            <a:r>
              <a:rPr lang="ja-JP" altLang="en-US" sz="1400" dirty="0">
                <a:solidFill>
                  <a:schemeClr val="tx1"/>
                </a:solidFill>
                <a:latin typeface="メイリオ" panose="020B0604030504040204" pitchFamily="50" charset="-128"/>
              </a:rPr>
              <a:t>　</a:t>
            </a:r>
            <a:r>
              <a:rPr lang="ja-JP" altLang="en-US" sz="1400" dirty="0" smtClean="0">
                <a:solidFill>
                  <a:schemeClr val="tx1"/>
                </a:solidFill>
                <a:latin typeface="メイリオ" panose="020B0604030504040204" pitchFamily="50" charset="-128"/>
              </a:rPr>
              <a:t>　います」</a:t>
            </a:r>
            <a:endParaRPr lang="en-US" altLang="ja-JP" sz="1400" dirty="0" smtClean="0">
              <a:solidFill>
                <a:schemeClr val="tx1"/>
              </a:solidFill>
              <a:latin typeface="メイリオ" panose="020B0604030504040204" pitchFamily="50" charset="-128"/>
            </a:endParaRPr>
          </a:p>
          <a:p>
            <a:pPr marL="0" indent="0">
              <a:buNone/>
            </a:pPr>
            <a:r>
              <a:rPr lang="ja-JP" altLang="en-US" sz="1400" dirty="0" smtClean="0">
                <a:solidFill>
                  <a:schemeClr val="tx1"/>
                </a:solidFill>
                <a:latin typeface="メイリオ" panose="020B0604030504040204" pitchFamily="50" charset="-128"/>
              </a:rPr>
              <a:t>　「締切りまでに</a:t>
            </a:r>
            <a:r>
              <a:rPr lang="ja-JP" altLang="en-US" sz="1400" dirty="0">
                <a:solidFill>
                  <a:schemeClr val="tx1"/>
                </a:solidFill>
                <a:latin typeface="メイリオ" panose="020B0604030504040204" pitchFamily="50" charset="-128"/>
              </a:rPr>
              <a:t>イメージ</a:t>
            </a:r>
            <a:r>
              <a:rPr lang="ja-JP" altLang="en-US" sz="1400" dirty="0" smtClean="0">
                <a:solidFill>
                  <a:schemeClr val="tx1"/>
                </a:solidFill>
                <a:latin typeface="メイリオ" panose="020B0604030504040204" pitchFamily="50" charset="-128"/>
              </a:rPr>
              <a:t>した味が見つけられ</a:t>
            </a:r>
            <a:r>
              <a:rPr lang="ja-JP" altLang="en-US" sz="1400" dirty="0">
                <a:solidFill>
                  <a:schemeClr val="tx1"/>
                </a:solidFill>
                <a:latin typeface="メイリオ" panose="020B0604030504040204" pitchFamily="50" charset="-128"/>
              </a:rPr>
              <a:t>ず</a:t>
            </a:r>
            <a:r>
              <a:rPr lang="ja-JP" altLang="en-US" sz="1400" dirty="0" smtClean="0">
                <a:solidFill>
                  <a:schemeClr val="tx1"/>
                </a:solidFill>
                <a:latin typeface="メイリオ" panose="020B0604030504040204" pitchFamily="50" charset="-128"/>
              </a:rPr>
              <a:t>失敗し苦しい思いをすることもありますが、</a:t>
            </a:r>
            <a:endParaRPr lang="en-US" altLang="ja-JP" sz="1400" dirty="0" smtClean="0">
              <a:solidFill>
                <a:schemeClr val="tx1"/>
              </a:solidFill>
              <a:latin typeface="メイリオ" panose="020B0604030504040204" pitchFamily="50" charset="-128"/>
            </a:endParaRPr>
          </a:p>
          <a:p>
            <a:pPr marL="0" indent="0">
              <a:buNone/>
            </a:pPr>
            <a:r>
              <a:rPr lang="ja-JP" altLang="en-US" sz="1400" dirty="0">
                <a:solidFill>
                  <a:schemeClr val="tx1"/>
                </a:solidFill>
                <a:latin typeface="メイリオ" panose="020B0604030504040204" pitchFamily="50" charset="-128"/>
              </a:rPr>
              <a:t>　</a:t>
            </a:r>
            <a:r>
              <a:rPr lang="ja-JP" altLang="en-US" sz="1400" dirty="0" smtClean="0">
                <a:solidFill>
                  <a:schemeClr val="tx1"/>
                </a:solidFill>
                <a:latin typeface="メイリオ" panose="020B0604030504040204" pitchFamily="50" charset="-128"/>
              </a:rPr>
              <a:t>　常に新しいものを作り出す挑戦ができる楽しい仕事だと思っています」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828959" y="6475437"/>
            <a:ext cx="1315041" cy="382563"/>
          </a:xfrm>
        </p:spPr>
        <p:txBody>
          <a:bodyPr/>
          <a:lstStyle/>
          <a:p>
            <a:pPr rtl="0"/>
            <a:r>
              <a:rPr lang="ja-JP" altLang="en-US" dirty="0" smtClean="0"/>
              <a:t>②－</a:t>
            </a:r>
            <a:fld id="{022B156B-59AE-415F-B24B-8756D48BB977}" type="slidenum">
              <a:rPr lang="en-US" altLang="ja-JP" smtClean="0"/>
              <a:t>13</a:t>
            </a:fld>
            <a:endParaRPr lang="ja-JP" altLang="en-US" dirty="0"/>
          </a:p>
        </p:txBody>
      </p:sp>
      <p:sp>
        <p:nvSpPr>
          <p:cNvPr id="16" name="テキスト ボックス 1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65830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14233" y="6459787"/>
            <a:ext cx="1389472" cy="398213"/>
          </a:xfrm>
        </p:spPr>
        <p:txBody>
          <a:bodyPr/>
          <a:lstStyle/>
          <a:p>
            <a:r>
              <a:rPr lang="ja-JP" altLang="en-US" dirty="0" smtClean="0"/>
              <a:t>②－</a:t>
            </a:r>
            <a:fld id="{022B156B-59AE-415F-B24B-8756D48BB977}" type="slidenum">
              <a:rPr lang="en-US" altLang="ja-JP" smtClean="0"/>
              <a:pPr/>
              <a:t>14</a:t>
            </a:fld>
            <a:endParaRPr lang="ja-JP" altLang="en-US" dirty="0"/>
          </a:p>
        </p:txBody>
      </p:sp>
      <p:sp>
        <p:nvSpPr>
          <p:cNvPr id="11" name="テキスト ボックス 10"/>
          <p:cNvSpPr txBox="1"/>
          <p:nvPr/>
        </p:nvSpPr>
        <p:spPr>
          <a:xfrm>
            <a:off x="74950" y="156380"/>
            <a:ext cx="9209213" cy="830997"/>
          </a:xfrm>
          <a:prstGeom prst="rect">
            <a:avLst/>
          </a:prstGeom>
          <a:noFill/>
        </p:spPr>
        <p:txBody>
          <a:bodyPr wrap="square" rtlCol="0">
            <a:spAutoFit/>
          </a:bodyPr>
          <a:lstStyle/>
          <a:p>
            <a:r>
              <a:rPr kumimoji="1" lang="ja-JP" altLang="en-US" sz="2400" dirty="0" smtClean="0"/>
              <a:t>・Ｂさんの「強み」の種類、「強み」が表れている場面・状況、　</a:t>
            </a:r>
            <a:endParaRPr kumimoji="1" lang="en-US" altLang="ja-JP" sz="2400" dirty="0" smtClean="0"/>
          </a:p>
          <a:p>
            <a:r>
              <a:rPr kumimoji="1" lang="ja-JP" altLang="en-US" sz="2400" dirty="0"/>
              <a:t>　</a:t>
            </a:r>
            <a:r>
              <a:rPr kumimoji="1" lang="ja-JP" altLang="en-US" sz="2400" dirty="0" smtClean="0"/>
              <a:t>その時の行動・考え、結果、気持ちを書き込みましょう</a:t>
            </a:r>
            <a:endParaRPr kumimoji="1" lang="ja-JP" altLang="en-US" sz="2400" dirty="0"/>
          </a:p>
        </p:txBody>
      </p:sp>
      <p:graphicFrame>
        <p:nvGraphicFramePr>
          <p:cNvPr id="2" name="表 1"/>
          <p:cNvGraphicFramePr>
            <a:graphicFrameLocks noGrp="1"/>
          </p:cNvGraphicFramePr>
          <p:nvPr>
            <p:extLst>
              <p:ext uri="{D42A27DB-BD31-4B8C-83A1-F6EECF244321}">
                <p14:modId xmlns:p14="http://schemas.microsoft.com/office/powerpoint/2010/main" val="1177844696"/>
              </p:ext>
            </p:extLst>
          </p:nvPr>
        </p:nvGraphicFramePr>
        <p:xfrm>
          <a:off x="112714" y="1155724"/>
          <a:ext cx="8990991" cy="4865934"/>
        </p:xfrm>
        <a:graphic>
          <a:graphicData uri="http://schemas.openxmlformats.org/drawingml/2006/table">
            <a:tbl>
              <a:tblPr firstRow="1" bandRow="1">
                <a:tableStyleId>{8799B23B-EC83-4686-B30A-512413B5E67A}</a:tableStyleId>
              </a:tblPr>
              <a:tblGrid>
                <a:gridCol w="1876512">
                  <a:extLst>
                    <a:ext uri="{9D8B030D-6E8A-4147-A177-3AD203B41FA5}">
                      <a16:colId xmlns:a16="http://schemas.microsoft.com/office/drawing/2014/main" val="2740751303"/>
                    </a:ext>
                  </a:extLst>
                </a:gridCol>
                <a:gridCol w="1873405">
                  <a:extLst>
                    <a:ext uri="{9D8B030D-6E8A-4147-A177-3AD203B41FA5}">
                      <a16:colId xmlns:a16="http://schemas.microsoft.com/office/drawing/2014/main" val="2378973961"/>
                    </a:ext>
                  </a:extLst>
                </a:gridCol>
                <a:gridCol w="1851103">
                  <a:extLst>
                    <a:ext uri="{9D8B030D-6E8A-4147-A177-3AD203B41FA5}">
                      <a16:colId xmlns:a16="http://schemas.microsoft.com/office/drawing/2014/main" val="2724924701"/>
                    </a:ext>
                  </a:extLst>
                </a:gridCol>
                <a:gridCol w="1784195">
                  <a:extLst>
                    <a:ext uri="{9D8B030D-6E8A-4147-A177-3AD203B41FA5}">
                      <a16:colId xmlns:a16="http://schemas.microsoft.com/office/drawing/2014/main" val="3123239869"/>
                    </a:ext>
                  </a:extLst>
                </a:gridCol>
                <a:gridCol w="1605776">
                  <a:extLst>
                    <a:ext uri="{9D8B030D-6E8A-4147-A177-3AD203B41FA5}">
                      <a16:colId xmlns:a16="http://schemas.microsoft.com/office/drawing/2014/main" val="813399037"/>
                    </a:ext>
                  </a:extLst>
                </a:gridCol>
              </a:tblGrid>
              <a:tr h="370840">
                <a:tc>
                  <a:txBody>
                    <a:bodyPr/>
                    <a:lstStyle/>
                    <a:p>
                      <a:pPr algn="ctr"/>
                      <a:r>
                        <a:rPr kumimoji="1" lang="ja-JP" altLang="en-US" b="0" dirty="0" smtClean="0"/>
                        <a:t>「強み」の種類</a:t>
                      </a:r>
                      <a:endParaRPr kumimoji="1" lang="ja-JP" altLang="en-US" b="0" dirty="0"/>
                    </a:p>
                  </a:txBody>
                  <a:tcPr anchor="ctr"/>
                </a:tc>
                <a:tc>
                  <a:txBody>
                    <a:bodyPr/>
                    <a:lstStyle/>
                    <a:p>
                      <a:pPr algn="ctr"/>
                      <a:r>
                        <a:rPr kumimoji="1" lang="ja-JP" altLang="en-US" b="0" dirty="0" smtClean="0"/>
                        <a:t>場面・状況</a:t>
                      </a:r>
                      <a:endParaRPr kumimoji="1" lang="ja-JP" altLang="en-US" b="0" dirty="0"/>
                    </a:p>
                  </a:txBody>
                  <a:tcPr anchor="ctr"/>
                </a:tc>
                <a:tc>
                  <a:txBody>
                    <a:bodyPr/>
                    <a:lstStyle/>
                    <a:p>
                      <a:pPr algn="ctr"/>
                      <a:r>
                        <a:rPr kumimoji="1" lang="ja-JP" altLang="en-US" b="0" dirty="0" smtClean="0"/>
                        <a:t>行動・考え</a:t>
                      </a:r>
                      <a:endParaRPr kumimoji="1" lang="ja-JP" altLang="en-US" b="0" dirty="0"/>
                    </a:p>
                  </a:txBody>
                  <a:tcPr anchor="ctr"/>
                </a:tc>
                <a:tc>
                  <a:txBody>
                    <a:bodyPr/>
                    <a:lstStyle/>
                    <a:p>
                      <a:pPr algn="ctr"/>
                      <a:r>
                        <a:rPr kumimoji="1" lang="ja-JP" altLang="en-US" b="0" dirty="0" smtClean="0"/>
                        <a:t>結果</a:t>
                      </a:r>
                      <a:endParaRPr kumimoji="1" lang="ja-JP" altLang="en-US" b="0" dirty="0"/>
                    </a:p>
                  </a:txBody>
                  <a:tcPr anchor="ctr"/>
                </a:tc>
                <a:tc>
                  <a:txBody>
                    <a:bodyPr/>
                    <a:lstStyle/>
                    <a:p>
                      <a:pPr algn="ctr"/>
                      <a:r>
                        <a:rPr kumimoji="1" lang="ja-JP" altLang="en-US" b="0" dirty="0" smtClean="0"/>
                        <a:t>気持ち</a:t>
                      </a:r>
                      <a:endParaRPr kumimoji="1" lang="ja-JP" altLang="en-US" b="0" dirty="0"/>
                    </a:p>
                  </a:txBody>
                  <a:tcPr anchor="ctr"/>
                </a:tc>
                <a:extLst>
                  <a:ext uri="{0D108BD9-81ED-4DB2-BD59-A6C34878D82A}">
                    <a16:rowId xmlns:a16="http://schemas.microsoft.com/office/drawing/2014/main" val="448759601"/>
                  </a:ext>
                </a:extLst>
              </a:tr>
              <a:tr h="1495416">
                <a:tc>
                  <a:txBody>
                    <a:bodyPr/>
                    <a:lstStyle/>
                    <a:p>
                      <a:endParaRPr kumimoji="1" lang="ja-JP" altLang="en-US"/>
                    </a:p>
                  </a:txBody>
                  <a:tcPr>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1049157237"/>
                  </a:ext>
                </a:extLst>
              </a:tr>
              <a:tr h="155002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786447535"/>
                  </a:ext>
                </a:extLst>
              </a:tr>
              <a:tr h="1449658">
                <a:tc>
                  <a:txBody>
                    <a:bodyPr/>
                    <a:lstStyle/>
                    <a:p>
                      <a:endParaRPr kumimoji="1" lang="ja-JP" altLang="en-US"/>
                    </a:p>
                  </a:txBody>
                  <a:tcPr>
                    <a:noFill/>
                  </a:tcPr>
                </a:tc>
                <a:tc>
                  <a:txBody>
                    <a:bodyPr/>
                    <a:lstStyle/>
                    <a:p>
                      <a:endParaRPr kumimoji="1" lang="ja-JP" altLang="en-US" dirty="0"/>
                    </a:p>
                  </a:txBody>
                  <a:tcPr>
                    <a:noFill/>
                  </a:tcPr>
                </a:tc>
                <a:tc>
                  <a:txBody>
                    <a:bodyPr/>
                    <a:lstStyle/>
                    <a:p>
                      <a:endParaRPr kumimoji="1" lang="ja-JP" altLang="en-US"/>
                    </a:p>
                  </a:txBody>
                  <a:tcPr>
                    <a:noFill/>
                  </a:tcPr>
                </a:tc>
                <a:tc>
                  <a:txBody>
                    <a:bodyPr/>
                    <a:lstStyle/>
                    <a:p>
                      <a:endParaRPr kumimoji="1" lang="ja-JP" altLang="en-US"/>
                    </a:p>
                  </a:txBody>
                  <a:tcPr>
                    <a:noFill/>
                  </a:tcPr>
                </a:tc>
                <a:tc>
                  <a:txBody>
                    <a:bodyPr/>
                    <a:lstStyle/>
                    <a:p>
                      <a:endParaRPr kumimoji="1" lang="ja-JP" altLang="en-US" dirty="0"/>
                    </a:p>
                  </a:txBody>
                  <a:tcPr>
                    <a:noFill/>
                  </a:tcPr>
                </a:tc>
                <a:extLst>
                  <a:ext uri="{0D108BD9-81ED-4DB2-BD59-A6C34878D82A}">
                    <a16:rowId xmlns:a16="http://schemas.microsoft.com/office/drawing/2014/main" val="3452813446"/>
                  </a:ext>
                </a:extLst>
              </a:tr>
            </a:tbl>
          </a:graphicData>
        </a:graphic>
      </p:graphicFrame>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033439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 26"/>
          <p:cNvGraphicFramePr>
            <a:graphicFrameLocks noGrp="1"/>
          </p:cNvGraphicFramePr>
          <p:nvPr>
            <p:extLst>
              <p:ext uri="{D42A27DB-BD31-4B8C-83A1-F6EECF244321}">
                <p14:modId xmlns:p14="http://schemas.microsoft.com/office/powerpoint/2010/main" val="986810256"/>
              </p:ext>
            </p:extLst>
          </p:nvPr>
        </p:nvGraphicFramePr>
        <p:xfrm>
          <a:off x="62171" y="1796118"/>
          <a:ext cx="8990991" cy="4379059"/>
        </p:xfrm>
        <a:graphic>
          <a:graphicData uri="http://schemas.openxmlformats.org/drawingml/2006/table">
            <a:tbl>
              <a:tblPr firstRow="1" bandRow="1">
                <a:tableStyleId>{8799B23B-EC83-4686-B30A-512413B5E67A}</a:tableStyleId>
              </a:tblPr>
              <a:tblGrid>
                <a:gridCol w="1876512">
                  <a:extLst>
                    <a:ext uri="{9D8B030D-6E8A-4147-A177-3AD203B41FA5}">
                      <a16:colId xmlns:a16="http://schemas.microsoft.com/office/drawing/2014/main" val="2740751303"/>
                    </a:ext>
                  </a:extLst>
                </a:gridCol>
                <a:gridCol w="1873405">
                  <a:extLst>
                    <a:ext uri="{9D8B030D-6E8A-4147-A177-3AD203B41FA5}">
                      <a16:colId xmlns:a16="http://schemas.microsoft.com/office/drawing/2014/main" val="2378973961"/>
                    </a:ext>
                  </a:extLst>
                </a:gridCol>
                <a:gridCol w="1851103">
                  <a:extLst>
                    <a:ext uri="{9D8B030D-6E8A-4147-A177-3AD203B41FA5}">
                      <a16:colId xmlns:a16="http://schemas.microsoft.com/office/drawing/2014/main" val="2724924701"/>
                    </a:ext>
                  </a:extLst>
                </a:gridCol>
                <a:gridCol w="1784195">
                  <a:extLst>
                    <a:ext uri="{9D8B030D-6E8A-4147-A177-3AD203B41FA5}">
                      <a16:colId xmlns:a16="http://schemas.microsoft.com/office/drawing/2014/main" val="3123239869"/>
                    </a:ext>
                  </a:extLst>
                </a:gridCol>
                <a:gridCol w="1605776">
                  <a:extLst>
                    <a:ext uri="{9D8B030D-6E8A-4147-A177-3AD203B41FA5}">
                      <a16:colId xmlns:a16="http://schemas.microsoft.com/office/drawing/2014/main" val="813399037"/>
                    </a:ext>
                  </a:extLst>
                </a:gridCol>
              </a:tblGrid>
              <a:tr h="370840">
                <a:tc>
                  <a:txBody>
                    <a:bodyPr/>
                    <a:lstStyle/>
                    <a:p>
                      <a:pPr algn="ctr"/>
                      <a:r>
                        <a:rPr kumimoji="1" lang="ja-JP" altLang="en-US" b="0" dirty="0" smtClean="0"/>
                        <a:t>「強み」の種類</a:t>
                      </a:r>
                      <a:endParaRPr kumimoji="1" lang="ja-JP" altLang="en-US" b="0" dirty="0"/>
                    </a:p>
                  </a:txBody>
                  <a:tcPr anchor="ctr"/>
                </a:tc>
                <a:tc>
                  <a:txBody>
                    <a:bodyPr/>
                    <a:lstStyle/>
                    <a:p>
                      <a:pPr algn="ctr"/>
                      <a:r>
                        <a:rPr kumimoji="1" lang="ja-JP" altLang="en-US" b="0" dirty="0" smtClean="0"/>
                        <a:t>場面・状況</a:t>
                      </a:r>
                      <a:endParaRPr kumimoji="1" lang="ja-JP" altLang="en-US" b="0" dirty="0"/>
                    </a:p>
                  </a:txBody>
                  <a:tcPr anchor="ctr"/>
                </a:tc>
                <a:tc>
                  <a:txBody>
                    <a:bodyPr/>
                    <a:lstStyle/>
                    <a:p>
                      <a:pPr algn="ctr"/>
                      <a:r>
                        <a:rPr kumimoji="1" lang="ja-JP" altLang="en-US" b="0" dirty="0" smtClean="0"/>
                        <a:t>行動・考え</a:t>
                      </a:r>
                      <a:endParaRPr kumimoji="1" lang="ja-JP" altLang="en-US" b="0" dirty="0"/>
                    </a:p>
                  </a:txBody>
                  <a:tcPr anchor="ctr"/>
                </a:tc>
                <a:tc>
                  <a:txBody>
                    <a:bodyPr/>
                    <a:lstStyle/>
                    <a:p>
                      <a:pPr algn="ctr"/>
                      <a:r>
                        <a:rPr kumimoji="1" lang="ja-JP" altLang="en-US" b="0" dirty="0" smtClean="0"/>
                        <a:t>結果</a:t>
                      </a:r>
                      <a:endParaRPr kumimoji="1" lang="ja-JP" altLang="en-US" b="0" dirty="0"/>
                    </a:p>
                  </a:txBody>
                  <a:tcPr anchor="ctr"/>
                </a:tc>
                <a:tc>
                  <a:txBody>
                    <a:bodyPr/>
                    <a:lstStyle/>
                    <a:p>
                      <a:pPr algn="ctr"/>
                      <a:r>
                        <a:rPr kumimoji="1" lang="ja-JP" altLang="en-US" b="0" dirty="0" smtClean="0"/>
                        <a:t>気持ち</a:t>
                      </a:r>
                      <a:endParaRPr kumimoji="1" lang="ja-JP" altLang="en-US" b="0" dirty="0"/>
                    </a:p>
                  </a:txBody>
                  <a:tcPr anchor="ctr"/>
                </a:tc>
                <a:extLst>
                  <a:ext uri="{0D108BD9-81ED-4DB2-BD59-A6C34878D82A}">
                    <a16:rowId xmlns:a16="http://schemas.microsoft.com/office/drawing/2014/main" val="448759601"/>
                  </a:ext>
                </a:extLst>
              </a:tr>
              <a:tr h="1309624">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1049157237"/>
                  </a:ext>
                </a:extLst>
              </a:tr>
              <a:tr h="1248937">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786447535"/>
                  </a:ext>
                </a:extLst>
              </a:tr>
              <a:tr h="1449658">
                <a:tc>
                  <a:txBody>
                    <a:bodyPr/>
                    <a:lstStyle/>
                    <a:p>
                      <a:endParaRPr kumimoji="1" lang="ja-JP" altLang="en-US"/>
                    </a:p>
                  </a:txBody>
                  <a:tcPr>
                    <a:noFill/>
                  </a:tcPr>
                </a:tc>
                <a:tc>
                  <a:txBody>
                    <a:bodyPr/>
                    <a:lstStyle/>
                    <a:p>
                      <a:endParaRPr kumimoji="1" lang="ja-JP" altLang="en-US" dirty="0"/>
                    </a:p>
                  </a:txBody>
                  <a:tcPr>
                    <a:noFill/>
                  </a:tcPr>
                </a:tc>
                <a:tc>
                  <a:txBody>
                    <a:bodyPr/>
                    <a:lstStyle/>
                    <a:p>
                      <a:endParaRPr kumimoji="1" lang="ja-JP" altLang="en-US"/>
                    </a:p>
                  </a:txBody>
                  <a:tcPr>
                    <a:noFill/>
                  </a:tcPr>
                </a:tc>
                <a:tc>
                  <a:txBody>
                    <a:bodyPr/>
                    <a:lstStyle/>
                    <a:p>
                      <a:endParaRPr kumimoji="1" lang="ja-JP" altLang="en-US"/>
                    </a:p>
                  </a:txBody>
                  <a:tcPr>
                    <a:noFill/>
                  </a:tcPr>
                </a:tc>
                <a:tc>
                  <a:txBody>
                    <a:bodyPr/>
                    <a:lstStyle/>
                    <a:p>
                      <a:endParaRPr kumimoji="1" lang="ja-JP" altLang="en-US" dirty="0"/>
                    </a:p>
                  </a:txBody>
                  <a:tcPr>
                    <a:noFill/>
                  </a:tcPr>
                </a:tc>
                <a:extLst>
                  <a:ext uri="{0D108BD9-81ED-4DB2-BD59-A6C34878D82A}">
                    <a16:rowId xmlns:a16="http://schemas.microsoft.com/office/drawing/2014/main" val="3452813446"/>
                  </a:ext>
                </a:extLst>
              </a:tr>
            </a:tbl>
          </a:graphicData>
        </a:graphic>
      </p:graphicFrame>
      <p:sp>
        <p:nvSpPr>
          <p:cNvPr id="4" name="スライド番号プレースホルダー 3"/>
          <p:cNvSpPr>
            <a:spLocks noGrp="1"/>
          </p:cNvSpPr>
          <p:nvPr>
            <p:ph type="sldNum" sz="quarter" idx="12"/>
          </p:nvPr>
        </p:nvSpPr>
        <p:spPr>
          <a:xfrm>
            <a:off x="7736240" y="6478443"/>
            <a:ext cx="1407760" cy="354580"/>
          </a:xfrm>
        </p:spPr>
        <p:txBody>
          <a:bodyPr/>
          <a:lstStyle/>
          <a:p>
            <a:r>
              <a:rPr lang="ja-JP" altLang="en-US" dirty="0" smtClean="0"/>
              <a:t>②－</a:t>
            </a:r>
            <a:fld id="{022B156B-59AE-415F-B24B-8756D48BB977}" type="slidenum">
              <a:rPr lang="en-US" altLang="ja-JP" smtClean="0"/>
              <a:pPr/>
              <a:t>15</a:t>
            </a:fld>
            <a:endParaRPr lang="ja-JP" altLang="en-US" dirty="0"/>
          </a:p>
        </p:txBody>
      </p:sp>
      <p:sp>
        <p:nvSpPr>
          <p:cNvPr id="2" name="テキスト ボックス 1"/>
          <p:cNvSpPr txBox="1"/>
          <p:nvPr/>
        </p:nvSpPr>
        <p:spPr>
          <a:xfrm>
            <a:off x="-836348" y="3779524"/>
            <a:ext cx="3668751" cy="646331"/>
          </a:xfrm>
          <a:prstGeom prst="rect">
            <a:avLst/>
          </a:prstGeom>
          <a:noFill/>
        </p:spPr>
        <p:txBody>
          <a:bodyPr wrap="square" rtlCol="0">
            <a:spAutoFit/>
          </a:bodyPr>
          <a:lstStyle/>
          <a:p>
            <a:pPr algn="ctr"/>
            <a:r>
              <a:rPr kumimoji="1" lang="ja-JP" altLang="en-US" dirty="0" smtClean="0"/>
              <a:t>Ｎｏ．</a:t>
            </a:r>
            <a:r>
              <a:rPr kumimoji="1" lang="en-US" altLang="ja-JP" dirty="0" smtClean="0"/>
              <a:t>19</a:t>
            </a:r>
          </a:p>
          <a:p>
            <a:pPr algn="ctr"/>
            <a:r>
              <a:rPr kumimoji="1" lang="ja-JP" altLang="en-US" dirty="0" smtClean="0"/>
              <a:t>チャレンジ精神</a:t>
            </a:r>
            <a:endParaRPr kumimoji="1" lang="ja-JP" altLang="en-US" dirty="0"/>
          </a:p>
        </p:txBody>
      </p:sp>
      <p:sp>
        <p:nvSpPr>
          <p:cNvPr id="7" name="テキスト ボックス 6"/>
          <p:cNvSpPr txBox="1"/>
          <p:nvPr/>
        </p:nvSpPr>
        <p:spPr>
          <a:xfrm>
            <a:off x="-912030" y="2555164"/>
            <a:ext cx="3668751" cy="646331"/>
          </a:xfrm>
          <a:prstGeom prst="rect">
            <a:avLst/>
          </a:prstGeom>
          <a:noFill/>
        </p:spPr>
        <p:txBody>
          <a:bodyPr wrap="square" rtlCol="0">
            <a:spAutoFit/>
          </a:bodyPr>
          <a:lstStyle/>
          <a:p>
            <a:pPr algn="ctr"/>
            <a:r>
              <a:rPr kumimoji="1" lang="ja-JP" altLang="en-US" dirty="0" smtClean="0"/>
              <a:t>Ｎｏ．</a:t>
            </a:r>
            <a:r>
              <a:rPr kumimoji="1" lang="en-US" altLang="ja-JP" dirty="0" smtClean="0"/>
              <a:t>15</a:t>
            </a:r>
          </a:p>
          <a:p>
            <a:pPr algn="ctr"/>
            <a:r>
              <a:rPr kumimoji="1" lang="ja-JP" altLang="en-US" dirty="0" smtClean="0"/>
              <a:t>収集</a:t>
            </a:r>
            <a:r>
              <a:rPr kumimoji="1" lang="ja-JP" altLang="en-US" dirty="0"/>
              <a:t>心</a:t>
            </a:r>
          </a:p>
        </p:txBody>
      </p:sp>
      <p:sp>
        <p:nvSpPr>
          <p:cNvPr id="8" name="テキスト ボックス 7"/>
          <p:cNvSpPr txBox="1"/>
          <p:nvPr/>
        </p:nvSpPr>
        <p:spPr>
          <a:xfrm>
            <a:off x="-836344" y="5196572"/>
            <a:ext cx="3668751" cy="646331"/>
          </a:xfrm>
          <a:prstGeom prst="rect">
            <a:avLst/>
          </a:prstGeom>
          <a:noFill/>
        </p:spPr>
        <p:txBody>
          <a:bodyPr wrap="square" rtlCol="0">
            <a:spAutoFit/>
          </a:bodyPr>
          <a:lstStyle/>
          <a:p>
            <a:pPr algn="ctr"/>
            <a:r>
              <a:rPr kumimoji="1" lang="ja-JP" altLang="en-US" dirty="0" smtClean="0"/>
              <a:t>Ｎｏ．</a:t>
            </a:r>
            <a:r>
              <a:rPr kumimoji="1" lang="en-US" altLang="ja-JP" dirty="0" smtClean="0"/>
              <a:t>33</a:t>
            </a:r>
          </a:p>
          <a:p>
            <a:pPr algn="ctr"/>
            <a:r>
              <a:rPr kumimoji="1" lang="ja-JP" altLang="en-US" dirty="0" smtClean="0"/>
              <a:t>情熱</a:t>
            </a:r>
            <a:endParaRPr kumimoji="1" lang="ja-JP" altLang="en-US" dirty="0"/>
          </a:p>
        </p:txBody>
      </p:sp>
      <p:sp>
        <p:nvSpPr>
          <p:cNvPr id="9" name="テキスト ボックス 8"/>
          <p:cNvSpPr txBox="1"/>
          <p:nvPr/>
        </p:nvSpPr>
        <p:spPr>
          <a:xfrm>
            <a:off x="2832403" y="106013"/>
            <a:ext cx="3668751" cy="523220"/>
          </a:xfrm>
          <a:prstGeom prst="rect">
            <a:avLst/>
          </a:prstGeom>
          <a:noFill/>
        </p:spPr>
        <p:txBody>
          <a:bodyPr wrap="square" rtlCol="0">
            <a:spAutoFit/>
          </a:bodyPr>
          <a:lstStyle/>
          <a:p>
            <a:pPr algn="ctr"/>
            <a:r>
              <a:rPr kumimoji="1" lang="en-US" altLang="ja-JP" sz="2800" dirty="0" smtClean="0"/>
              <a:t>【</a:t>
            </a:r>
            <a:r>
              <a:rPr kumimoji="1" lang="ja-JP" altLang="en-US" sz="2800" dirty="0"/>
              <a:t>記入</a:t>
            </a:r>
            <a:r>
              <a:rPr kumimoji="1" lang="ja-JP" altLang="en-US" sz="2800" dirty="0" smtClean="0"/>
              <a:t>例</a:t>
            </a:r>
            <a:r>
              <a:rPr kumimoji="1" lang="en-US" altLang="ja-JP" sz="2800" dirty="0" smtClean="0"/>
              <a:t>】</a:t>
            </a:r>
            <a:endParaRPr kumimoji="1" lang="ja-JP" altLang="en-US" sz="2800" dirty="0"/>
          </a:p>
        </p:txBody>
      </p:sp>
      <p:sp>
        <p:nvSpPr>
          <p:cNvPr id="13" name="テキスト ボックス 12"/>
          <p:cNvSpPr txBox="1"/>
          <p:nvPr/>
        </p:nvSpPr>
        <p:spPr>
          <a:xfrm>
            <a:off x="2094697" y="2574036"/>
            <a:ext cx="1976775" cy="646331"/>
          </a:xfrm>
          <a:prstGeom prst="rect">
            <a:avLst/>
          </a:prstGeom>
          <a:noFill/>
        </p:spPr>
        <p:txBody>
          <a:bodyPr wrap="square" rtlCol="0">
            <a:spAutoFit/>
          </a:bodyPr>
          <a:lstStyle/>
          <a:p>
            <a:r>
              <a:rPr kumimoji="1" lang="ja-JP" altLang="en-US" dirty="0" smtClean="0"/>
              <a:t>新商品開発に</a:t>
            </a:r>
            <a:endParaRPr kumimoji="1" lang="en-US" altLang="ja-JP" dirty="0" smtClean="0"/>
          </a:p>
          <a:p>
            <a:r>
              <a:rPr kumimoji="1" lang="ja-JP" altLang="en-US" dirty="0" smtClean="0"/>
              <a:t>向けて常に</a:t>
            </a:r>
            <a:endParaRPr kumimoji="1" lang="ja-JP" altLang="en-US" dirty="0"/>
          </a:p>
        </p:txBody>
      </p:sp>
      <p:sp>
        <p:nvSpPr>
          <p:cNvPr id="3" name="正方形/長方形 2"/>
          <p:cNvSpPr/>
          <p:nvPr/>
        </p:nvSpPr>
        <p:spPr>
          <a:xfrm>
            <a:off x="3834071" y="2417875"/>
            <a:ext cx="1800493" cy="923330"/>
          </a:xfrm>
          <a:prstGeom prst="rect">
            <a:avLst/>
          </a:prstGeom>
        </p:spPr>
        <p:txBody>
          <a:bodyPr wrap="none">
            <a:spAutoFit/>
          </a:bodyPr>
          <a:lstStyle/>
          <a:p>
            <a:r>
              <a:rPr lang="ja-JP" altLang="en-US" dirty="0">
                <a:latin typeface="メイリオ" panose="020B0604030504040204" pitchFamily="50" charset="-128"/>
              </a:rPr>
              <a:t>他社の新商品</a:t>
            </a:r>
            <a:r>
              <a:rPr lang="ja-JP" altLang="en-US" dirty="0" smtClean="0">
                <a:latin typeface="メイリオ" panose="020B0604030504040204" pitchFamily="50" charset="-128"/>
              </a:rPr>
              <a:t>の</a:t>
            </a:r>
            <a:endParaRPr lang="en-US" altLang="ja-JP" dirty="0" smtClean="0">
              <a:latin typeface="メイリオ" panose="020B0604030504040204" pitchFamily="50" charset="-128"/>
            </a:endParaRPr>
          </a:p>
          <a:p>
            <a:r>
              <a:rPr lang="ja-JP" altLang="en-US" dirty="0" smtClean="0">
                <a:latin typeface="メイリオ" panose="020B0604030504040204" pitchFamily="50" charset="-128"/>
              </a:rPr>
              <a:t>情報収集をして</a:t>
            </a:r>
            <a:endParaRPr lang="en-US" altLang="ja-JP" dirty="0" smtClean="0">
              <a:latin typeface="メイリオ" panose="020B0604030504040204" pitchFamily="50" charset="-128"/>
            </a:endParaRPr>
          </a:p>
          <a:p>
            <a:r>
              <a:rPr lang="ja-JP" altLang="en-US" dirty="0" smtClean="0">
                <a:latin typeface="メイリオ" panose="020B0604030504040204" pitchFamily="50" charset="-128"/>
              </a:rPr>
              <a:t>いる</a:t>
            </a:r>
            <a:endParaRPr lang="ja-JP" altLang="en-US" dirty="0"/>
          </a:p>
        </p:txBody>
      </p:sp>
      <p:sp>
        <p:nvSpPr>
          <p:cNvPr id="5" name="正方形/長方形 4"/>
          <p:cNvSpPr/>
          <p:nvPr/>
        </p:nvSpPr>
        <p:spPr>
          <a:xfrm>
            <a:off x="5744128" y="2429886"/>
            <a:ext cx="1569660" cy="923330"/>
          </a:xfrm>
          <a:prstGeom prst="rect">
            <a:avLst/>
          </a:prstGeom>
        </p:spPr>
        <p:txBody>
          <a:bodyPr wrap="none">
            <a:spAutoFit/>
          </a:bodyPr>
          <a:lstStyle/>
          <a:p>
            <a:r>
              <a:rPr lang="ja-JP" altLang="en-US" dirty="0" smtClean="0"/>
              <a:t>新商品開発の</a:t>
            </a:r>
            <a:endParaRPr lang="en-US" altLang="ja-JP" dirty="0" smtClean="0"/>
          </a:p>
          <a:p>
            <a:r>
              <a:rPr lang="ja-JP" altLang="en-US" dirty="0" smtClean="0"/>
              <a:t>ヒントを得て</a:t>
            </a:r>
            <a:endParaRPr lang="en-US" altLang="ja-JP" dirty="0" smtClean="0"/>
          </a:p>
          <a:p>
            <a:r>
              <a:rPr lang="ja-JP" altLang="en-US" dirty="0" smtClean="0"/>
              <a:t>いる</a:t>
            </a:r>
            <a:endParaRPr lang="ja-JP" altLang="en-US" dirty="0"/>
          </a:p>
        </p:txBody>
      </p:sp>
      <p:sp>
        <p:nvSpPr>
          <p:cNvPr id="16" name="正方形/長方形 15"/>
          <p:cNvSpPr/>
          <p:nvPr/>
        </p:nvSpPr>
        <p:spPr>
          <a:xfrm>
            <a:off x="2202182" y="3825700"/>
            <a:ext cx="1569660" cy="646331"/>
          </a:xfrm>
          <a:prstGeom prst="rect">
            <a:avLst/>
          </a:prstGeom>
        </p:spPr>
        <p:txBody>
          <a:bodyPr wrap="none">
            <a:spAutoFit/>
          </a:bodyPr>
          <a:lstStyle/>
          <a:p>
            <a:r>
              <a:rPr lang="ja-JP" altLang="en-US" dirty="0" smtClean="0"/>
              <a:t>新商品開発に</a:t>
            </a:r>
            <a:endParaRPr lang="en-US" altLang="ja-JP" dirty="0" smtClean="0"/>
          </a:p>
          <a:p>
            <a:r>
              <a:rPr lang="ja-JP" altLang="en-US" dirty="0" smtClean="0"/>
              <a:t>向けて常に</a:t>
            </a:r>
            <a:endParaRPr lang="en-US" altLang="ja-JP" dirty="0" smtClean="0"/>
          </a:p>
        </p:txBody>
      </p:sp>
      <p:sp>
        <p:nvSpPr>
          <p:cNvPr id="17" name="正方形/長方形 16"/>
          <p:cNvSpPr/>
          <p:nvPr/>
        </p:nvSpPr>
        <p:spPr>
          <a:xfrm>
            <a:off x="2278408" y="5228607"/>
            <a:ext cx="1107996" cy="369332"/>
          </a:xfrm>
          <a:prstGeom prst="rect">
            <a:avLst/>
          </a:prstGeom>
        </p:spPr>
        <p:txBody>
          <a:bodyPr wrap="none">
            <a:spAutoFit/>
          </a:bodyPr>
          <a:lstStyle/>
          <a:p>
            <a:r>
              <a:rPr lang="ja-JP" altLang="en-US" dirty="0" smtClean="0"/>
              <a:t>毎週水曜</a:t>
            </a:r>
            <a:endParaRPr lang="ja-JP" altLang="en-US" dirty="0"/>
          </a:p>
        </p:txBody>
      </p:sp>
      <p:sp>
        <p:nvSpPr>
          <p:cNvPr id="18" name="正方形/長方形 17"/>
          <p:cNvSpPr/>
          <p:nvPr/>
        </p:nvSpPr>
        <p:spPr>
          <a:xfrm>
            <a:off x="3949487" y="4813108"/>
            <a:ext cx="1569660" cy="1200329"/>
          </a:xfrm>
          <a:prstGeom prst="rect">
            <a:avLst/>
          </a:prstGeom>
        </p:spPr>
        <p:txBody>
          <a:bodyPr wrap="none">
            <a:spAutoFit/>
          </a:bodyPr>
          <a:lstStyle/>
          <a:p>
            <a:r>
              <a:rPr lang="ja-JP" altLang="en-US" dirty="0" smtClean="0"/>
              <a:t>コンビニや</a:t>
            </a:r>
            <a:endParaRPr lang="en-US" altLang="ja-JP" dirty="0" smtClean="0"/>
          </a:p>
          <a:p>
            <a:r>
              <a:rPr lang="ja-JP" altLang="en-US" dirty="0" smtClean="0"/>
              <a:t>スーパーへ</a:t>
            </a:r>
            <a:endParaRPr lang="en-US" altLang="ja-JP" dirty="0" smtClean="0"/>
          </a:p>
          <a:p>
            <a:r>
              <a:rPr lang="ja-JP" altLang="en-US" dirty="0" smtClean="0"/>
              <a:t>商品を買いに</a:t>
            </a:r>
            <a:endParaRPr lang="en-US" altLang="ja-JP" dirty="0" smtClean="0"/>
          </a:p>
          <a:p>
            <a:r>
              <a:rPr lang="ja-JP" altLang="en-US" dirty="0" smtClean="0"/>
              <a:t>行く</a:t>
            </a:r>
            <a:endParaRPr lang="ja-JP" altLang="en-US" dirty="0"/>
          </a:p>
        </p:txBody>
      </p:sp>
      <p:sp>
        <p:nvSpPr>
          <p:cNvPr id="19" name="正方形/長方形 18"/>
          <p:cNvSpPr/>
          <p:nvPr/>
        </p:nvSpPr>
        <p:spPr>
          <a:xfrm>
            <a:off x="5719515" y="5000570"/>
            <a:ext cx="1569660" cy="923330"/>
          </a:xfrm>
          <a:prstGeom prst="rect">
            <a:avLst/>
          </a:prstGeom>
        </p:spPr>
        <p:txBody>
          <a:bodyPr wrap="none">
            <a:spAutoFit/>
          </a:bodyPr>
          <a:lstStyle/>
          <a:p>
            <a:r>
              <a:rPr lang="ja-JP" altLang="en-US" dirty="0" smtClean="0"/>
              <a:t>新しい味や</a:t>
            </a:r>
            <a:endParaRPr lang="en-US" altLang="ja-JP" dirty="0" smtClean="0"/>
          </a:p>
          <a:p>
            <a:r>
              <a:rPr lang="ja-JP" altLang="en-US" dirty="0" smtClean="0"/>
              <a:t>風味の研究が</a:t>
            </a:r>
            <a:endParaRPr lang="en-US" altLang="ja-JP" dirty="0" smtClean="0"/>
          </a:p>
          <a:p>
            <a:r>
              <a:rPr lang="ja-JP" altLang="en-US" dirty="0" smtClean="0"/>
              <a:t>できている</a:t>
            </a:r>
            <a:endParaRPr lang="ja-JP" altLang="en-US" dirty="0"/>
          </a:p>
        </p:txBody>
      </p:sp>
      <p:sp>
        <p:nvSpPr>
          <p:cNvPr id="20" name="正方形/長方形 19"/>
          <p:cNvSpPr/>
          <p:nvPr/>
        </p:nvSpPr>
        <p:spPr>
          <a:xfrm>
            <a:off x="7531869" y="5055723"/>
            <a:ext cx="1569660" cy="646331"/>
          </a:xfrm>
          <a:prstGeom prst="rect">
            <a:avLst/>
          </a:prstGeom>
        </p:spPr>
        <p:txBody>
          <a:bodyPr wrap="none">
            <a:spAutoFit/>
          </a:bodyPr>
          <a:lstStyle/>
          <a:p>
            <a:r>
              <a:rPr lang="ja-JP" altLang="en-US" dirty="0" smtClean="0"/>
              <a:t>楽しい</a:t>
            </a:r>
            <a:endParaRPr lang="en-US" altLang="ja-JP" dirty="0" smtClean="0"/>
          </a:p>
          <a:p>
            <a:r>
              <a:rPr lang="ja-JP" altLang="en-US" dirty="0"/>
              <a:t>達成感</a:t>
            </a:r>
            <a:r>
              <a:rPr lang="ja-JP" altLang="en-US" dirty="0" smtClean="0"/>
              <a:t>がある</a:t>
            </a:r>
            <a:endParaRPr lang="ja-JP" altLang="en-US" dirty="0"/>
          </a:p>
        </p:txBody>
      </p:sp>
      <p:sp>
        <p:nvSpPr>
          <p:cNvPr id="21" name="正方形/長方形 20"/>
          <p:cNvSpPr/>
          <p:nvPr/>
        </p:nvSpPr>
        <p:spPr>
          <a:xfrm>
            <a:off x="3834071" y="3807223"/>
            <a:ext cx="1569660" cy="646331"/>
          </a:xfrm>
          <a:prstGeom prst="rect">
            <a:avLst/>
          </a:prstGeom>
        </p:spPr>
        <p:txBody>
          <a:bodyPr wrap="none">
            <a:spAutoFit/>
          </a:bodyPr>
          <a:lstStyle/>
          <a:p>
            <a:r>
              <a:rPr lang="ja-JP" altLang="en-US" dirty="0" smtClean="0"/>
              <a:t>新しいものを</a:t>
            </a:r>
            <a:endParaRPr lang="en-US" altLang="ja-JP" dirty="0" smtClean="0"/>
          </a:p>
          <a:p>
            <a:r>
              <a:rPr lang="ja-JP" altLang="en-US" dirty="0" smtClean="0"/>
              <a:t>作り出す</a:t>
            </a:r>
            <a:endParaRPr lang="ja-JP" altLang="en-US" dirty="0"/>
          </a:p>
        </p:txBody>
      </p:sp>
      <p:sp>
        <p:nvSpPr>
          <p:cNvPr id="22" name="正方形/長方形 21"/>
          <p:cNvSpPr/>
          <p:nvPr/>
        </p:nvSpPr>
        <p:spPr>
          <a:xfrm>
            <a:off x="5853502" y="3945722"/>
            <a:ext cx="1338828" cy="369332"/>
          </a:xfrm>
          <a:prstGeom prst="rect">
            <a:avLst/>
          </a:prstGeom>
        </p:spPr>
        <p:txBody>
          <a:bodyPr wrap="none">
            <a:spAutoFit/>
          </a:bodyPr>
          <a:lstStyle/>
          <a:p>
            <a:r>
              <a:rPr lang="ja-JP" altLang="en-US" dirty="0" smtClean="0"/>
              <a:t>新商品開発</a:t>
            </a:r>
            <a:endParaRPr lang="ja-JP" altLang="en-US" dirty="0"/>
          </a:p>
        </p:txBody>
      </p:sp>
      <p:sp>
        <p:nvSpPr>
          <p:cNvPr id="24" name="正方形/長方形 23"/>
          <p:cNvSpPr/>
          <p:nvPr/>
        </p:nvSpPr>
        <p:spPr>
          <a:xfrm>
            <a:off x="7550698" y="3853905"/>
            <a:ext cx="1569660" cy="646331"/>
          </a:xfrm>
          <a:prstGeom prst="rect">
            <a:avLst/>
          </a:prstGeom>
        </p:spPr>
        <p:txBody>
          <a:bodyPr wrap="none">
            <a:spAutoFit/>
          </a:bodyPr>
          <a:lstStyle/>
          <a:p>
            <a:r>
              <a:rPr lang="ja-JP" altLang="en-US" dirty="0" smtClean="0"/>
              <a:t>楽しい</a:t>
            </a:r>
            <a:endParaRPr lang="en-US" altLang="ja-JP" dirty="0" smtClean="0"/>
          </a:p>
          <a:p>
            <a:r>
              <a:rPr lang="ja-JP" altLang="en-US" dirty="0"/>
              <a:t>達成感</a:t>
            </a:r>
            <a:r>
              <a:rPr lang="ja-JP" altLang="en-US" dirty="0" smtClean="0"/>
              <a:t>があ</a:t>
            </a:r>
            <a:r>
              <a:rPr lang="ja-JP" altLang="en-US" dirty="0"/>
              <a:t>る</a:t>
            </a:r>
          </a:p>
        </p:txBody>
      </p:sp>
      <p:sp>
        <p:nvSpPr>
          <p:cNvPr id="25" name="正方形/長方形 24"/>
          <p:cNvSpPr/>
          <p:nvPr/>
        </p:nvSpPr>
        <p:spPr>
          <a:xfrm>
            <a:off x="7531869" y="2568385"/>
            <a:ext cx="1569660" cy="646331"/>
          </a:xfrm>
          <a:prstGeom prst="rect">
            <a:avLst/>
          </a:prstGeom>
        </p:spPr>
        <p:txBody>
          <a:bodyPr wrap="none">
            <a:spAutoFit/>
          </a:bodyPr>
          <a:lstStyle/>
          <a:p>
            <a:r>
              <a:rPr lang="ja-JP" altLang="en-US" dirty="0" smtClean="0"/>
              <a:t>楽しい</a:t>
            </a:r>
            <a:endParaRPr lang="en-US" altLang="ja-JP" dirty="0" smtClean="0"/>
          </a:p>
          <a:p>
            <a:r>
              <a:rPr lang="ja-JP" altLang="en-US" dirty="0" smtClean="0"/>
              <a:t>達成感があ</a:t>
            </a:r>
            <a:r>
              <a:rPr lang="ja-JP" altLang="en-US" dirty="0"/>
              <a:t>る</a:t>
            </a:r>
          </a:p>
        </p:txBody>
      </p:sp>
      <p:sp>
        <p:nvSpPr>
          <p:cNvPr id="23" name="テキスト ボックス 22"/>
          <p:cNvSpPr txBox="1"/>
          <p:nvPr/>
        </p:nvSpPr>
        <p:spPr>
          <a:xfrm>
            <a:off x="62171" y="566884"/>
            <a:ext cx="9209213" cy="830997"/>
          </a:xfrm>
          <a:prstGeom prst="rect">
            <a:avLst/>
          </a:prstGeom>
          <a:noFill/>
        </p:spPr>
        <p:txBody>
          <a:bodyPr wrap="square" rtlCol="0">
            <a:spAutoFit/>
          </a:bodyPr>
          <a:lstStyle/>
          <a:p>
            <a:r>
              <a:rPr kumimoji="1" lang="ja-JP" altLang="en-US" sz="2400" dirty="0" smtClean="0"/>
              <a:t>・Ｂさんの「強み」の種類、「強み」が表れている場面・状況、　</a:t>
            </a:r>
            <a:endParaRPr kumimoji="1" lang="en-US" altLang="ja-JP" sz="2400" dirty="0" smtClean="0"/>
          </a:p>
          <a:p>
            <a:r>
              <a:rPr kumimoji="1" lang="ja-JP" altLang="en-US" sz="2400" dirty="0"/>
              <a:t>　</a:t>
            </a:r>
            <a:r>
              <a:rPr kumimoji="1" lang="ja-JP" altLang="en-US" sz="2400" dirty="0" smtClean="0"/>
              <a:t>その時の行動・考え、結果、気持ちを書き込みましょう</a:t>
            </a:r>
            <a:endParaRPr kumimoji="1" lang="ja-JP" altLang="en-US" sz="2400" dirty="0"/>
          </a:p>
        </p:txBody>
      </p:sp>
      <p:sp>
        <p:nvSpPr>
          <p:cNvPr id="29" name="テキスト ボックス 28">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15633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06850" y="6459786"/>
            <a:ext cx="1437150" cy="398214"/>
          </a:xfrm>
        </p:spPr>
        <p:txBody>
          <a:bodyPr/>
          <a:lstStyle/>
          <a:p>
            <a:r>
              <a:rPr lang="ja-JP" altLang="en-US" dirty="0" smtClean="0"/>
              <a:t>②－</a:t>
            </a:r>
            <a:fld id="{022B156B-59AE-415F-B24B-8756D48BB977}" type="slidenum">
              <a:rPr lang="en-US" altLang="ja-JP" smtClean="0"/>
              <a:pPr/>
              <a:t>16</a:t>
            </a:fld>
            <a:endParaRPr lang="ja-JP" altLang="en-US" dirty="0"/>
          </a:p>
        </p:txBody>
      </p:sp>
      <p:sp>
        <p:nvSpPr>
          <p:cNvPr id="2" name="テキスト ボックス 1"/>
          <p:cNvSpPr txBox="1"/>
          <p:nvPr/>
        </p:nvSpPr>
        <p:spPr>
          <a:xfrm>
            <a:off x="914401" y="457200"/>
            <a:ext cx="6846848" cy="584775"/>
          </a:xfrm>
          <a:prstGeom prst="rect">
            <a:avLst/>
          </a:prstGeom>
          <a:noFill/>
        </p:spPr>
        <p:txBody>
          <a:bodyPr wrap="square" rtlCol="0">
            <a:spAutoFit/>
          </a:bodyPr>
          <a:lstStyle/>
          <a:p>
            <a:pPr algn="ctr"/>
            <a:r>
              <a:rPr kumimoji="1" lang="ja-JP" altLang="en-US" sz="3200" dirty="0" smtClean="0"/>
              <a:t>ＭＥＭ</a:t>
            </a:r>
            <a:r>
              <a:rPr kumimoji="1" lang="ja-JP" altLang="en-US" sz="3200" dirty="0"/>
              <a:t>Ｏ</a:t>
            </a:r>
          </a:p>
        </p:txBody>
      </p:sp>
      <p:pic>
        <p:nvPicPr>
          <p:cNvPr id="5" name="図 4"/>
          <p:cNvPicPr>
            <a:picLocks noChangeAspect="1"/>
          </p:cNvPicPr>
          <p:nvPr/>
        </p:nvPicPr>
        <p:blipFill>
          <a:blip r:embed="rId3"/>
          <a:stretch>
            <a:fillRect/>
          </a:stretch>
        </p:blipFill>
        <p:spPr>
          <a:xfrm>
            <a:off x="6411466" y="3896090"/>
            <a:ext cx="2451028" cy="2451028"/>
          </a:xfrm>
          <a:prstGeom prst="rect">
            <a:avLst/>
          </a:prstGeom>
        </p:spPr>
      </p:pic>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09643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次回予告</a:t>
            </a:r>
            <a:endParaRPr kumimoji="1" lang="ja-JP" altLang="en-US" dirty="0"/>
          </a:p>
        </p:txBody>
      </p:sp>
      <p:sp>
        <p:nvSpPr>
          <p:cNvPr id="3" name="コンテンツ プレースホルダー 2"/>
          <p:cNvSpPr>
            <a:spLocks noGrp="1"/>
          </p:cNvSpPr>
          <p:nvPr>
            <p:ph idx="1"/>
          </p:nvPr>
        </p:nvSpPr>
        <p:spPr>
          <a:xfrm>
            <a:off x="822959" y="1737361"/>
            <a:ext cx="7543801" cy="4023360"/>
          </a:xfrm>
        </p:spPr>
        <p:txBody>
          <a:bodyPr>
            <a:noAutofit/>
          </a:bodyPr>
          <a:lstStyle/>
          <a:p>
            <a:r>
              <a:rPr kumimoji="1" lang="ja-JP" altLang="en-US" sz="2800" dirty="0" smtClean="0"/>
              <a:t>「強み」の講習③</a:t>
            </a:r>
            <a:endParaRPr kumimoji="1" lang="en-US" altLang="ja-JP" sz="2800" dirty="0" smtClean="0"/>
          </a:p>
          <a:p>
            <a:r>
              <a:rPr lang="ja-JP" altLang="en-US" sz="2800" dirty="0"/>
              <a:t>　</a:t>
            </a:r>
            <a:r>
              <a:rPr lang="ja-JP" altLang="en-US" sz="2800" dirty="0" smtClean="0"/>
              <a:t>　　　　　～「強み」の活用とは？～</a:t>
            </a:r>
            <a:endParaRPr kumimoji="1" lang="en-US" altLang="ja-JP" sz="2800" dirty="0" smtClean="0"/>
          </a:p>
          <a:p>
            <a:r>
              <a:rPr lang="ja-JP" altLang="en-US" sz="2800" dirty="0" smtClean="0"/>
              <a:t>・ホームワーク「強みの観察」感想共有</a:t>
            </a:r>
            <a:endParaRPr lang="en-US" altLang="ja-JP" sz="2800" dirty="0" smtClean="0"/>
          </a:p>
          <a:p>
            <a:r>
              <a:rPr kumimoji="1" lang="ja-JP" altLang="en-US" sz="2800" dirty="0" smtClean="0"/>
              <a:t>・「強み」をいろいろな視点からとらえる</a:t>
            </a:r>
            <a:endParaRPr kumimoji="1" lang="en-US" altLang="ja-JP" sz="2800" dirty="0" smtClean="0"/>
          </a:p>
          <a:p>
            <a:r>
              <a:rPr lang="ja-JP" altLang="en-US" sz="2800" dirty="0" smtClean="0"/>
              <a:t>・「強み」の活用につい</a:t>
            </a:r>
            <a:r>
              <a:rPr lang="ja-JP" altLang="en-US" sz="2800" dirty="0"/>
              <a:t>て</a:t>
            </a:r>
            <a:endParaRPr lang="en-US" altLang="ja-JP" sz="2800" dirty="0" smtClean="0"/>
          </a:p>
          <a:p>
            <a:r>
              <a:rPr kumimoji="1" lang="ja-JP" altLang="en-US" sz="2800" dirty="0" smtClean="0"/>
              <a:t>・ホームワーク</a:t>
            </a:r>
            <a:endParaRPr kumimoji="1" lang="en-US" altLang="ja-JP" sz="2800" dirty="0" smtClean="0"/>
          </a:p>
          <a:p>
            <a:r>
              <a:rPr lang="ja-JP" altLang="en-US" sz="2800" dirty="0"/>
              <a:t>　</a:t>
            </a:r>
            <a:r>
              <a:rPr lang="ja-JP" altLang="en-US" sz="2800" dirty="0" smtClean="0"/>
              <a:t>「強み</a:t>
            </a:r>
            <a:r>
              <a:rPr lang="ja-JP" altLang="en-US" sz="2800" dirty="0"/>
              <a:t>の</a:t>
            </a:r>
            <a:r>
              <a:rPr lang="ja-JP" altLang="en-US" sz="2800" dirty="0" smtClean="0"/>
              <a:t>意図的活用：行動実験」</a:t>
            </a:r>
            <a:endParaRPr kumimoji="1" lang="ja-JP" altLang="en-US" sz="2800" dirty="0"/>
          </a:p>
        </p:txBody>
      </p:sp>
      <p:sp>
        <p:nvSpPr>
          <p:cNvPr id="4" name="スライド番号プレースホルダー 3"/>
          <p:cNvSpPr>
            <a:spLocks noGrp="1"/>
          </p:cNvSpPr>
          <p:nvPr>
            <p:ph type="sldNum" sz="quarter" idx="12"/>
          </p:nvPr>
        </p:nvSpPr>
        <p:spPr>
          <a:xfrm>
            <a:off x="7827680" y="6459786"/>
            <a:ext cx="1316320" cy="398214"/>
          </a:xfrm>
        </p:spPr>
        <p:txBody>
          <a:bodyPr/>
          <a:lstStyle/>
          <a:p>
            <a:r>
              <a:rPr lang="ja-JP" altLang="en-US" dirty="0" smtClean="0"/>
              <a:t>②－</a:t>
            </a:r>
            <a:fld id="{022B156B-59AE-415F-B24B-8756D48BB977}" type="slidenum">
              <a:rPr lang="en-US" altLang="ja-JP" smtClean="0"/>
              <a:pPr/>
              <a:t>17</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71989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引用・参考</a:t>
            </a:r>
            <a:r>
              <a:rPr kumimoji="1" lang="ja-JP" altLang="en-US" dirty="0"/>
              <a:t>文献</a:t>
            </a:r>
          </a:p>
        </p:txBody>
      </p:sp>
      <p:sp>
        <p:nvSpPr>
          <p:cNvPr id="3" name="コンテンツ プレースホルダー 2"/>
          <p:cNvSpPr>
            <a:spLocks noGrp="1"/>
          </p:cNvSpPr>
          <p:nvPr>
            <p:ph idx="1"/>
          </p:nvPr>
        </p:nvSpPr>
        <p:spPr>
          <a:xfrm>
            <a:off x="822959" y="1845734"/>
            <a:ext cx="8040714" cy="4023360"/>
          </a:xfrm>
        </p:spPr>
        <p:txBody>
          <a:bodyPr>
            <a:normAutofit/>
          </a:bodyPr>
          <a:lstStyle/>
          <a:p>
            <a:pPr marL="0" indent="0">
              <a:lnSpc>
                <a:spcPct val="170000"/>
              </a:lnSpc>
              <a:buNone/>
            </a:pPr>
            <a:endParaRPr lang="en-US" altLang="ja-JP" dirty="0" smtClean="0">
              <a:solidFill>
                <a:schemeClr val="tx1"/>
              </a:solidFill>
              <a:latin typeface="+mn-ea"/>
            </a:endParaRPr>
          </a:p>
          <a:p>
            <a:pPr marL="0" indent="0">
              <a:lnSpc>
                <a:spcPct val="170000"/>
              </a:lnSpc>
              <a:buNone/>
            </a:pPr>
            <a:r>
              <a:rPr lang="ja-JP" altLang="en-US" sz="1600" dirty="0">
                <a:solidFill>
                  <a:schemeClr val="tx1"/>
                </a:solidFill>
                <a:latin typeface="+mn-ea"/>
              </a:rPr>
              <a:t>　</a:t>
            </a:r>
            <a:r>
              <a:rPr lang="ja-JP" altLang="ja-JP" sz="1800" dirty="0" smtClean="0">
                <a:solidFill>
                  <a:schemeClr val="tx1"/>
                </a:solidFill>
                <a:latin typeface="+mn-ea"/>
              </a:rPr>
              <a:t>石村郁夫</a:t>
            </a:r>
            <a:r>
              <a:rPr lang="ja-JP" altLang="en-US" sz="1800" dirty="0">
                <a:solidFill>
                  <a:schemeClr val="tx1"/>
                </a:solidFill>
                <a:latin typeface="+mn-ea"/>
              </a:rPr>
              <a:t>：</a:t>
            </a:r>
            <a:r>
              <a:rPr lang="ja-JP" altLang="ja-JP" sz="1800" dirty="0" smtClean="0">
                <a:solidFill>
                  <a:schemeClr val="tx1"/>
                </a:solidFill>
                <a:latin typeface="+mn-ea"/>
              </a:rPr>
              <a:t>強み</a:t>
            </a:r>
            <a:r>
              <a:rPr lang="ja-JP" altLang="ja-JP" sz="1800" dirty="0">
                <a:solidFill>
                  <a:schemeClr val="tx1"/>
                </a:solidFill>
                <a:latin typeface="+mn-ea"/>
              </a:rPr>
              <a:t>の発見や活用を支援するポジティブ心理学的介入法の</a:t>
            </a:r>
            <a:r>
              <a:rPr lang="ja-JP" altLang="ja-JP" sz="1800" dirty="0" smtClean="0">
                <a:solidFill>
                  <a:schemeClr val="tx1"/>
                </a:solidFill>
                <a:latin typeface="+mn-ea"/>
              </a:rPr>
              <a:t>開発</a:t>
            </a:r>
            <a:endParaRPr lang="en-US" altLang="ja-JP" sz="1800" dirty="0">
              <a:solidFill>
                <a:schemeClr val="tx1"/>
              </a:solidFill>
              <a:latin typeface="+mn-ea"/>
            </a:endParaRPr>
          </a:p>
          <a:p>
            <a:pPr marL="0" indent="0">
              <a:lnSpc>
                <a:spcPct val="170000"/>
              </a:lnSpc>
              <a:buNone/>
            </a:pPr>
            <a:r>
              <a:rPr lang="ja-JP" altLang="en-US" sz="1800" dirty="0">
                <a:solidFill>
                  <a:schemeClr val="tx1"/>
                </a:solidFill>
                <a:latin typeface="+mn-ea"/>
              </a:rPr>
              <a:t>　</a:t>
            </a:r>
            <a:r>
              <a:rPr lang="ja-JP" altLang="en-US" sz="1800" dirty="0" smtClean="0">
                <a:solidFill>
                  <a:schemeClr val="tx1"/>
                </a:solidFill>
                <a:latin typeface="+mn-ea"/>
              </a:rPr>
              <a:t>　　　　　</a:t>
            </a:r>
            <a:r>
              <a:rPr lang="ja-JP" altLang="ja-JP" sz="1800" dirty="0" smtClean="0">
                <a:solidFill>
                  <a:schemeClr val="tx1"/>
                </a:solidFill>
                <a:latin typeface="+mn-ea"/>
              </a:rPr>
              <a:t>科学</a:t>
            </a:r>
            <a:r>
              <a:rPr lang="ja-JP" altLang="ja-JP" sz="1800" dirty="0">
                <a:solidFill>
                  <a:schemeClr val="tx1"/>
                </a:solidFill>
                <a:latin typeface="+mn-ea"/>
              </a:rPr>
              <a:t>研究費助成事業研究成果報告書</a:t>
            </a:r>
            <a:r>
              <a:rPr lang="en-US" altLang="ja-JP" sz="1800" dirty="0">
                <a:solidFill>
                  <a:schemeClr val="tx1"/>
                </a:solidFill>
                <a:latin typeface="+mn-ea"/>
              </a:rPr>
              <a:t>,(2016</a:t>
            </a:r>
            <a:r>
              <a:rPr lang="en-US" altLang="ja-JP" sz="1800" dirty="0" smtClean="0">
                <a:solidFill>
                  <a:schemeClr val="tx1"/>
                </a:solidFill>
                <a:latin typeface="+mn-ea"/>
              </a:rPr>
              <a:t>)</a:t>
            </a:r>
          </a:p>
          <a:p>
            <a:pPr marL="0" indent="0">
              <a:lnSpc>
                <a:spcPct val="170000"/>
              </a:lnSpc>
              <a:buNone/>
            </a:pPr>
            <a:endParaRPr lang="en-US" altLang="ja-JP" sz="1600" dirty="0">
              <a:solidFill>
                <a:schemeClr val="tx1"/>
              </a:solidFill>
              <a:latin typeface="+mn-ea"/>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12"/>
          </p:nvPr>
        </p:nvSpPr>
        <p:spPr>
          <a:xfrm>
            <a:off x="7705671" y="6459786"/>
            <a:ext cx="1438329" cy="398214"/>
          </a:xfrm>
        </p:spPr>
        <p:txBody>
          <a:bodyPr/>
          <a:lstStyle/>
          <a:p>
            <a:r>
              <a:rPr lang="ja-JP" altLang="en-US" dirty="0" smtClean="0"/>
              <a:t>②－</a:t>
            </a:r>
            <a:fld id="{022B156B-59AE-415F-B24B-8756D48BB977}" type="slidenum">
              <a:rPr lang="en-US" altLang="ja-JP" smtClean="0"/>
              <a:pPr/>
              <a:t>18</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28967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smtClean="0"/>
              <a:t>講習②</a:t>
            </a:r>
            <a:r>
              <a:rPr kumimoji="1" lang="ja-JP" altLang="en-US" dirty="0" smtClean="0"/>
              <a:t>の内容</a:t>
            </a:r>
            <a:endParaRPr kumimoji="1" lang="ja-JP" altLang="en-US" dirty="0"/>
          </a:p>
        </p:txBody>
      </p:sp>
      <p:sp>
        <p:nvSpPr>
          <p:cNvPr id="9" name="コンテンツ プレースホルダー 8"/>
          <p:cNvSpPr>
            <a:spLocks noGrp="1"/>
          </p:cNvSpPr>
          <p:nvPr>
            <p:ph idx="1"/>
          </p:nvPr>
        </p:nvSpPr>
        <p:spPr>
          <a:xfrm>
            <a:off x="619155" y="1947918"/>
            <a:ext cx="7951410" cy="4348976"/>
          </a:xfrm>
        </p:spPr>
        <p:txBody>
          <a:bodyPr>
            <a:normAutofit/>
          </a:bodyPr>
          <a:lstStyle/>
          <a:p>
            <a:pPr marL="0" indent="0">
              <a:lnSpc>
                <a:spcPct val="150000"/>
              </a:lnSpc>
              <a:buNone/>
            </a:pPr>
            <a:r>
              <a:rPr lang="ja-JP" altLang="en-US" sz="3200" dirty="0" smtClean="0"/>
              <a:t>・講習①の復習</a:t>
            </a:r>
            <a:endParaRPr lang="en-US" altLang="ja-JP" sz="3200" dirty="0" smtClean="0"/>
          </a:p>
          <a:p>
            <a:pPr marL="0" indent="0">
              <a:lnSpc>
                <a:spcPct val="150000"/>
              </a:lnSpc>
              <a:buNone/>
            </a:pPr>
            <a:r>
              <a:rPr lang="ja-JP" altLang="en-US" sz="3200" dirty="0" smtClean="0"/>
              <a:t>・「強み」発見チェックリスト</a:t>
            </a:r>
            <a:endParaRPr lang="en-US" altLang="ja-JP" sz="3200" dirty="0" smtClean="0"/>
          </a:p>
          <a:p>
            <a:pPr marL="0" indent="0">
              <a:lnSpc>
                <a:spcPct val="150000"/>
              </a:lnSpc>
              <a:buNone/>
            </a:pPr>
            <a:r>
              <a:rPr lang="ja-JP" altLang="en-US" sz="3200" dirty="0" smtClean="0"/>
              <a:t>・「強み」の</a:t>
            </a:r>
            <a:r>
              <a:rPr lang="ja-JP" altLang="en-US" sz="3200" dirty="0"/>
              <a:t>構成要素の</a:t>
            </a:r>
            <a:r>
              <a:rPr lang="ja-JP" altLang="en-US" sz="3200" dirty="0" smtClean="0"/>
              <a:t>チェック</a:t>
            </a:r>
            <a:endParaRPr lang="en-US" altLang="ja-JP" sz="3200" dirty="0" smtClean="0"/>
          </a:p>
          <a:p>
            <a:pPr marL="0" indent="0">
              <a:lnSpc>
                <a:spcPct val="150000"/>
              </a:lnSpc>
              <a:buNone/>
            </a:pPr>
            <a:r>
              <a:rPr lang="ja-JP" altLang="en-US" sz="3200" dirty="0" smtClean="0"/>
              <a:t>・ホームワーク</a:t>
            </a:r>
            <a:r>
              <a:rPr lang="ja-JP" altLang="en-US" sz="3200" dirty="0"/>
              <a:t>：</a:t>
            </a:r>
            <a:r>
              <a:rPr lang="ja-JP" altLang="en-US" sz="3200" dirty="0" smtClean="0"/>
              <a:t>「強みの観察」</a:t>
            </a:r>
            <a:endParaRPr lang="en-US" altLang="ja-JP" sz="3200" dirty="0" smtClean="0"/>
          </a:p>
          <a:p>
            <a:endParaRPr lang="ja-JP" altLang="en-US" sz="3200" dirty="0"/>
          </a:p>
          <a:p>
            <a:endParaRPr kumimoji="1" lang="en-US" altLang="ja-JP" sz="3200" dirty="0" smtClean="0"/>
          </a:p>
        </p:txBody>
      </p:sp>
      <p:sp>
        <p:nvSpPr>
          <p:cNvPr id="5" name="スライド番号プレースホルダー 4"/>
          <p:cNvSpPr>
            <a:spLocks noGrp="1"/>
          </p:cNvSpPr>
          <p:nvPr>
            <p:ph type="sldNum" sz="quarter" idx="12"/>
          </p:nvPr>
        </p:nvSpPr>
        <p:spPr>
          <a:xfrm>
            <a:off x="7671816" y="6329983"/>
            <a:ext cx="1389888" cy="528017"/>
          </a:xfrm>
        </p:spPr>
        <p:txBody>
          <a:bodyPr/>
          <a:lstStyle/>
          <a:p>
            <a:r>
              <a:rPr lang="ja-JP" altLang="en-US" dirty="0" smtClean="0"/>
              <a:t>②－</a:t>
            </a:r>
            <a:fld id="{022B156B-59AE-415F-B24B-8756D48BB977}" type="slidenum">
              <a:rPr lang="en-US" altLang="ja-JP" smtClean="0"/>
              <a:pPr/>
              <a:t>2</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69181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講習①　～復習～</a:t>
            </a:r>
            <a:endParaRPr kumimoji="1" lang="ja-JP" altLang="en-US" dirty="0"/>
          </a:p>
        </p:txBody>
      </p:sp>
      <p:sp>
        <p:nvSpPr>
          <p:cNvPr id="4" name="スライド番号プレースホルダー 3"/>
          <p:cNvSpPr>
            <a:spLocks noGrp="1"/>
          </p:cNvSpPr>
          <p:nvPr>
            <p:ph type="sldNum" sz="quarter" idx="12"/>
          </p:nvPr>
        </p:nvSpPr>
        <p:spPr>
          <a:xfrm>
            <a:off x="7937408" y="6459786"/>
            <a:ext cx="1206592" cy="398214"/>
          </a:xfrm>
        </p:spPr>
        <p:txBody>
          <a:bodyPr/>
          <a:lstStyle/>
          <a:p>
            <a:r>
              <a:rPr lang="ja-JP" altLang="en-US" dirty="0" smtClean="0"/>
              <a:t>②－</a:t>
            </a:r>
            <a:fld id="{022B156B-59AE-415F-B24B-8756D48BB977}" type="slidenum">
              <a:rPr lang="en-US" altLang="ja-JP" smtClean="0"/>
              <a:pPr/>
              <a:t>3</a:t>
            </a:fld>
            <a:endParaRPr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0957862"/>
              </p:ext>
            </p:extLst>
          </p:nvPr>
        </p:nvGraphicFramePr>
        <p:xfrm>
          <a:off x="687977" y="1844135"/>
          <a:ext cx="8244150" cy="4068985"/>
        </p:xfrm>
        <a:graphic>
          <a:graphicData uri="http://schemas.openxmlformats.org/drawingml/2006/table">
            <a:tbl>
              <a:tblPr firstRow="1" bandRow="1">
                <a:tableStyleId>{D7AC3CCA-C797-4891-BE02-D94E43425B78}</a:tableStyleId>
              </a:tblPr>
              <a:tblGrid>
                <a:gridCol w="2748049">
                  <a:extLst>
                    <a:ext uri="{9D8B030D-6E8A-4147-A177-3AD203B41FA5}">
                      <a16:colId xmlns:a16="http://schemas.microsoft.com/office/drawing/2014/main" val="1756206439"/>
                    </a:ext>
                  </a:extLst>
                </a:gridCol>
                <a:gridCol w="2528205">
                  <a:extLst>
                    <a:ext uri="{9D8B030D-6E8A-4147-A177-3AD203B41FA5}">
                      <a16:colId xmlns:a16="http://schemas.microsoft.com/office/drawing/2014/main" val="503822448"/>
                    </a:ext>
                  </a:extLst>
                </a:gridCol>
                <a:gridCol w="2967896">
                  <a:extLst>
                    <a:ext uri="{9D8B030D-6E8A-4147-A177-3AD203B41FA5}">
                      <a16:colId xmlns:a16="http://schemas.microsoft.com/office/drawing/2014/main" val="2491127649"/>
                    </a:ext>
                  </a:extLst>
                </a:gridCol>
              </a:tblGrid>
              <a:tr h="994859">
                <a:tc>
                  <a:txBody>
                    <a:bodyPr/>
                    <a:lstStyle/>
                    <a:p>
                      <a:pPr algn="ctr"/>
                      <a:r>
                        <a:rPr kumimoji="1" lang="ja-JP" altLang="en-US" dirty="0" smtClean="0"/>
                        <a:t>「強み」の定義</a:t>
                      </a:r>
                      <a:endParaRPr kumimoji="1" lang="ja-JP" altLang="en-US" dirty="0"/>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latin typeface="+mn-ea"/>
                        </a:rPr>
                        <a:t>その人特有の思考・感情・行動に反映される力であり、その人にとって特別な意味を成す、生きる上で頼りになるもの</a:t>
                      </a:r>
                    </a:p>
                  </a:txBody>
                  <a:tcPr anchor="ctr"/>
                </a:tc>
                <a:tc hMerge="1">
                  <a:txBody>
                    <a:bodyPr/>
                    <a:lstStyle/>
                    <a:p>
                      <a:endParaRPr kumimoji="1" lang="ja-JP" altLang="en-US" dirty="0"/>
                    </a:p>
                  </a:txBody>
                  <a:tcPr/>
                </a:tc>
                <a:extLst>
                  <a:ext uri="{0D108BD9-81ED-4DB2-BD59-A6C34878D82A}">
                    <a16:rowId xmlns:a16="http://schemas.microsoft.com/office/drawing/2014/main" val="3802828753"/>
                  </a:ext>
                </a:extLst>
              </a:tr>
              <a:tr h="975360">
                <a:tc rowSpan="3">
                  <a:txBody>
                    <a:bodyPr/>
                    <a:lstStyle/>
                    <a:p>
                      <a:pPr algn="ctr"/>
                      <a:r>
                        <a:rPr kumimoji="1" lang="ja-JP" altLang="en-US" b="1" dirty="0" smtClean="0"/>
                        <a:t>「強み」の構成要素</a:t>
                      </a:r>
                      <a:endParaRPr kumimoji="1" lang="ja-JP" altLang="en-US" b="1" dirty="0"/>
                    </a:p>
                  </a:txBody>
                  <a:tcPr anchor="ctr"/>
                </a:tc>
                <a:tc>
                  <a:txBody>
                    <a:bodyPr/>
                    <a:lstStyle/>
                    <a:p>
                      <a:pPr algn="ctr"/>
                      <a:r>
                        <a:rPr kumimoji="1" lang="ja-JP" altLang="en-US" b="1" dirty="0" smtClean="0"/>
                        <a:t>パフォーマンス</a:t>
                      </a:r>
                      <a:endParaRPr kumimoji="1" lang="ja-JP" altLang="en-US" b="1" dirty="0"/>
                    </a:p>
                  </a:txBody>
                  <a:tcPr anchor="ctr"/>
                </a:tc>
                <a:tc>
                  <a:txBody>
                    <a:bodyPr/>
                    <a:lstStyle/>
                    <a:p>
                      <a:r>
                        <a:rPr kumimoji="1" lang="ja-JP" altLang="en-US" b="1" dirty="0" smtClean="0"/>
                        <a:t>成功体験、頑張ったこと、</a:t>
                      </a:r>
                      <a:endParaRPr kumimoji="1" lang="en-US" altLang="ja-JP" b="1" dirty="0" smtClean="0"/>
                    </a:p>
                    <a:p>
                      <a:r>
                        <a:rPr kumimoji="1" lang="ja-JP" altLang="en-US" b="1" dirty="0" smtClean="0"/>
                        <a:t>苦労したが乗り越えられたこと</a:t>
                      </a:r>
                    </a:p>
                  </a:txBody>
                  <a:tcPr anchor="ctr"/>
                </a:tc>
                <a:extLst>
                  <a:ext uri="{0D108BD9-81ED-4DB2-BD59-A6C34878D82A}">
                    <a16:rowId xmlns:a16="http://schemas.microsoft.com/office/drawing/2014/main" val="1689084960"/>
                  </a:ext>
                </a:extLst>
              </a:tr>
              <a:tr h="975360">
                <a:tc vMerge="1">
                  <a:txBody>
                    <a:bodyPr/>
                    <a:lstStyle/>
                    <a:p>
                      <a:endParaRPr kumimoji="1" lang="ja-JP" altLang="en-US" dirty="0"/>
                    </a:p>
                  </a:txBody>
                  <a:tcPr/>
                </a:tc>
                <a:tc>
                  <a:txBody>
                    <a:bodyPr/>
                    <a:lstStyle/>
                    <a:p>
                      <a:pPr algn="ctr"/>
                      <a:r>
                        <a:rPr kumimoji="1" lang="ja-JP" altLang="en-US" b="1" dirty="0" smtClean="0"/>
                        <a:t>活力感</a:t>
                      </a:r>
                      <a:endParaRPr kumimoji="1" lang="ja-JP" altLang="en-US" b="1" dirty="0"/>
                    </a:p>
                  </a:txBody>
                  <a:tcPr anchor="ctr"/>
                </a:tc>
                <a:tc>
                  <a:txBody>
                    <a:bodyPr/>
                    <a:lstStyle/>
                    <a:p>
                      <a:r>
                        <a:rPr kumimoji="1" lang="ja-JP" altLang="en-US" b="1" dirty="0" smtClean="0"/>
                        <a:t>熱中できる、没頭できる、</a:t>
                      </a:r>
                      <a:endParaRPr kumimoji="1" lang="en-US" altLang="ja-JP" b="1" dirty="0" smtClean="0"/>
                    </a:p>
                    <a:p>
                      <a:r>
                        <a:rPr kumimoji="1" lang="ja-JP" altLang="en-US" b="1" dirty="0" smtClean="0"/>
                        <a:t>喜びや安らぎを感じられること</a:t>
                      </a:r>
                    </a:p>
                  </a:txBody>
                  <a:tcPr anchor="ctr"/>
                </a:tc>
                <a:extLst>
                  <a:ext uri="{0D108BD9-81ED-4DB2-BD59-A6C34878D82A}">
                    <a16:rowId xmlns:a16="http://schemas.microsoft.com/office/drawing/2014/main" val="2128834197"/>
                  </a:ext>
                </a:extLst>
              </a:tr>
              <a:tr h="1123406">
                <a:tc vMerge="1">
                  <a:txBody>
                    <a:bodyPr/>
                    <a:lstStyle/>
                    <a:p>
                      <a:endParaRPr kumimoji="1" lang="ja-JP" altLang="en-US" dirty="0"/>
                    </a:p>
                  </a:txBody>
                  <a:tcPr/>
                </a:tc>
                <a:tc>
                  <a:txBody>
                    <a:bodyPr/>
                    <a:lstStyle/>
                    <a:p>
                      <a:pPr algn="ctr"/>
                      <a:r>
                        <a:rPr kumimoji="1" lang="ja-JP" altLang="en-US" b="1" dirty="0" smtClean="0"/>
                        <a:t>自分らしさ</a:t>
                      </a:r>
                      <a:endParaRPr kumimoji="1" lang="en-US" altLang="ja-JP" b="1" dirty="0" smtClean="0"/>
                    </a:p>
                    <a:p>
                      <a:pPr algn="ctr"/>
                      <a:r>
                        <a:rPr kumimoji="1" lang="en-US" altLang="ja-JP" b="1" dirty="0" smtClean="0"/>
                        <a:t>(</a:t>
                      </a:r>
                      <a:r>
                        <a:rPr kumimoji="1" lang="ja-JP" altLang="en-US" b="1" dirty="0" smtClean="0"/>
                        <a:t>意味付け</a:t>
                      </a:r>
                      <a:r>
                        <a:rPr kumimoji="1" lang="en-US" altLang="ja-JP" b="1" dirty="0" smtClean="0"/>
                        <a:t>)</a:t>
                      </a:r>
                      <a:endParaRPr kumimoji="1" lang="ja-JP" altLang="en-US" b="1" dirty="0"/>
                    </a:p>
                  </a:txBody>
                  <a:tcPr anchor="ctr"/>
                </a:tc>
                <a:tc>
                  <a:txBody>
                    <a:bodyPr/>
                    <a:lstStyle/>
                    <a:p>
                      <a:r>
                        <a:rPr kumimoji="1" lang="ja-JP" altLang="en-US" b="1" dirty="0" smtClean="0"/>
                        <a:t>生きる上で大切にしている、</a:t>
                      </a:r>
                      <a:endParaRPr kumimoji="1" lang="en-US" altLang="ja-JP" b="1" dirty="0" smtClean="0"/>
                    </a:p>
                    <a:p>
                      <a:r>
                        <a:rPr kumimoji="1" lang="ja-JP" altLang="en-US" b="1" dirty="0" smtClean="0"/>
                        <a:t>自分らしさを見出していること</a:t>
                      </a:r>
                    </a:p>
                  </a:txBody>
                  <a:tcPr anchor="ctr"/>
                </a:tc>
                <a:extLst>
                  <a:ext uri="{0D108BD9-81ED-4DB2-BD59-A6C34878D82A}">
                    <a16:rowId xmlns:a16="http://schemas.microsoft.com/office/drawing/2014/main" val="3718442644"/>
                  </a:ext>
                </a:extLst>
              </a:tr>
            </a:tbl>
          </a:graphicData>
        </a:graphic>
      </p:graphicFrame>
      <p:sp>
        <p:nvSpPr>
          <p:cNvPr id="10" name="テキスト ボックス 9"/>
          <p:cNvSpPr txBox="1"/>
          <p:nvPr/>
        </p:nvSpPr>
        <p:spPr>
          <a:xfrm>
            <a:off x="3510085" y="5900851"/>
            <a:ext cx="5764544" cy="461665"/>
          </a:xfrm>
          <a:prstGeom prst="rect">
            <a:avLst/>
          </a:prstGeom>
          <a:noFill/>
        </p:spPr>
        <p:txBody>
          <a:bodyPr wrap="square" rtlCol="0">
            <a:spAutoFit/>
          </a:bodyPr>
          <a:lstStyle/>
          <a:p>
            <a:r>
              <a:rPr kumimoji="1" lang="ja-JP" altLang="en-US" sz="1200" dirty="0" smtClean="0"/>
              <a:t>出典：</a:t>
            </a:r>
            <a:r>
              <a:rPr lang="ja-JP" altLang="ja-JP" sz="1200" dirty="0" smtClean="0">
                <a:latin typeface="+mn-ea"/>
              </a:rPr>
              <a:t>石村</a:t>
            </a:r>
            <a:r>
              <a:rPr lang="ja-JP" altLang="ja-JP" sz="1200" dirty="0">
                <a:latin typeface="+mn-ea"/>
              </a:rPr>
              <a:t>郁夫</a:t>
            </a:r>
            <a:r>
              <a:rPr lang="ja-JP" altLang="en-US" sz="1200" dirty="0">
                <a:latin typeface="+mn-ea"/>
              </a:rPr>
              <a:t>：</a:t>
            </a:r>
            <a:r>
              <a:rPr lang="ja-JP" altLang="ja-JP" sz="1200" dirty="0">
                <a:latin typeface="+mn-ea"/>
              </a:rPr>
              <a:t>強みの発見や活用を支援するポジティブ心理学的介入法の</a:t>
            </a:r>
            <a:r>
              <a:rPr lang="ja-JP" altLang="ja-JP" sz="1200" dirty="0" smtClean="0">
                <a:latin typeface="+mn-ea"/>
              </a:rPr>
              <a:t>開発</a:t>
            </a:r>
            <a:r>
              <a:rPr lang="ja-JP" altLang="en-US" sz="1200" dirty="0" smtClean="0">
                <a:latin typeface="+mn-ea"/>
              </a:rPr>
              <a:t>　 </a:t>
            </a:r>
            <a:endParaRPr lang="en-US" altLang="ja-JP" sz="1200" dirty="0" smtClean="0">
              <a:latin typeface="+mn-ea"/>
            </a:endParaRPr>
          </a:p>
          <a:p>
            <a:r>
              <a:rPr lang="en-US" altLang="ja-JP" sz="1200" dirty="0">
                <a:latin typeface="+mn-ea"/>
              </a:rPr>
              <a:t> </a:t>
            </a:r>
            <a:r>
              <a:rPr lang="en-US" altLang="ja-JP" sz="1200" dirty="0" smtClean="0">
                <a:latin typeface="+mn-ea"/>
              </a:rPr>
              <a:t>        </a:t>
            </a:r>
            <a:r>
              <a:rPr lang="ja-JP" altLang="ja-JP" sz="1200" dirty="0" smtClean="0">
                <a:latin typeface="+mn-ea"/>
              </a:rPr>
              <a:t>科学</a:t>
            </a:r>
            <a:r>
              <a:rPr lang="ja-JP" altLang="ja-JP" sz="1200" dirty="0">
                <a:latin typeface="+mn-ea"/>
              </a:rPr>
              <a:t>研究費助成事業研究成果報告書</a:t>
            </a:r>
            <a:r>
              <a:rPr lang="en-US" altLang="ja-JP" sz="1200" dirty="0">
                <a:latin typeface="+mn-ea"/>
              </a:rPr>
              <a:t>,(2016</a:t>
            </a:r>
            <a:r>
              <a:rPr lang="en-US" altLang="ja-JP" sz="1200" dirty="0" smtClean="0">
                <a:latin typeface="+mn-ea"/>
              </a:rPr>
              <a:t>)</a:t>
            </a:r>
            <a:r>
              <a:rPr lang="ja-JP" altLang="en-US" sz="1200" dirty="0" smtClean="0">
                <a:latin typeface="+mn-ea"/>
              </a:rPr>
              <a:t>を元に作成</a:t>
            </a:r>
            <a:endParaRPr lang="en-US" altLang="ja-JP" sz="1200" dirty="0">
              <a:latin typeface="+mn-ea"/>
            </a:endParaRPr>
          </a:p>
        </p:txBody>
      </p:sp>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07759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822880" y="6459786"/>
            <a:ext cx="1261456" cy="398214"/>
          </a:xfrm>
        </p:spPr>
        <p:txBody>
          <a:bodyPr/>
          <a:lstStyle/>
          <a:p>
            <a:r>
              <a:rPr lang="ja-JP" altLang="en-US" dirty="0" smtClean="0"/>
              <a:t>②－</a:t>
            </a:r>
            <a:fld id="{022B156B-59AE-415F-B24B-8756D48BB977}" type="slidenum">
              <a:rPr lang="en-US" altLang="ja-JP" smtClean="0"/>
              <a:pPr/>
              <a:t>4</a:t>
            </a:fld>
            <a:endParaRPr lang="ja-JP" altLang="en-US" dirty="0"/>
          </a:p>
        </p:txBody>
      </p:sp>
      <p:sp>
        <p:nvSpPr>
          <p:cNvPr id="2" name="テキスト ボックス 1"/>
          <p:cNvSpPr txBox="1"/>
          <p:nvPr/>
        </p:nvSpPr>
        <p:spPr>
          <a:xfrm>
            <a:off x="914401" y="457200"/>
            <a:ext cx="6846848" cy="584775"/>
          </a:xfrm>
          <a:prstGeom prst="rect">
            <a:avLst/>
          </a:prstGeom>
          <a:noFill/>
        </p:spPr>
        <p:txBody>
          <a:bodyPr wrap="square" rtlCol="0">
            <a:spAutoFit/>
          </a:bodyPr>
          <a:lstStyle/>
          <a:p>
            <a:pPr algn="ctr"/>
            <a:r>
              <a:rPr kumimoji="1" lang="ja-JP" altLang="en-US" sz="3200" dirty="0" smtClean="0"/>
              <a:t>ＭＥＭ</a:t>
            </a:r>
            <a:r>
              <a:rPr kumimoji="1" lang="ja-JP" altLang="en-US" sz="3200" dirty="0"/>
              <a:t>Ｏ</a:t>
            </a:r>
          </a:p>
        </p:txBody>
      </p:sp>
      <p:pic>
        <p:nvPicPr>
          <p:cNvPr id="6" name="図 5"/>
          <p:cNvPicPr>
            <a:picLocks noChangeAspect="1"/>
          </p:cNvPicPr>
          <p:nvPr/>
        </p:nvPicPr>
        <p:blipFill>
          <a:blip r:embed="rId3"/>
          <a:stretch>
            <a:fillRect/>
          </a:stretch>
        </p:blipFill>
        <p:spPr>
          <a:xfrm>
            <a:off x="6438161" y="3629721"/>
            <a:ext cx="2646175" cy="2646175"/>
          </a:xfrm>
          <a:prstGeom prst="rect">
            <a:avLst/>
          </a:prstGeom>
        </p:spPr>
      </p:pic>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842660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822960" y="2464420"/>
            <a:ext cx="7543800" cy="1860692"/>
          </a:xfrm>
        </p:spPr>
        <p:txBody>
          <a:bodyPr>
            <a:normAutofit/>
          </a:bodyPr>
          <a:lstStyle/>
          <a:p>
            <a:r>
              <a:rPr kumimoji="1" lang="ja-JP" altLang="en-US" sz="5400" dirty="0" smtClean="0"/>
              <a:t>「強み」発見</a:t>
            </a:r>
            <a:r>
              <a:rPr kumimoji="1" lang="en-US" altLang="ja-JP" sz="5400" dirty="0" smtClean="0"/>
              <a:t/>
            </a:r>
            <a:br>
              <a:rPr kumimoji="1" lang="en-US" altLang="ja-JP" sz="5400" dirty="0" smtClean="0"/>
            </a:br>
            <a:r>
              <a:rPr lang="ja-JP" altLang="en-US" sz="5400" dirty="0"/>
              <a:t>　</a:t>
            </a:r>
            <a:r>
              <a:rPr lang="ja-JP" altLang="en-US" sz="5400" dirty="0" smtClean="0"/>
              <a:t>　　</a:t>
            </a:r>
            <a:r>
              <a:rPr kumimoji="1" lang="ja-JP" altLang="en-US" sz="5400" dirty="0" smtClean="0"/>
              <a:t>チェックリスト</a:t>
            </a:r>
            <a:endParaRPr kumimoji="1" lang="ja-JP" altLang="en-US" sz="5400" dirty="0"/>
          </a:p>
        </p:txBody>
      </p:sp>
      <p:sp>
        <p:nvSpPr>
          <p:cNvPr id="3" name="スライド番号プレースホルダー 2"/>
          <p:cNvSpPr>
            <a:spLocks noGrp="1"/>
          </p:cNvSpPr>
          <p:nvPr>
            <p:ph type="sldNum" sz="quarter" idx="12"/>
          </p:nvPr>
        </p:nvSpPr>
        <p:spPr>
          <a:xfrm>
            <a:off x="7873400" y="6459786"/>
            <a:ext cx="1243168" cy="398214"/>
          </a:xfrm>
        </p:spPr>
        <p:txBody>
          <a:bodyPr/>
          <a:lstStyle/>
          <a:p>
            <a:r>
              <a:rPr lang="ja-JP" altLang="en-US" dirty="0" smtClean="0"/>
              <a:t>②－</a:t>
            </a:r>
            <a:fld id="{022B156B-59AE-415F-B24B-8756D48BB977}" type="slidenum">
              <a:rPr lang="en-US" altLang="ja-JP" smtClean="0"/>
              <a:pPr/>
              <a:t>5</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02882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5337467" y="5146366"/>
            <a:ext cx="3559731" cy="1067370"/>
          </a:xfrm>
          <a:prstGeom prst="rect">
            <a:avLst/>
          </a:prstGeom>
          <a:ln>
            <a:solidFill>
              <a:schemeClr val="tx1"/>
            </a:solidFill>
          </a:ln>
        </p:spPr>
      </p:pic>
      <p:pic>
        <p:nvPicPr>
          <p:cNvPr id="4" name="図 3"/>
          <p:cNvPicPr>
            <a:picLocks noChangeAspect="1"/>
          </p:cNvPicPr>
          <p:nvPr/>
        </p:nvPicPr>
        <p:blipFill>
          <a:blip r:embed="rId4"/>
          <a:stretch>
            <a:fillRect/>
          </a:stretch>
        </p:blipFill>
        <p:spPr>
          <a:xfrm>
            <a:off x="5337467" y="1894366"/>
            <a:ext cx="3559731" cy="2901264"/>
          </a:xfrm>
          <a:prstGeom prst="rect">
            <a:avLst/>
          </a:prstGeom>
          <a:ln>
            <a:solidFill>
              <a:schemeClr val="tx1"/>
            </a:solidFill>
          </a:ln>
        </p:spPr>
      </p:pic>
      <p:sp>
        <p:nvSpPr>
          <p:cNvPr id="2" name="タイトル 1">
            <a:extLst>
              <a:ext uri="{FF2B5EF4-FFF2-40B4-BE49-F238E27FC236}">
                <a16:creationId xmlns:a16="http://schemas.microsoft.com/office/drawing/2014/main" id="{EB8A90FE-83DA-4E50-8B62-6A46C03A647B}"/>
              </a:ext>
            </a:extLst>
          </p:cNvPr>
          <p:cNvSpPr>
            <a:spLocks noGrp="1"/>
          </p:cNvSpPr>
          <p:nvPr>
            <p:ph type="title"/>
          </p:nvPr>
        </p:nvSpPr>
        <p:spPr>
          <a:xfrm>
            <a:off x="-17137" y="201003"/>
            <a:ext cx="10945279" cy="1626776"/>
          </a:xfrm>
        </p:spPr>
        <p:txBody>
          <a:bodyPr>
            <a:normAutofit fontScale="90000"/>
          </a:bodyPr>
          <a:lstStyle/>
          <a:p>
            <a:r>
              <a:rPr kumimoji="1" lang="ja-JP" altLang="en-US" dirty="0" smtClean="0">
                <a:solidFill>
                  <a:schemeClr val="tx1"/>
                </a:solidFill>
              </a:rPr>
              <a:t>「強み」発見チェックリスト</a:t>
            </a:r>
            <a:r>
              <a:rPr kumimoji="1" lang="en-US" altLang="ja-JP" dirty="0" smtClean="0">
                <a:solidFill>
                  <a:schemeClr val="tx1"/>
                </a:solidFill>
              </a:rPr>
              <a:t/>
            </a:r>
            <a:br>
              <a:rPr kumimoji="1" lang="en-US" altLang="ja-JP" dirty="0" smtClean="0">
                <a:solidFill>
                  <a:schemeClr val="tx1"/>
                </a:solidFill>
              </a:rPr>
            </a:br>
            <a:r>
              <a:rPr lang="ja-JP" altLang="en-US" dirty="0">
                <a:solidFill>
                  <a:schemeClr val="tx1"/>
                </a:solidFill>
              </a:rPr>
              <a:t>　</a:t>
            </a:r>
            <a:r>
              <a:rPr lang="ja-JP" altLang="en-US" dirty="0" smtClean="0">
                <a:solidFill>
                  <a:schemeClr val="tx1"/>
                </a:solidFill>
              </a:rPr>
              <a:t>　　　　　　　　　　の使い方</a:t>
            </a:r>
            <a:r>
              <a:rPr kumimoji="1" lang="ja-JP" altLang="en-US" dirty="0">
                <a:solidFill>
                  <a:schemeClr val="tx1"/>
                </a:solidFill>
              </a:rPr>
              <a:t>　　　　　　　　　</a:t>
            </a:r>
            <a:r>
              <a:rPr kumimoji="1" lang="ja-JP" altLang="en-US" dirty="0" smtClean="0">
                <a:solidFill>
                  <a:schemeClr val="tx1"/>
                </a:solidFill>
              </a:rPr>
              <a:t>　　　　　　　　　　　　　　　　　　　</a:t>
            </a:r>
            <a:r>
              <a:rPr kumimoji="1" lang="en-US" altLang="ja-JP" dirty="0" smtClean="0">
                <a:solidFill>
                  <a:schemeClr val="tx1"/>
                </a:solidFill>
              </a:rPr>
              <a:t/>
            </a:r>
            <a:br>
              <a:rPr kumimoji="1" lang="en-US" altLang="ja-JP" dirty="0" smtClean="0">
                <a:solidFill>
                  <a:schemeClr val="tx1"/>
                </a:solidFill>
              </a:rPr>
            </a:br>
            <a:r>
              <a:rPr lang="ja-JP" altLang="en-US" dirty="0">
                <a:solidFill>
                  <a:schemeClr val="tx1"/>
                </a:solidFill>
              </a:rPr>
              <a:t>　</a:t>
            </a:r>
            <a:r>
              <a:rPr lang="ja-JP" altLang="en-US" dirty="0" smtClean="0">
                <a:solidFill>
                  <a:schemeClr val="tx1"/>
                </a:solidFill>
              </a:rPr>
              <a:t>　　　　　　　　　　　</a:t>
            </a:r>
            <a:r>
              <a:rPr lang="ja-JP" altLang="en-US" sz="2100" b="1" dirty="0" smtClean="0">
                <a:solidFill>
                  <a:schemeClr val="tx1"/>
                </a:solidFill>
              </a:rPr>
              <a:t>ワークブック</a:t>
            </a:r>
            <a:endParaRPr kumimoji="1" lang="ja-JP" altLang="en-US" b="1" dirty="0">
              <a:solidFill>
                <a:schemeClr val="tx1"/>
              </a:solidFill>
            </a:endParaRPr>
          </a:p>
        </p:txBody>
      </p:sp>
      <p:pic>
        <p:nvPicPr>
          <p:cNvPr id="6" name="コンテンツ プレースホルダー 5">
            <a:extLst>
              <a:ext uri="{FF2B5EF4-FFF2-40B4-BE49-F238E27FC236}">
                <a16:creationId xmlns:a16="http://schemas.microsoft.com/office/drawing/2014/main" id="{86797AD4-E3A5-4A47-92C5-6924E99F8AC3}"/>
              </a:ext>
            </a:extLst>
          </p:cNvPr>
          <p:cNvPicPr>
            <a:picLocks noGrp="1" noChangeAspect="1"/>
          </p:cNvPicPr>
          <p:nvPr>
            <p:ph idx="1"/>
          </p:nvPr>
        </p:nvPicPr>
        <p:blipFill>
          <a:blip r:embed="rId5"/>
          <a:stretch>
            <a:fillRect/>
          </a:stretch>
        </p:blipFill>
        <p:spPr>
          <a:xfrm>
            <a:off x="835537" y="1840285"/>
            <a:ext cx="4327360" cy="3039363"/>
          </a:xfrm>
        </p:spPr>
      </p:pic>
      <p:sp>
        <p:nvSpPr>
          <p:cNvPr id="3" name="スライド番号プレースホルダー 2"/>
          <p:cNvSpPr>
            <a:spLocks noGrp="1"/>
          </p:cNvSpPr>
          <p:nvPr>
            <p:ph type="sldNum" sz="quarter" idx="12"/>
          </p:nvPr>
        </p:nvSpPr>
        <p:spPr>
          <a:xfrm>
            <a:off x="7971254" y="6425323"/>
            <a:ext cx="1179027" cy="368284"/>
          </a:xfrm>
        </p:spPr>
        <p:txBody>
          <a:bodyPr/>
          <a:lstStyle/>
          <a:p>
            <a:pPr rtl="0"/>
            <a:r>
              <a:rPr lang="ja-JP" altLang="en-US" dirty="0" smtClean="0"/>
              <a:t>②－</a:t>
            </a:r>
            <a:fld id="{022B156B-59AE-415F-B24B-8756D48BB977}" type="slidenum">
              <a:rPr lang="en-US" altLang="ja-JP" smtClean="0"/>
              <a:t>6</a:t>
            </a:fld>
            <a:endParaRPr lang="ja-JP" altLang="en-US" dirty="0"/>
          </a:p>
        </p:txBody>
      </p:sp>
      <p:sp>
        <p:nvSpPr>
          <p:cNvPr id="8" name="楕円 7">
            <a:extLst>
              <a:ext uri="{FF2B5EF4-FFF2-40B4-BE49-F238E27FC236}">
                <a16:creationId xmlns:a16="http://schemas.microsoft.com/office/drawing/2014/main" id="{753FA43D-05B5-49CA-83D9-B2D88F2AE0CD}"/>
              </a:ext>
            </a:extLst>
          </p:cNvPr>
          <p:cNvSpPr/>
          <p:nvPr/>
        </p:nvSpPr>
        <p:spPr>
          <a:xfrm>
            <a:off x="4899514" y="2684282"/>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7BC0061A-C5B4-4324-AA9C-3DC53B94306D}"/>
              </a:ext>
            </a:extLst>
          </p:cNvPr>
          <p:cNvSpPr/>
          <p:nvPr/>
        </p:nvSpPr>
        <p:spPr>
          <a:xfrm>
            <a:off x="4352319" y="4012140"/>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D4EF4D22-15C0-46C2-AF6D-12AADD36F446}"/>
              </a:ext>
            </a:extLst>
          </p:cNvPr>
          <p:cNvSpPr/>
          <p:nvPr/>
        </p:nvSpPr>
        <p:spPr>
          <a:xfrm>
            <a:off x="4022707" y="3118144"/>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49CCA366-1D87-4FF1-9FC6-8D60C1A33364}"/>
              </a:ext>
            </a:extLst>
          </p:cNvPr>
          <p:cNvSpPr/>
          <p:nvPr/>
        </p:nvSpPr>
        <p:spPr>
          <a:xfrm>
            <a:off x="4325460" y="2888273"/>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2" name="楕円 11">
            <a:extLst>
              <a:ext uri="{FF2B5EF4-FFF2-40B4-BE49-F238E27FC236}">
                <a16:creationId xmlns:a16="http://schemas.microsoft.com/office/drawing/2014/main" id="{A2310310-E407-46AB-BCEE-3E2877CDB4A5}"/>
              </a:ext>
            </a:extLst>
          </p:cNvPr>
          <p:cNvSpPr/>
          <p:nvPr/>
        </p:nvSpPr>
        <p:spPr>
          <a:xfrm>
            <a:off x="4912315" y="3336065"/>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EBD91414-27A8-417F-A75E-5083EE3C5752}"/>
              </a:ext>
            </a:extLst>
          </p:cNvPr>
          <p:cNvSpPr/>
          <p:nvPr/>
        </p:nvSpPr>
        <p:spPr>
          <a:xfrm>
            <a:off x="835537" y="3335072"/>
            <a:ext cx="1914862" cy="178144"/>
          </a:xfrm>
          <a:prstGeom prst="rect">
            <a:avLst/>
          </a:prstGeom>
          <a:noFill/>
          <a:ln w="3492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10F0B214-4BB1-4CD2-A62A-E3C1ED1E9134}"/>
              </a:ext>
            </a:extLst>
          </p:cNvPr>
          <p:cNvSpPr/>
          <p:nvPr/>
        </p:nvSpPr>
        <p:spPr>
          <a:xfrm>
            <a:off x="835537" y="2624640"/>
            <a:ext cx="1914862" cy="248461"/>
          </a:xfrm>
          <a:prstGeom prst="rect">
            <a:avLst/>
          </a:prstGeom>
          <a:noFill/>
          <a:ln w="3492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id="{DC4640EA-0BB4-43CC-8F8A-93B8F93027CC}"/>
              </a:ext>
            </a:extLst>
          </p:cNvPr>
          <p:cNvSpPr/>
          <p:nvPr/>
        </p:nvSpPr>
        <p:spPr>
          <a:xfrm>
            <a:off x="875111" y="4437630"/>
            <a:ext cx="1914862" cy="178144"/>
          </a:xfrm>
          <a:prstGeom prst="rect">
            <a:avLst/>
          </a:prstGeom>
          <a:noFill/>
          <a:ln w="3492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3" name="楕円 22">
            <a:extLst>
              <a:ext uri="{FF2B5EF4-FFF2-40B4-BE49-F238E27FC236}">
                <a16:creationId xmlns:a16="http://schemas.microsoft.com/office/drawing/2014/main" id="{B0648084-86CE-4360-8621-30FD46079C7D}"/>
              </a:ext>
            </a:extLst>
          </p:cNvPr>
          <p:cNvSpPr/>
          <p:nvPr/>
        </p:nvSpPr>
        <p:spPr>
          <a:xfrm>
            <a:off x="3763047" y="3774870"/>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4" name="楕円 23">
            <a:extLst>
              <a:ext uri="{FF2B5EF4-FFF2-40B4-BE49-F238E27FC236}">
                <a16:creationId xmlns:a16="http://schemas.microsoft.com/office/drawing/2014/main" id="{ECED1BCC-9FDF-4094-9E20-E3C10CDDEA5A}"/>
              </a:ext>
            </a:extLst>
          </p:cNvPr>
          <p:cNvSpPr/>
          <p:nvPr/>
        </p:nvSpPr>
        <p:spPr>
          <a:xfrm>
            <a:off x="4600506" y="4427918"/>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25" name="楕円 24">
            <a:extLst>
              <a:ext uri="{FF2B5EF4-FFF2-40B4-BE49-F238E27FC236}">
                <a16:creationId xmlns:a16="http://schemas.microsoft.com/office/drawing/2014/main" id="{6EFE24EE-6A47-4C97-8E81-3929F96B576A}"/>
              </a:ext>
            </a:extLst>
          </p:cNvPr>
          <p:cNvSpPr/>
          <p:nvPr/>
        </p:nvSpPr>
        <p:spPr>
          <a:xfrm>
            <a:off x="3763047" y="4659748"/>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46FEB7AD-FD05-4C45-9D11-A37897EC0F4F}"/>
              </a:ext>
            </a:extLst>
          </p:cNvPr>
          <p:cNvSpPr/>
          <p:nvPr/>
        </p:nvSpPr>
        <p:spPr>
          <a:xfrm>
            <a:off x="4315323" y="3569932"/>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31" name="楕円 30">
            <a:extLst>
              <a:ext uri="{FF2B5EF4-FFF2-40B4-BE49-F238E27FC236}">
                <a16:creationId xmlns:a16="http://schemas.microsoft.com/office/drawing/2014/main" id="{FC2B98E2-9A44-4032-86BF-33C99A04AD66}"/>
              </a:ext>
            </a:extLst>
          </p:cNvPr>
          <p:cNvSpPr/>
          <p:nvPr/>
        </p:nvSpPr>
        <p:spPr>
          <a:xfrm>
            <a:off x="4022707" y="4222624"/>
            <a:ext cx="193638" cy="193638"/>
          </a:xfrm>
          <a:prstGeom prst="ellipse">
            <a:avLst/>
          </a:prstGeom>
          <a:noFill/>
          <a:ln w="317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cxnSp>
        <p:nvCxnSpPr>
          <p:cNvPr id="20" name="直線矢印コネクタ 19">
            <a:extLst>
              <a:ext uri="{FF2B5EF4-FFF2-40B4-BE49-F238E27FC236}">
                <a16:creationId xmlns:a16="http://schemas.microsoft.com/office/drawing/2014/main" id="{BEA04052-5CD7-476A-909D-33EF2C625DD9}"/>
              </a:ext>
            </a:extLst>
          </p:cNvPr>
          <p:cNvCxnSpPr>
            <a:endCxn id="36" idx="1"/>
          </p:cNvCxnSpPr>
          <p:nvPr/>
        </p:nvCxnSpPr>
        <p:spPr>
          <a:xfrm>
            <a:off x="2750399" y="2822750"/>
            <a:ext cx="3090275" cy="181156"/>
          </a:xfrm>
          <a:prstGeom prst="straightConnector1">
            <a:avLst/>
          </a:prstGeom>
          <a:ln>
            <a:solidFill>
              <a:schemeClr val="tx2"/>
            </a:solidFill>
            <a:tailEnd type="triangle"/>
          </a:ln>
        </p:spPr>
        <p:style>
          <a:lnRef idx="3">
            <a:schemeClr val="dk1"/>
          </a:lnRef>
          <a:fillRef idx="0">
            <a:schemeClr val="dk1"/>
          </a:fillRef>
          <a:effectRef idx="2">
            <a:schemeClr val="dk1"/>
          </a:effectRef>
          <a:fontRef idx="minor">
            <a:schemeClr val="tx1"/>
          </a:fontRef>
        </p:style>
      </p:cxnSp>
      <p:sp>
        <p:nvSpPr>
          <p:cNvPr id="36" name="テキスト ボックス 35">
            <a:extLst>
              <a:ext uri="{FF2B5EF4-FFF2-40B4-BE49-F238E27FC236}">
                <a16:creationId xmlns:a16="http://schemas.microsoft.com/office/drawing/2014/main" id="{075CD4CB-A0AB-4E45-971F-E31C1EE32992}"/>
              </a:ext>
            </a:extLst>
          </p:cNvPr>
          <p:cNvSpPr txBox="1"/>
          <p:nvPr/>
        </p:nvSpPr>
        <p:spPr>
          <a:xfrm>
            <a:off x="5840674" y="2873101"/>
            <a:ext cx="1890261" cy="261610"/>
          </a:xfrm>
          <a:prstGeom prst="rect">
            <a:avLst/>
          </a:prstGeom>
          <a:noFill/>
        </p:spPr>
        <p:txBody>
          <a:bodyPr wrap="non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１．自分を信じることができる</a:t>
            </a:r>
          </a:p>
        </p:txBody>
      </p:sp>
      <p:cxnSp>
        <p:nvCxnSpPr>
          <p:cNvPr id="21" name="直線矢印コネクタ 20">
            <a:extLst>
              <a:ext uri="{FF2B5EF4-FFF2-40B4-BE49-F238E27FC236}">
                <a16:creationId xmlns:a16="http://schemas.microsoft.com/office/drawing/2014/main" id="{9065728B-75E9-4D76-A7A4-4C60545BEC23}"/>
              </a:ext>
            </a:extLst>
          </p:cNvPr>
          <p:cNvCxnSpPr>
            <a:cxnSpLocks/>
            <a:endCxn id="37" idx="1"/>
          </p:cNvCxnSpPr>
          <p:nvPr/>
        </p:nvCxnSpPr>
        <p:spPr>
          <a:xfrm flipV="1">
            <a:off x="2789973" y="3295214"/>
            <a:ext cx="3050701" cy="49784"/>
          </a:xfrm>
          <a:prstGeom prst="straightConnector1">
            <a:avLst/>
          </a:prstGeom>
          <a:ln>
            <a:solidFill>
              <a:schemeClr val="tx2"/>
            </a:solidFill>
            <a:tailEnd type="triangle"/>
          </a:ln>
        </p:spPr>
        <p:style>
          <a:lnRef idx="3">
            <a:schemeClr val="dk1"/>
          </a:lnRef>
          <a:fillRef idx="0">
            <a:schemeClr val="dk1"/>
          </a:fillRef>
          <a:effectRef idx="2">
            <a:schemeClr val="dk1"/>
          </a:effectRef>
          <a:fontRef idx="minor">
            <a:schemeClr val="tx1"/>
          </a:fontRef>
        </p:style>
      </p:cxnSp>
      <p:sp>
        <p:nvSpPr>
          <p:cNvPr id="37" name="テキスト ボックス 36">
            <a:extLst>
              <a:ext uri="{FF2B5EF4-FFF2-40B4-BE49-F238E27FC236}">
                <a16:creationId xmlns:a16="http://schemas.microsoft.com/office/drawing/2014/main" id="{0AC982B9-1CF1-47A6-862B-CCB4BD915B62}"/>
              </a:ext>
            </a:extLst>
          </p:cNvPr>
          <p:cNvSpPr txBox="1"/>
          <p:nvPr/>
        </p:nvSpPr>
        <p:spPr>
          <a:xfrm>
            <a:off x="5840674" y="3164409"/>
            <a:ext cx="2124299" cy="261610"/>
          </a:xfrm>
          <a:prstGeom prst="rect">
            <a:avLst/>
          </a:prstGeom>
          <a:noFill/>
        </p:spPr>
        <p:txBody>
          <a:bodyPr wrap="non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４．自分のことをよく理解している</a:t>
            </a:r>
          </a:p>
        </p:txBody>
      </p:sp>
      <p:cxnSp>
        <p:nvCxnSpPr>
          <p:cNvPr id="33" name="直線矢印コネクタ 32">
            <a:extLst>
              <a:ext uri="{FF2B5EF4-FFF2-40B4-BE49-F238E27FC236}">
                <a16:creationId xmlns:a16="http://schemas.microsoft.com/office/drawing/2014/main" id="{5C8CBD69-D3ED-4EB1-B90F-04C6A791A6B1}"/>
              </a:ext>
            </a:extLst>
          </p:cNvPr>
          <p:cNvCxnSpPr>
            <a:cxnSpLocks/>
            <a:endCxn id="38" idx="1"/>
          </p:cNvCxnSpPr>
          <p:nvPr/>
        </p:nvCxnSpPr>
        <p:spPr>
          <a:xfrm flipV="1">
            <a:off x="2810247" y="4118692"/>
            <a:ext cx="3030427" cy="458209"/>
          </a:xfrm>
          <a:prstGeom prst="straightConnector1">
            <a:avLst/>
          </a:prstGeom>
          <a:ln>
            <a:solidFill>
              <a:schemeClr val="tx2"/>
            </a:solidFill>
            <a:tailEnd type="triangle"/>
          </a:ln>
        </p:spPr>
        <p:style>
          <a:lnRef idx="3">
            <a:schemeClr val="dk1"/>
          </a:lnRef>
          <a:fillRef idx="0">
            <a:schemeClr val="dk1"/>
          </a:fillRef>
          <a:effectRef idx="2">
            <a:schemeClr val="dk1"/>
          </a:effectRef>
          <a:fontRef idx="minor">
            <a:schemeClr val="tx1"/>
          </a:fontRef>
        </p:style>
      </p:cxnSp>
      <p:sp>
        <p:nvSpPr>
          <p:cNvPr id="38" name="テキスト ボックス 37">
            <a:extLst>
              <a:ext uri="{FF2B5EF4-FFF2-40B4-BE49-F238E27FC236}">
                <a16:creationId xmlns:a16="http://schemas.microsoft.com/office/drawing/2014/main" id="{CE0C6827-50F5-4A14-8D9F-A946A66E335B}"/>
              </a:ext>
            </a:extLst>
          </p:cNvPr>
          <p:cNvSpPr txBox="1"/>
          <p:nvPr/>
        </p:nvSpPr>
        <p:spPr>
          <a:xfrm>
            <a:off x="5840674" y="3987887"/>
            <a:ext cx="2395207" cy="261610"/>
          </a:xfrm>
          <a:prstGeom prst="rect">
            <a:avLst/>
          </a:prstGeom>
          <a:noFill/>
        </p:spPr>
        <p:txBody>
          <a:bodyPr wrap="non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９．困難があっても耐えることができる</a:t>
            </a:r>
          </a:p>
        </p:txBody>
      </p:sp>
      <p:sp>
        <p:nvSpPr>
          <p:cNvPr id="28" name="正方形/長方形 27"/>
          <p:cNvSpPr/>
          <p:nvPr/>
        </p:nvSpPr>
        <p:spPr>
          <a:xfrm>
            <a:off x="591016" y="1827779"/>
            <a:ext cx="8430322" cy="3051869"/>
          </a:xfrm>
          <a:prstGeom prst="rect">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87398" y="1664266"/>
            <a:ext cx="685540" cy="707886"/>
          </a:xfrm>
          <a:prstGeom prst="rect">
            <a:avLst/>
          </a:prstGeom>
          <a:noFill/>
        </p:spPr>
        <p:txBody>
          <a:bodyPr wrap="square" rtlCol="0">
            <a:spAutoFit/>
          </a:bodyPr>
          <a:lstStyle/>
          <a:p>
            <a:r>
              <a:rPr kumimoji="1" lang="ja-JP" altLang="en-US" sz="4000" b="1" dirty="0" smtClean="0"/>
              <a:t>①</a:t>
            </a:r>
            <a:endParaRPr kumimoji="1" lang="ja-JP" altLang="en-US" sz="4000" b="1" dirty="0"/>
          </a:p>
        </p:txBody>
      </p:sp>
      <p:sp>
        <p:nvSpPr>
          <p:cNvPr id="34" name="正方形/長方形 33"/>
          <p:cNvSpPr/>
          <p:nvPr/>
        </p:nvSpPr>
        <p:spPr>
          <a:xfrm>
            <a:off x="591016" y="4971295"/>
            <a:ext cx="8430322" cy="1319912"/>
          </a:xfrm>
          <a:prstGeom prst="rect">
            <a:avLst/>
          </a:prstGeom>
          <a:noFill/>
          <a:ln w="381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85511" y="4825121"/>
            <a:ext cx="685540" cy="707886"/>
          </a:xfrm>
          <a:prstGeom prst="rect">
            <a:avLst/>
          </a:prstGeom>
          <a:noFill/>
        </p:spPr>
        <p:txBody>
          <a:bodyPr wrap="square" rtlCol="0">
            <a:spAutoFit/>
          </a:bodyPr>
          <a:lstStyle/>
          <a:p>
            <a:r>
              <a:rPr kumimoji="1" lang="ja-JP" altLang="en-US" sz="4000" b="1" dirty="0"/>
              <a:t>②</a:t>
            </a:r>
          </a:p>
        </p:txBody>
      </p:sp>
      <p:sp>
        <p:nvSpPr>
          <p:cNvPr id="39" name="吹き出し: 四角形 38">
            <a:extLst>
              <a:ext uri="{FF2B5EF4-FFF2-40B4-BE49-F238E27FC236}">
                <a16:creationId xmlns:a16="http://schemas.microsoft.com/office/drawing/2014/main" id="{54A4A3BD-2B9B-4F96-9FA1-C703BC06E69A}"/>
              </a:ext>
            </a:extLst>
          </p:cNvPr>
          <p:cNvSpPr/>
          <p:nvPr/>
        </p:nvSpPr>
        <p:spPr>
          <a:xfrm>
            <a:off x="763479" y="5204263"/>
            <a:ext cx="3808521" cy="1086943"/>
          </a:xfrm>
          <a:prstGeom prst="wedgeRectCallout">
            <a:avLst>
              <a:gd name="adj1" fmla="val 73381"/>
              <a:gd name="adj2" fmla="val -4916"/>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このプロジェクトで</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伸ばしていきたい</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「強み」を</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５個書き出します</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21639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ppt_x"/>
                                          </p:val>
                                        </p:tav>
                                        <p:tav tm="100000">
                                          <p:val>
                                            <p:strVal val="#ppt_x"/>
                                          </p:val>
                                        </p:tav>
                                      </p:tavLst>
                                    </p:anim>
                                    <p:anim calcmode="lin" valueType="num">
                                      <p:cBhvr additive="base">
                                        <p:cTn id="60" dur="500" fill="hold"/>
                                        <p:tgtEl>
                                          <p:spTgt spid="3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additive="base">
                                        <p:cTn id="73" dur="500" fill="hold"/>
                                        <p:tgtEl>
                                          <p:spTgt spid="4"/>
                                        </p:tgtEl>
                                        <p:attrNameLst>
                                          <p:attrName>ppt_x</p:attrName>
                                        </p:attrNameLst>
                                      </p:cBhvr>
                                      <p:tavLst>
                                        <p:tav tm="0">
                                          <p:val>
                                            <p:strVal val="#ppt_x"/>
                                          </p:val>
                                        </p:tav>
                                        <p:tav tm="100000">
                                          <p:val>
                                            <p:strVal val="#ppt_x"/>
                                          </p:val>
                                        </p:tav>
                                      </p:tavLst>
                                    </p:anim>
                                    <p:anim calcmode="lin" valueType="num">
                                      <p:cBhvr additive="base">
                                        <p:cTn id="74" dur="500" fill="hold"/>
                                        <p:tgtEl>
                                          <p:spTgt spid="4"/>
                                        </p:tgtEl>
                                        <p:attrNameLst>
                                          <p:attrName>ppt_y</p:attrName>
                                        </p:attrNameLst>
                                      </p:cBhvr>
                                      <p:tavLst>
                                        <p:tav tm="0">
                                          <p:val>
                                            <p:strVal val="1+#ppt_h/2"/>
                                          </p:val>
                                        </p:tav>
                                        <p:tav tm="100000">
                                          <p:val>
                                            <p:strVal val="#ppt_y"/>
                                          </p:val>
                                        </p:tav>
                                      </p:tavLst>
                                    </p:anim>
                                  </p:childTnLst>
                                </p:cTn>
                              </p:par>
                            </p:childTnLst>
                          </p:cTn>
                        </p:par>
                        <p:par>
                          <p:cTn id="75" fill="hold">
                            <p:stCondLst>
                              <p:cond delay="500"/>
                            </p:stCondLst>
                            <p:childTnLst>
                              <p:par>
                                <p:cTn id="76" presetID="6" presetClass="entr" presetSubtype="16"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circle(in)">
                                      <p:cBhvr>
                                        <p:cTn id="78" dur="1000"/>
                                        <p:tgtEl>
                                          <p:spTgt spid="2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childTnLst>
                          </p:cTn>
                        </p:par>
                        <p:par>
                          <p:cTn id="82" fill="hold">
                            <p:stCondLst>
                              <p:cond delay="1500"/>
                            </p:stCondLst>
                            <p:childTnLst>
                              <p:par>
                                <p:cTn id="83" presetID="6" presetClass="entr" presetSubtype="16" fill="hold"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circle(in)">
                                      <p:cBhvr>
                                        <p:cTn id="85" dur="1000"/>
                                        <p:tgtEl>
                                          <p:spTgt spid="2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childTnLst>
                          </p:cTn>
                        </p:par>
                        <p:par>
                          <p:cTn id="89" fill="hold">
                            <p:stCondLst>
                              <p:cond delay="2500"/>
                            </p:stCondLst>
                            <p:childTnLst>
                              <p:par>
                                <p:cTn id="90" presetID="6" presetClass="entr" presetSubtype="16" fill="hold"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circle(in)">
                                      <p:cBhvr>
                                        <p:cTn id="92" dur="1000"/>
                                        <p:tgtEl>
                                          <p:spTgt spid="3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500"/>
                                        <p:tgtEl>
                                          <p:spTgt spid="38"/>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 calcmode="lin" valueType="num">
                                      <p:cBhvr additive="base">
                                        <p:cTn id="100" dur="500" fill="hold"/>
                                        <p:tgtEl>
                                          <p:spTgt spid="34"/>
                                        </p:tgtEl>
                                        <p:attrNameLst>
                                          <p:attrName>ppt_x</p:attrName>
                                        </p:attrNameLst>
                                      </p:cBhvr>
                                      <p:tavLst>
                                        <p:tav tm="0">
                                          <p:val>
                                            <p:strVal val="#ppt_x"/>
                                          </p:val>
                                        </p:tav>
                                        <p:tav tm="100000">
                                          <p:val>
                                            <p:strVal val="#ppt_x"/>
                                          </p:val>
                                        </p:tav>
                                      </p:tavLst>
                                    </p:anim>
                                    <p:anim calcmode="lin" valueType="num">
                                      <p:cBhvr additive="base">
                                        <p:cTn id="101" dur="500" fill="hold"/>
                                        <p:tgtEl>
                                          <p:spTgt spid="34"/>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40"/>
                                        </p:tgtEl>
                                        <p:attrNameLst>
                                          <p:attrName>style.visibility</p:attrName>
                                        </p:attrNameLst>
                                      </p:cBhvr>
                                      <p:to>
                                        <p:strVal val="visible"/>
                                      </p:to>
                                    </p:set>
                                    <p:anim calcmode="lin" valueType="num">
                                      <p:cBhvr additive="base">
                                        <p:cTn id="104" dur="500" fill="hold"/>
                                        <p:tgtEl>
                                          <p:spTgt spid="40"/>
                                        </p:tgtEl>
                                        <p:attrNameLst>
                                          <p:attrName>ppt_x</p:attrName>
                                        </p:attrNameLst>
                                      </p:cBhvr>
                                      <p:tavLst>
                                        <p:tav tm="0">
                                          <p:val>
                                            <p:strVal val="#ppt_x"/>
                                          </p:val>
                                        </p:tav>
                                        <p:tav tm="100000">
                                          <p:val>
                                            <p:strVal val="#ppt_x"/>
                                          </p:val>
                                        </p:tav>
                                      </p:tavLst>
                                    </p:anim>
                                    <p:anim calcmode="lin" valueType="num">
                                      <p:cBhvr additive="base">
                                        <p:cTn id="105" dur="500" fill="hold"/>
                                        <p:tgtEl>
                                          <p:spTgt spid="40"/>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additive="base">
                                        <p:cTn id="108" dur="500" fill="hold"/>
                                        <p:tgtEl>
                                          <p:spTgt spid="39"/>
                                        </p:tgtEl>
                                        <p:attrNameLst>
                                          <p:attrName>ppt_x</p:attrName>
                                        </p:attrNameLst>
                                      </p:cBhvr>
                                      <p:tavLst>
                                        <p:tav tm="0">
                                          <p:val>
                                            <p:strVal val="#ppt_x"/>
                                          </p:val>
                                        </p:tav>
                                        <p:tav tm="100000">
                                          <p:val>
                                            <p:strVal val="#ppt_x"/>
                                          </p:val>
                                        </p:tav>
                                      </p:tavLst>
                                    </p:anim>
                                    <p:anim calcmode="lin" valueType="num">
                                      <p:cBhvr additive="base">
                                        <p:cTn id="109" dur="500" fill="hold"/>
                                        <p:tgtEl>
                                          <p:spTgt spid="39"/>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7"/>
                                        </p:tgtEl>
                                        <p:attrNameLst>
                                          <p:attrName>style.visibility</p:attrName>
                                        </p:attrNameLst>
                                      </p:cBhvr>
                                      <p:to>
                                        <p:strVal val="visible"/>
                                      </p:to>
                                    </p:set>
                                    <p:anim calcmode="lin" valueType="num">
                                      <p:cBhvr additive="base">
                                        <p:cTn id="112" dur="500" fill="hold"/>
                                        <p:tgtEl>
                                          <p:spTgt spid="7"/>
                                        </p:tgtEl>
                                        <p:attrNameLst>
                                          <p:attrName>ppt_x</p:attrName>
                                        </p:attrNameLst>
                                      </p:cBhvr>
                                      <p:tavLst>
                                        <p:tav tm="0">
                                          <p:val>
                                            <p:strVal val="#ppt_x"/>
                                          </p:val>
                                        </p:tav>
                                        <p:tav tm="100000">
                                          <p:val>
                                            <p:strVal val="#ppt_x"/>
                                          </p:val>
                                        </p:tav>
                                      </p:tavLst>
                                    </p:anim>
                                    <p:anim calcmode="lin" valueType="num">
                                      <p:cBhvr additive="base">
                                        <p:cTn id="1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22" grpId="0" animBg="1"/>
      <p:bldP spid="23" grpId="0" animBg="1"/>
      <p:bldP spid="24" grpId="0" animBg="1"/>
      <p:bldP spid="25" grpId="0" animBg="1"/>
      <p:bldP spid="30" grpId="0" animBg="1"/>
      <p:bldP spid="31" grpId="0" animBg="1"/>
      <p:bldP spid="36" grpId="0"/>
      <p:bldP spid="37" grpId="0"/>
      <p:bldP spid="38" grpId="0"/>
      <p:bldP spid="28" grpId="0" animBg="1"/>
      <p:bldP spid="29" grpId="0"/>
      <p:bldP spid="34" grpId="0" animBg="1"/>
      <p:bldP spid="40" grpId="0"/>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822960" y="2475570"/>
            <a:ext cx="7543800" cy="1849541"/>
          </a:xfrm>
        </p:spPr>
        <p:txBody>
          <a:bodyPr>
            <a:normAutofit/>
          </a:bodyPr>
          <a:lstStyle/>
          <a:p>
            <a:r>
              <a:rPr kumimoji="1" lang="ja-JP" altLang="en-US" sz="5400" dirty="0" smtClean="0"/>
              <a:t>「強み」の構成要素の　　　　</a:t>
            </a:r>
            <a:r>
              <a:rPr kumimoji="1" lang="en-US" altLang="ja-JP" sz="5400" dirty="0" smtClean="0"/>
              <a:t/>
            </a:r>
            <a:br>
              <a:rPr kumimoji="1" lang="en-US" altLang="ja-JP" sz="5400" dirty="0" smtClean="0"/>
            </a:br>
            <a:r>
              <a:rPr lang="ja-JP" altLang="en-US" sz="5400" dirty="0"/>
              <a:t>　</a:t>
            </a:r>
            <a:r>
              <a:rPr lang="ja-JP" altLang="en-US" sz="5400" dirty="0" smtClean="0"/>
              <a:t>　　　　　</a:t>
            </a:r>
            <a:r>
              <a:rPr kumimoji="1" lang="ja-JP" altLang="en-US" sz="5400" dirty="0" smtClean="0"/>
              <a:t>チェック</a:t>
            </a:r>
            <a:endParaRPr kumimoji="1" lang="ja-JP" altLang="en-US" sz="5400" dirty="0"/>
          </a:p>
        </p:txBody>
      </p:sp>
      <p:sp>
        <p:nvSpPr>
          <p:cNvPr id="3" name="スライド番号プレースホルダー 2"/>
          <p:cNvSpPr>
            <a:spLocks noGrp="1"/>
          </p:cNvSpPr>
          <p:nvPr>
            <p:ph type="sldNum" sz="quarter" idx="12"/>
          </p:nvPr>
        </p:nvSpPr>
        <p:spPr>
          <a:xfrm>
            <a:off x="7919120" y="6459786"/>
            <a:ext cx="1224880" cy="398214"/>
          </a:xfrm>
        </p:spPr>
        <p:txBody>
          <a:bodyPr/>
          <a:lstStyle/>
          <a:p>
            <a:r>
              <a:rPr lang="ja-JP" altLang="en-US" dirty="0" smtClean="0"/>
              <a:t>②－</a:t>
            </a:r>
            <a:fld id="{022B156B-59AE-415F-B24B-8756D48BB977}" type="slidenum">
              <a:rPr lang="en-US" altLang="ja-JP" smtClean="0"/>
              <a:pPr/>
              <a:t>7</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98205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74951" y="5597301"/>
            <a:ext cx="8954429" cy="714136"/>
          </a:xfrm>
          <a:prstGeom prst="rect">
            <a:avLst/>
          </a:prstGeom>
          <a:solidFill>
            <a:schemeClr val="bg2"/>
          </a:solidFill>
          <a:ln w="28575">
            <a:solidFill>
              <a:schemeClr val="bg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F4CCC3DD-9070-4051-B9DB-27AF2759AC7F}"/>
              </a:ext>
            </a:extLst>
          </p:cNvPr>
          <p:cNvSpPr>
            <a:spLocks noGrp="1"/>
          </p:cNvSpPr>
          <p:nvPr>
            <p:ph type="title"/>
          </p:nvPr>
        </p:nvSpPr>
        <p:spPr/>
        <p:txBody>
          <a:bodyPr>
            <a:normAutofit fontScale="90000"/>
          </a:bodyPr>
          <a:lstStyle/>
          <a:p>
            <a:r>
              <a:rPr kumimoji="1" lang="ja-JP" altLang="en-US" dirty="0" smtClean="0"/>
              <a:t>「強み」の</a:t>
            </a:r>
            <a:r>
              <a:rPr kumimoji="1" lang="ja-JP" altLang="en-US" dirty="0"/>
              <a:t>３つ</a:t>
            </a:r>
            <a:r>
              <a:rPr kumimoji="1" lang="ja-JP" altLang="en-US" dirty="0" smtClean="0"/>
              <a:t>の構成要素を</a:t>
            </a:r>
            <a:r>
              <a:rPr kumimoji="1" lang="ja-JP" altLang="en-US" dirty="0"/>
              <a:t>チェックしよう</a:t>
            </a:r>
            <a:r>
              <a:rPr kumimoji="1" lang="en-US" altLang="ja-JP" dirty="0"/>
              <a:t/>
            </a:r>
            <a:br>
              <a:rPr kumimoji="1" lang="en-US" altLang="ja-JP" dirty="0"/>
            </a:br>
            <a:r>
              <a:rPr lang="ja-JP" altLang="en-US" sz="2100" b="1" dirty="0" smtClean="0"/>
              <a:t>ワークブック</a:t>
            </a:r>
            <a:endParaRPr kumimoji="1" lang="ja-JP" altLang="en-US" sz="2100" b="1" dirty="0"/>
          </a:p>
        </p:txBody>
      </p:sp>
      <p:sp>
        <p:nvSpPr>
          <p:cNvPr id="3" name="コンテンツ プレースホルダー 2"/>
          <p:cNvSpPr>
            <a:spLocks noGrp="1"/>
          </p:cNvSpPr>
          <p:nvPr>
            <p:ph idx="1"/>
          </p:nvPr>
        </p:nvSpPr>
        <p:spPr>
          <a:xfrm>
            <a:off x="822960" y="1805031"/>
            <a:ext cx="8127481" cy="3444997"/>
          </a:xfrm>
        </p:spPr>
        <p:txBody>
          <a:bodyPr>
            <a:normAutofit fontScale="85000" lnSpcReduction="10000"/>
          </a:bodyPr>
          <a:lstStyle/>
          <a:p>
            <a:pPr marL="0" indent="0">
              <a:lnSpc>
                <a:spcPct val="70000"/>
              </a:lnSpc>
              <a:buNone/>
            </a:pPr>
            <a:r>
              <a:rPr lang="ja-JP" altLang="en-US" b="1" u="sng" dirty="0">
                <a:solidFill>
                  <a:schemeClr val="tx1"/>
                </a:solidFill>
                <a:latin typeface="+mn-ea"/>
              </a:rPr>
              <a:t>１．パフォーマンスの</a:t>
            </a:r>
            <a:r>
              <a:rPr lang="ja-JP" altLang="en-US" b="1" u="sng" dirty="0" smtClean="0">
                <a:solidFill>
                  <a:schemeClr val="tx1"/>
                </a:solidFill>
                <a:latin typeface="+mn-ea"/>
              </a:rPr>
              <a:t>チェック</a:t>
            </a:r>
            <a:endParaRPr lang="en-US" altLang="ja-JP" sz="1300" dirty="0" smtClean="0">
              <a:solidFill>
                <a:srgbClr val="FF0000"/>
              </a:solidFill>
              <a:latin typeface="+mn-ea"/>
            </a:endParaRPr>
          </a:p>
          <a:p>
            <a:pPr marL="0" indent="0">
              <a:lnSpc>
                <a:spcPct val="70000"/>
              </a:lnSpc>
              <a:buNone/>
            </a:pPr>
            <a:r>
              <a:rPr lang="ja-JP" altLang="en-US" sz="1300" dirty="0" smtClean="0">
                <a:solidFill>
                  <a:srgbClr val="FF0000"/>
                </a:solidFill>
                <a:latin typeface="+mn-ea"/>
              </a:rPr>
              <a:t>✅</a:t>
            </a:r>
            <a:r>
              <a:rPr lang="ja-JP" altLang="en-US" sz="1300" dirty="0">
                <a:solidFill>
                  <a:schemeClr val="tx1"/>
                </a:solidFill>
                <a:latin typeface="+mn-ea"/>
              </a:rPr>
              <a:t>その強みを発揮できているとき、下記の内容</a:t>
            </a:r>
            <a:r>
              <a:rPr lang="ja-JP" altLang="en-US" sz="1300" dirty="0" smtClean="0">
                <a:solidFill>
                  <a:schemeClr val="tx1"/>
                </a:solidFill>
                <a:latin typeface="+mn-ea"/>
              </a:rPr>
              <a:t>が総合的にどの</a:t>
            </a:r>
            <a:r>
              <a:rPr lang="ja-JP" altLang="en-US" sz="1300" dirty="0">
                <a:solidFill>
                  <a:schemeClr val="tx1"/>
                </a:solidFill>
                <a:latin typeface="+mn-ea"/>
              </a:rPr>
              <a:t>程度当てはまるかを</a:t>
            </a:r>
            <a:r>
              <a:rPr lang="ja-JP" altLang="en-US" sz="1300" dirty="0" smtClean="0">
                <a:solidFill>
                  <a:schemeClr val="tx1"/>
                </a:solidFill>
                <a:latin typeface="+mn-ea"/>
              </a:rPr>
              <a:t>考え、１</a:t>
            </a:r>
            <a:r>
              <a:rPr lang="ja-JP" altLang="en-US" sz="1300" dirty="0">
                <a:solidFill>
                  <a:schemeClr val="tx1"/>
                </a:solidFill>
                <a:latin typeface="+mn-ea"/>
              </a:rPr>
              <a:t>～６の数字を選び</a:t>
            </a:r>
            <a:r>
              <a:rPr lang="ja-JP" altLang="en-US" sz="1300" dirty="0" smtClean="0">
                <a:solidFill>
                  <a:schemeClr val="tx1"/>
                </a:solidFill>
                <a:latin typeface="+mn-ea"/>
              </a:rPr>
              <a:t>、記入しましょう</a:t>
            </a:r>
            <a:endParaRPr lang="en-US" altLang="ja-JP" sz="1300" dirty="0">
              <a:solidFill>
                <a:schemeClr val="tx1"/>
              </a:solidFill>
              <a:latin typeface="+mn-ea"/>
            </a:endParaRPr>
          </a:p>
          <a:p>
            <a:pPr>
              <a:lnSpc>
                <a:spcPct val="70000"/>
              </a:lnSpc>
            </a:pPr>
            <a:endParaRPr lang="en-US" altLang="ja-JP" dirty="0">
              <a:solidFill>
                <a:schemeClr val="tx1"/>
              </a:solidFill>
              <a:latin typeface="+mn-ea"/>
            </a:endParaRPr>
          </a:p>
          <a:p>
            <a:pPr>
              <a:lnSpc>
                <a:spcPct val="70000"/>
              </a:lnSpc>
            </a:pPr>
            <a:endParaRPr lang="en-US" altLang="ja-JP" b="1" u="sng" dirty="0" smtClean="0">
              <a:solidFill>
                <a:schemeClr val="tx1"/>
              </a:solidFill>
              <a:latin typeface="+mn-ea"/>
            </a:endParaRPr>
          </a:p>
          <a:p>
            <a:pPr marL="0" indent="0">
              <a:lnSpc>
                <a:spcPct val="70000"/>
              </a:lnSpc>
              <a:buNone/>
            </a:pPr>
            <a:r>
              <a:rPr lang="ja-JP" altLang="en-US" b="1" u="sng" dirty="0" smtClean="0">
                <a:solidFill>
                  <a:schemeClr val="tx1"/>
                </a:solidFill>
                <a:latin typeface="+mn-ea"/>
              </a:rPr>
              <a:t>２</a:t>
            </a:r>
            <a:r>
              <a:rPr lang="ja-JP" altLang="en-US" b="1" u="sng" dirty="0">
                <a:solidFill>
                  <a:schemeClr val="tx1"/>
                </a:solidFill>
                <a:latin typeface="+mn-ea"/>
              </a:rPr>
              <a:t>．活力感のチェック</a:t>
            </a:r>
            <a:endParaRPr lang="en-US" altLang="ja-JP" b="1" u="sng" dirty="0">
              <a:solidFill>
                <a:schemeClr val="tx1"/>
              </a:solidFill>
              <a:latin typeface="+mn-ea"/>
            </a:endParaRPr>
          </a:p>
          <a:p>
            <a:pPr marL="0" indent="0">
              <a:lnSpc>
                <a:spcPct val="70000"/>
              </a:lnSpc>
              <a:buNone/>
            </a:pPr>
            <a:r>
              <a:rPr lang="ja-JP" altLang="en-US" sz="1300" dirty="0">
                <a:solidFill>
                  <a:srgbClr val="FF0000"/>
                </a:solidFill>
                <a:latin typeface="+mn-ea"/>
              </a:rPr>
              <a:t>✅</a:t>
            </a:r>
            <a:r>
              <a:rPr lang="ja-JP" altLang="en-US" sz="1300" dirty="0">
                <a:solidFill>
                  <a:schemeClr val="tx1"/>
                </a:solidFill>
                <a:latin typeface="+mn-ea"/>
              </a:rPr>
              <a:t>その強みを活かしているとき、下記の内容</a:t>
            </a:r>
            <a:r>
              <a:rPr lang="ja-JP" altLang="en-US" sz="1300" dirty="0" smtClean="0">
                <a:solidFill>
                  <a:schemeClr val="tx1"/>
                </a:solidFill>
                <a:latin typeface="+mn-ea"/>
              </a:rPr>
              <a:t>が総合的にどの</a:t>
            </a:r>
            <a:r>
              <a:rPr lang="ja-JP" altLang="en-US" sz="1300" dirty="0">
                <a:solidFill>
                  <a:schemeClr val="tx1"/>
                </a:solidFill>
                <a:latin typeface="+mn-ea"/>
              </a:rPr>
              <a:t>程度当てはまるかを</a:t>
            </a:r>
            <a:r>
              <a:rPr lang="ja-JP" altLang="en-US" sz="1300" dirty="0" smtClean="0">
                <a:solidFill>
                  <a:schemeClr val="tx1"/>
                </a:solidFill>
                <a:latin typeface="+mn-ea"/>
              </a:rPr>
              <a:t>考え、１</a:t>
            </a:r>
            <a:r>
              <a:rPr lang="ja-JP" altLang="en-US" sz="1300" dirty="0">
                <a:solidFill>
                  <a:schemeClr val="tx1"/>
                </a:solidFill>
                <a:latin typeface="+mn-ea"/>
              </a:rPr>
              <a:t>～６の数字を選び、記入しましょう</a:t>
            </a:r>
            <a:endParaRPr lang="en-US" altLang="ja-JP" sz="1300" dirty="0">
              <a:solidFill>
                <a:schemeClr val="tx1"/>
              </a:solidFill>
              <a:latin typeface="+mn-ea"/>
            </a:endParaRPr>
          </a:p>
          <a:p>
            <a:pPr>
              <a:lnSpc>
                <a:spcPct val="70000"/>
              </a:lnSpc>
            </a:pPr>
            <a:endParaRPr lang="en-US" altLang="ja-JP" dirty="0">
              <a:solidFill>
                <a:schemeClr val="tx1"/>
              </a:solidFill>
              <a:latin typeface="+mn-ea"/>
            </a:endParaRPr>
          </a:p>
          <a:p>
            <a:pPr>
              <a:lnSpc>
                <a:spcPct val="70000"/>
              </a:lnSpc>
            </a:pPr>
            <a:endParaRPr lang="ja-JP" altLang="en-US" dirty="0">
              <a:solidFill>
                <a:schemeClr val="tx1"/>
              </a:solidFill>
              <a:latin typeface="+mn-ea"/>
            </a:endParaRPr>
          </a:p>
          <a:p>
            <a:pPr marL="0" indent="0">
              <a:lnSpc>
                <a:spcPct val="70000"/>
              </a:lnSpc>
              <a:buNone/>
            </a:pPr>
            <a:r>
              <a:rPr lang="ja-JP" altLang="en-US" b="1" u="sng" dirty="0">
                <a:solidFill>
                  <a:schemeClr val="tx1"/>
                </a:solidFill>
                <a:latin typeface="+mn-ea"/>
              </a:rPr>
              <a:t>３</a:t>
            </a:r>
            <a:r>
              <a:rPr lang="ja-JP" altLang="en-US" b="1" u="sng" dirty="0" smtClean="0">
                <a:solidFill>
                  <a:schemeClr val="tx1"/>
                </a:solidFill>
                <a:latin typeface="+mn-ea"/>
              </a:rPr>
              <a:t>．自分らしさ</a:t>
            </a:r>
            <a:r>
              <a:rPr lang="en-US" altLang="ja-JP" b="1" u="sng" dirty="0" smtClean="0">
                <a:solidFill>
                  <a:schemeClr val="tx1"/>
                </a:solidFill>
                <a:latin typeface="+mn-ea"/>
              </a:rPr>
              <a:t>(</a:t>
            </a:r>
            <a:r>
              <a:rPr lang="ja-JP" altLang="en-US" b="1" u="sng" dirty="0">
                <a:solidFill>
                  <a:schemeClr val="tx1"/>
                </a:solidFill>
                <a:latin typeface="+mn-ea"/>
              </a:rPr>
              <a:t>意味付け</a:t>
            </a:r>
            <a:r>
              <a:rPr lang="en-US" altLang="ja-JP" b="1" u="sng" dirty="0" smtClean="0">
                <a:solidFill>
                  <a:schemeClr val="tx1"/>
                </a:solidFill>
                <a:latin typeface="+mn-ea"/>
              </a:rPr>
              <a:t>)</a:t>
            </a:r>
            <a:r>
              <a:rPr lang="ja-JP" altLang="en-US" b="1" u="sng" dirty="0" smtClean="0">
                <a:solidFill>
                  <a:schemeClr val="tx1"/>
                </a:solidFill>
                <a:latin typeface="+mn-ea"/>
              </a:rPr>
              <a:t> の</a:t>
            </a:r>
            <a:r>
              <a:rPr lang="ja-JP" altLang="en-US" b="1" u="sng" dirty="0">
                <a:solidFill>
                  <a:schemeClr val="tx1"/>
                </a:solidFill>
                <a:latin typeface="+mn-ea"/>
              </a:rPr>
              <a:t>チェック</a:t>
            </a:r>
            <a:endParaRPr lang="en-US" altLang="ja-JP" b="1" u="sng" dirty="0">
              <a:solidFill>
                <a:schemeClr val="tx1"/>
              </a:solidFill>
              <a:latin typeface="+mn-ea"/>
            </a:endParaRPr>
          </a:p>
          <a:p>
            <a:pPr marL="0" indent="0">
              <a:lnSpc>
                <a:spcPct val="70000"/>
              </a:lnSpc>
              <a:buNone/>
            </a:pPr>
            <a:r>
              <a:rPr lang="ja-JP" altLang="en-US" sz="1300" dirty="0">
                <a:solidFill>
                  <a:srgbClr val="FF0000"/>
                </a:solidFill>
                <a:latin typeface="+mn-ea"/>
              </a:rPr>
              <a:t>✅</a:t>
            </a:r>
            <a:r>
              <a:rPr lang="ja-JP" altLang="en-US" sz="1300" dirty="0">
                <a:solidFill>
                  <a:schemeClr val="tx1"/>
                </a:solidFill>
                <a:latin typeface="+mn-ea"/>
              </a:rPr>
              <a:t>あなたにとって、その強みがもつ意味を考えます。その強みに関して、下記の内容</a:t>
            </a:r>
            <a:r>
              <a:rPr lang="ja-JP" altLang="en-US" sz="1300" dirty="0" smtClean="0">
                <a:solidFill>
                  <a:schemeClr val="tx1"/>
                </a:solidFill>
                <a:latin typeface="+mn-ea"/>
              </a:rPr>
              <a:t>が総合的にどの</a:t>
            </a:r>
            <a:r>
              <a:rPr lang="ja-JP" altLang="en-US" sz="1300" dirty="0">
                <a:solidFill>
                  <a:schemeClr val="tx1"/>
                </a:solidFill>
                <a:latin typeface="+mn-ea"/>
              </a:rPr>
              <a:t>程度</a:t>
            </a:r>
            <a:r>
              <a:rPr lang="ja-JP" altLang="en-US" sz="1300" dirty="0" smtClean="0">
                <a:solidFill>
                  <a:schemeClr val="tx1"/>
                </a:solidFill>
                <a:latin typeface="+mn-ea"/>
              </a:rPr>
              <a:t>当てはまるか考え、</a:t>
            </a:r>
            <a:endParaRPr lang="en-US" altLang="ja-JP" sz="1300" dirty="0" smtClean="0">
              <a:solidFill>
                <a:schemeClr val="tx1"/>
              </a:solidFill>
              <a:latin typeface="+mn-ea"/>
            </a:endParaRPr>
          </a:p>
          <a:p>
            <a:pPr marL="0" indent="0">
              <a:lnSpc>
                <a:spcPct val="70000"/>
              </a:lnSpc>
              <a:buNone/>
            </a:pPr>
            <a:r>
              <a:rPr lang="ja-JP" altLang="en-US" sz="1300" dirty="0">
                <a:solidFill>
                  <a:schemeClr val="tx1"/>
                </a:solidFill>
                <a:latin typeface="+mn-ea"/>
              </a:rPr>
              <a:t>　</a:t>
            </a:r>
            <a:r>
              <a:rPr lang="ja-JP" altLang="en-US" sz="1300" dirty="0" smtClean="0">
                <a:solidFill>
                  <a:schemeClr val="tx1"/>
                </a:solidFill>
                <a:latin typeface="+mn-ea"/>
              </a:rPr>
              <a:t>１～６</a:t>
            </a:r>
            <a:r>
              <a:rPr lang="ja-JP" altLang="en-US" sz="1300" dirty="0">
                <a:solidFill>
                  <a:schemeClr val="tx1"/>
                </a:solidFill>
                <a:latin typeface="+mn-ea"/>
              </a:rPr>
              <a:t>の数字を選び、記入しましょう</a:t>
            </a:r>
            <a:endParaRPr lang="en-US" altLang="ja-JP" sz="1300" dirty="0">
              <a:solidFill>
                <a:schemeClr val="tx1"/>
              </a:solidFill>
              <a:latin typeface="+mn-ea"/>
            </a:endParaRPr>
          </a:p>
          <a:p>
            <a:pPr marL="0" indent="0">
              <a:lnSpc>
                <a:spcPct val="70000"/>
              </a:lnSpc>
              <a:buNone/>
            </a:pPr>
            <a:endParaRPr lang="ja-JP" altLang="en-US" dirty="0">
              <a:solidFill>
                <a:schemeClr val="tx1"/>
              </a:solidFill>
              <a:latin typeface="+mn-ea"/>
            </a:endParaRPr>
          </a:p>
          <a:p>
            <a:pPr>
              <a:lnSpc>
                <a:spcPct val="70000"/>
              </a:lnSpc>
            </a:pPr>
            <a:endParaRPr lang="ja-JP" altLang="en-US" dirty="0">
              <a:solidFill>
                <a:schemeClr val="tx1"/>
              </a:solidFill>
              <a:latin typeface="+mn-ea"/>
            </a:endParaRPr>
          </a:p>
          <a:p>
            <a:endParaRPr kumimoji="1" lang="ja-JP" altLang="en-US" dirty="0"/>
          </a:p>
        </p:txBody>
      </p:sp>
      <p:sp>
        <p:nvSpPr>
          <p:cNvPr id="4" name="スライド番号プレースホルダー 3"/>
          <p:cNvSpPr>
            <a:spLocks noGrp="1"/>
          </p:cNvSpPr>
          <p:nvPr>
            <p:ph type="sldNum" sz="quarter" idx="12"/>
          </p:nvPr>
        </p:nvSpPr>
        <p:spPr>
          <a:xfrm>
            <a:off x="7882128" y="6500848"/>
            <a:ext cx="1261872" cy="357152"/>
          </a:xfrm>
        </p:spPr>
        <p:txBody>
          <a:bodyPr/>
          <a:lstStyle/>
          <a:p>
            <a:r>
              <a:rPr lang="ja-JP" altLang="en-US" dirty="0" smtClean="0"/>
              <a:t>②－</a:t>
            </a:r>
            <a:fld id="{022B156B-59AE-415F-B24B-8756D48BB977}" type="slidenum">
              <a:rPr lang="en-US" altLang="ja-JP" smtClean="0"/>
              <a:pPr/>
              <a:t>8</a:t>
            </a:fld>
            <a:endParaRPr lang="ja-JP" altLang="en-US" dirty="0"/>
          </a:p>
        </p:txBody>
      </p:sp>
      <p:sp>
        <p:nvSpPr>
          <p:cNvPr id="6" name="テキスト ボックス 5">
            <a:extLst>
              <a:ext uri="{FF2B5EF4-FFF2-40B4-BE49-F238E27FC236}">
                <a16:creationId xmlns:a16="http://schemas.microsoft.com/office/drawing/2014/main" id="{379BF1BA-04A6-4E73-94F2-264AA4520B58}"/>
              </a:ext>
            </a:extLst>
          </p:cNvPr>
          <p:cNvSpPr txBox="1"/>
          <p:nvPr/>
        </p:nvSpPr>
        <p:spPr>
          <a:xfrm>
            <a:off x="985057" y="2378431"/>
            <a:ext cx="7377796" cy="461665"/>
          </a:xfrm>
          <a:prstGeom prst="rect">
            <a:avLst/>
          </a:prstGeom>
          <a:noFill/>
          <a:ln>
            <a:solidFill>
              <a:schemeClr val="tx2"/>
            </a:solidFill>
          </a:ln>
        </p:spPr>
        <p:txBody>
          <a:bodyPr wrap="square">
            <a:spAutoFit/>
          </a:bodyPr>
          <a:lstStyle/>
          <a:p>
            <a:r>
              <a:rPr lang="ja-JP" altLang="en-US" sz="1200" dirty="0">
                <a:latin typeface="+mj-ea"/>
                <a:ea typeface="+mj-ea"/>
              </a:rPr>
              <a:t>物事がたいていうまくいく、</a:t>
            </a:r>
            <a:r>
              <a:rPr lang="en-US" altLang="ja-JP" sz="1200" dirty="0">
                <a:latin typeface="+mj-ea"/>
                <a:ea typeface="+mj-ea"/>
              </a:rPr>
              <a:t> </a:t>
            </a:r>
            <a:r>
              <a:rPr lang="ja-JP" altLang="en-US" sz="1200" dirty="0">
                <a:latin typeface="+mj-ea"/>
                <a:ea typeface="+mj-ea"/>
              </a:rPr>
              <a:t>いい成果を収めることができる、</a:t>
            </a:r>
            <a:r>
              <a:rPr lang="en-US" altLang="ja-JP" sz="1200" dirty="0">
                <a:latin typeface="+mj-ea"/>
                <a:ea typeface="+mj-ea"/>
              </a:rPr>
              <a:t> </a:t>
            </a:r>
            <a:r>
              <a:rPr lang="ja-JP" altLang="en-US" sz="1200" dirty="0">
                <a:latin typeface="+mj-ea"/>
                <a:ea typeface="+mj-ea"/>
              </a:rPr>
              <a:t>最大限のちからを発揮できると思う、</a:t>
            </a:r>
            <a:r>
              <a:rPr lang="en-US" altLang="ja-JP" sz="1200" dirty="0">
                <a:latin typeface="+mj-ea"/>
                <a:ea typeface="+mj-ea"/>
              </a:rPr>
              <a:t> </a:t>
            </a:r>
          </a:p>
          <a:p>
            <a:r>
              <a:rPr lang="ja-JP" altLang="en-US" sz="1200" dirty="0">
                <a:latin typeface="+mj-ea"/>
                <a:ea typeface="+mj-ea"/>
              </a:rPr>
              <a:t>成功している、</a:t>
            </a:r>
            <a:r>
              <a:rPr lang="en-US" altLang="ja-JP" sz="1200" dirty="0">
                <a:latin typeface="+mj-ea"/>
                <a:ea typeface="+mj-ea"/>
              </a:rPr>
              <a:t> </a:t>
            </a:r>
            <a:r>
              <a:rPr lang="ja-JP" altLang="en-US" sz="1200" dirty="0">
                <a:latin typeface="+mj-ea"/>
                <a:ea typeface="+mj-ea"/>
              </a:rPr>
              <a:t>うまくやれていると思う</a:t>
            </a:r>
          </a:p>
        </p:txBody>
      </p:sp>
      <p:sp>
        <p:nvSpPr>
          <p:cNvPr id="7" name="テキスト ボックス 6">
            <a:extLst>
              <a:ext uri="{FF2B5EF4-FFF2-40B4-BE49-F238E27FC236}">
                <a16:creationId xmlns:a16="http://schemas.microsoft.com/office/drawing/2014/main" id="{5395F2C6-CD49-4150-A015-C80745ACF315}"/>
              </a:ext>
            </a:extLst>
          </p:cNvPr>
          <p:cNvSpPr txBox="1"/>
          <p:nvPr/>
        </p:nvSpPr>
        <p:spPr>
          <a:xfrm>
            <a:off x="985057" y="3672752"/>
            <a:ext cx="7377796" cy="461665"/>
          </a:xfrm>
          <a:prstGeom prst="rect">
            <a:avLst/>
          </a:prstGeom>
          <a:noFill/>
          <a:ln>
            <a:solidFill>
              <a:schemeClr val="tx2"/>
            </a:solidFill>
          </a:ln>
        </p:spPr>
        <p:txBody>
          <a:bodyPr wrap="square">
            <a:spAutoFit/>
          </a:bodyPr>
          <a:lstStyle/>
          <a:p>
            <a:r>
              <a:rPr lang="ja-JP" altLang="en-US" sz="1200" dirty="0">
                <a:latin typeface="+mj-ea"/>
                <a:ea typeface="+mj-ea"/>
              </a:rPr>
              <a:t>高揚感がある、</a:t>
            </a:r>
            <a:r>
              <a:rPr lang="en-US" altLang="ja-JP" sz="1200" dirty="0">
                <a:latin typeface="+mj-ea"/>
                <a:ea typeface="+mj-ea"/>
              </a:rPr>
              <a:t> </a:t>
            </a:r>
            <a:r>
              <a:rPr lang="ja-JP" altLang="en-US" sz="1200" dirty="0">
                <a:latin typeface="+mj-ea"/>
                <a:ea typeface="+mj-ea"/>
              </a:rPr>
              <a:t>生き生きした感じがする、</a:t>
            </a:r>
            <a:r>
              <a:rPr lang="en-US" altLang="ja-JP" sz="1200" dirty="0">
                <a:latin typeface="+mj-ea"/>
                <a:ea typeface="+mj-ea"/>
              </a:rPr>
              <a:t> </a:t>
            </a:r>
            <a:r>
              <a:rPr lang="ja-JP" altLang="en-US" sz="1200" dirty="0">
                <a:latin typeface="+mj-ea"/>
                <a:ea typeface="+mj-ea"/>
              </a:rPr>
              <a:t>エネルギーが湧いてくる、</a:t>
            </a:r>
            <a:r>
              <a:rPr lang="en-US" altLang="ja-JP" sz="1200" dirty="0">
                <a:latin typeface="+mj-ea"/>
                <a:ea typeface="+mj-ea"/>
              </a:rPr>
              <a:t> </a:t>
            </a:r>
            <a:r>
              <a:rPr lang="ja-JP" altLang="en-US" sz="1200" dirty="0">
                <a:latin typeface="+mj-ea"/>
                <a:ea typeface="+mj-ea"/>
              </a:rPr>
              <a:t>わくわくした気持ちになる、</a:t>
            </a:r>
            <a:r>
              <a:rPr lang="en-US" altLang="ja-JP" sz="1200" dirty="0">
                <a:latin typeface="+mj-ea"/>
                <a:ea typeface="+mj-ea"/>
              </a:rPr>
              <a:t> </a:t>
            </a:r>
          </a:p>
          <a:p>
            <a:r>
              <a:rPr lang="ja-JP" altLang="en-US" sz="1200" dirty="0">
                <a:latin typeface="+mj-ea"/>
                <a:ea typeface="+mj-ea"/>
              </a:rPr>
              <a:t>熱中できる、その他ポジティブな感情（例：やすらぎ、喜び、感謝、誇り、畏敬、愛）を感じる</a:t>
            </a:r>
          </a:p>
        </p:txBody>
      </p:sp>
      <p:sp>
        <p:nvSpPr>
          <p:cNvPr id="8" name="テキスト ボックス 7">
            <a:extLst>
              <a:ext uri="{FF2B5EF4-FFF2-40B4-BE49-F238E27FC236}">
                <a16:creationId xmlns:a16="http://schemas.microsoft.com/office/drawing/2014/main" id="{30046B25-39A1-414A-9E33-78C901F8F06F}"/>
              </a:ext>
            </a:extLst>
          </p:cNvPr>
          <p:cNvSpPr txBox="1"/>
          <p:nvPr/>
        </p:nvSpPr>
        <p:spPr>
          <a:xfrm>
            <a:off x="1042670" y="5124904"/>
            <a:ext cx="7377796" cy="461665"/>
          </a:xfrm>
          <a:prstGeom prst="rect">
            <a:avLst/>
          </a:prstGeom>
          <a:noFill/>
          <a:ln>
            <a:solidFill>
              <a:schemeClr val="tx2"/>
            </a:solidFill>
          </a:ln>
        </p:spPr>
        <p:txBody>
          <a:bodyPr wrap="square">
            <a:spAutoFit/>
          </a:bodyPr>
          <a:lstStyle/>
          <a:p>
            <a:r>
              <a:rPr lang="ja-JP" altLang="en-US" sz="1200" dirty="0">
                <a:latin typeface="+mj-ea"/>
                <a:ea typeface="+mj-ea"/>
              </a:rPr>
              <a:t>自分らしく生きる上で欠かせない、意義がある、特別な意味をもっている、自分らしさの核になっている、生きる上で大切にしている</a:t>
            </a:r>
          </a:p>
        </p:txBody>
      </p:sp>
      <p:cxnSp>
        <p:nvCxnSpPr>
          <p:cNvPr id="10" name="直線コネクタ 9"/>
          <p:cNvCxnSpPr/>
          <p:nvPr/>
        </p:nvCxnSpPr>
        <p:spPr>
          <a:xfrm>
            <a:off x="605356" y="5854382"/>
            <a:ext cx="7979007" cy="77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05356" y="5631365"/>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8592916" y="5640811"/>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39984" y="5631365"/>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611946" y="5640811"/>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957311" y="5664971"/>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7721" y="5664971"/>
            <a:ext cx="0" cy="412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89571" y="6043960"/>
            <a:ext cx="1315844" cy="215444"/>
          </a:xfrm>
          <a:prstGeom prst="rect">
            <a:avLst/>
          </a:prstGeom>
          <a:noFill/>
        </p:spPr>
        <p:txBody>
          <a:bodyPr wrap="square" rtlCol="0">
            <a:spAutoFit/>
          </a:bodyPr>
          <a:lstStyle/>
          <a:p>
            <a:r>
              <a:rPr kumimoji="1" lang="ja-JP" altLang="en-US" sz="800" dirty="0" smtClean="0"/>
              <a:t>１：全くあてはまらない</a:t>
            </a:r>
            <a:endParaRPr kumimoji="1" lang="ja-JP" altLang="en-US" sz="800" dirty="0"/>
          </a:p>
        </p:txBody>
      </p:sp>
      <p:sp>
        <p:nvSpPr>
          <p:cNvPr id="23" name="テキスト ボックス 22"/>
          <p:cNvSpPr txBox="1"/>
          <p:nvPr/>
        </p:nvSpPr>
        <p:spPr>
          <a:xfrm>
            <a:off x="1650380" y="6051389"/>
            <a:ext cx="1315844" cy="215444"/>
          </a:xfrm>
          <a:prstGeom prst="rect">
            <a:avLst/>
          </a:prstGeom>
          <a:noFill/>
        </p:spPr>
        <p:txBody>
          <a:bodyPr wrap="square" rtlCol="0">
            <a:spAutoFit/>
          </a:bodyPr>
          <a:lstStyle/>
          <a:p>
            <a:r>
              <a:rPr kumimoji="1" lang="ja-JP" altLang="en-US" sz="800" dirty="0"/>
              <a:t>２</a:t>
            </a:r>
            <a:r>
              <a:rPr kumimoji="1" lang="ja-JP" altLang="en-US" sz="800" dirty="0" smtClean="0"/>
              <a:t>：あてはまらない</a:t>
            </a:r>
            <a:endParaRPr kumimoji="1" lang="ja-JP" altLang="en-US" sz="800" dirty="0"/>
          </a:p>
        </p:txBody>
      </p:sp>
      <p:sp>
        <p:nvSpPr>
          <p:cNvPr id="24" name="テキスト ボックス 23"/>
          <p:cNvSpPr txBox="1"/>
          <p:nvPr/>
        </p:nvSpPr>
        <p:spPr>
          <a:xfrm>
            <a:off x="3032083" y="6064985"/>
            <a:ext cx="1315844" cy="215444"/>
          </a:xfrm>
          <a:prstGeom prst="rect">
            <a:avLst/>
          </a:prstGeom>
          <a:noFill/>
        </p:spPr>
        <p:txBody>
          <a:bodyPr wrap="square" rtlCol="0">
            <a:spAutoFit/>
          </a:bodyPr>
          <a:lstStyle/>
          <a:p>
            <a:r>
              <a:rPr kumimoji="1" lang="ja-JP" altLang="en-US" sz="800" dirty="0"/>
              <a:t>３</a:t>
            </a:r>
            <a:r>
              <a:rPr kumimoji="1" lang="ja-JP" altLang="en-US" sz="800" dirty="0" smtClean="0"/>
              <a:t>：ややあてはまらない</a:t>
            </a:r>
            <a:endParaRPr kumimoji="1" lang="ja-JP" altLang="en-US" sz="800" dirty="0"/>
          </a:p>
        </p:txBody>
      </p:sp>
      <p:sp>
        <p:nvSpPr>
          <p:cNvPr id="25" name="テキスト ボックス 24"/>
          <p:cNvSpPr txBox="1"/>
          <p:nvPr/>
        </p:nvSpPr>
        <p:spPr>
          <a:xfrm>
            <a:off x="4731569" y="6102741"/>
            <a:ext cx="1315844" cy="215444"/>
          </a:xfrm>
          <a:prstGeom prst="rect">
            <a:avLst/>
          </a:prstGeom>
          <a:noFill/>
        </p:spPr>
        <p:txBody>
          <a:bodyPr wrap="square" rtlCol="0">
            <a:spAutoFit/>
          </a:bodyPr>
          <a:lstStyle/>
          <a:p>
            <a:r>
              <a:rPr kumimoji="1" lang="ja-JP" altLang="en-US" sz="800" dirty="0" smtClean="0"/>
              <a:t>４：ややあてはまる</a:t>
            </a:r>
            <a:endParaRPr kumimoji="1" lang="ja-JP" altLang="en-US" sz="800" dirty="0"/>
          </a:p>
        </p:txBody>
      </p:sp>
      <p:sp>
        <p:nvSpPr>
          <p:cNvPr id="26" name="テキスト ボックス 25"/>
          <p:cNvSpPr txBox="1"/>
          <p:nvPr/>
        </p:nvSpPr>
        <p:spPr>
          <a:xfrm>
            <a:off x="6378751" y="6102741"/>
            <a:ext cx="1315844" cy="215444"/>
          </a:xfrm>
          <a:prstGeom prst="rect">
            <a:avLst/>
          </a:prstGeom>
          <a:noFill/>
        </p:spPr>
        <p:txBody>
          <a:bodyPr wrap="square" rtlCol="0">
            <a:spAutoFit/>
          </a:bodyPr>
          <a:lstStyle/>
          <a:p>
            <a:r>
              <a:rPr kumimoji="1" lang="ja-JP" altLang="en-US" sz="800" dirty="0"/>
              <a:t>５</a:t>
            </a:r>
            <a:r>
              <a:rPr kumimoji="1" lang="ja-JP" altLang="en-US" sz="800" dirty="0" smtClean="0"/>
              <a:t>：あてはまる</a:t>
            </a:r>
            <a:endParaRPr kumimoji="1" lang="ja-JP" altLang="en-US" sz="800" dirty="0"/>
          </a:p>
        </p:txBody>
      </p:sp>
      <p:sp>
        <p:nvSpPr>
          <p:cNvPr id="27" name="テキスト ボックス 26"/>
          <p:cNvSpPr txBox="1"/>
          <p:nvPr/>
        </p:nvSpPr>
        <p:spPr>
          <a:xfrm>
            <a:off x="7686472" y="6074820"/>
            <a:ext cx="1467989" cy="215444"/>
          </a:xfrm>
          <a:prstGeom prst="rect">
            <a:avLst/>
          </a:prstGeom>
          <a:noFill/>
        </p:spPr>
        <p:txBody>
          <a:bodyPr wrap="square" rtlCol="0">
            <a:spAutoFit/>
          </a:bodyPr>
          <a:lstStyle/>
          <a:p>
            <a:r>
              <a:rPr kumimoji="1" lang="ja-JP" altLang="en-US" sz="800" dirty="0"/>
              <a:t>６</a:t>
            </a:r>
            <a:r>
              <a:rPr kumimoji="1" lang="ja-JP" altLang="en-US" sz="800" dirty="0" smtClean="0"/>
              <a:t>：とてもよくあてはまる</a:t>
            </a:r>
            <a:endParaRPr kumimoji="1" lang="ja-JP" altLang="en-US" sz="800" dirty="0"/>
          </a:p>
        </p:txBody>
      </p:sp>
      <p:cxnSp>
        <p:nvCxnSpPr>
          <p:cNvPr id="28" name="直線コネクタ 27"/>
          <p:cNvCxnSpPr/>
          <p:nvPr/>
        </p:nvCxnSpPr>
        <p:spPr>
          <a:xfrm flipH="1">
            <a:off x="4437135" y="5754104"/>
            <a:ext cx="1" cy="18600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a:blip r:embed="rId3"/>
          <a:stretch>
            <a:fillRect/>
          </a:stretch>
        </p:blipFill>
        <p:spPr>
          <a:xfrm>
            <a:off x="5466377" y="897482"/>
            <a:ext cx="3385959" cy="1003430"/>
          </a:xfrm>
          <a:prstGeom prst="rect">
            <a:avLst/>
          </a:prstGeom>
          <a:ln>
            <a:solidFill>
              <a:schemeClr val="tx1"/>
            </a:solidFill>
          </a:ln>
        </p:spPr>
      </p:pic>
      <p:sp>
        <p:nvSpPr>
          <p:cNvPr id="11" name="楕円 10"/>
          <p:cNvSpPr/>
          <p:nvPr/>
        </p:nvSpPr>
        <p:spPr>
          <a:xfrm>
            <a:off x="6957311" y="897482"/>
            <a:ext cx="2072068" cy="909890"/>
          </a:xfrm>
          <a:prstGeom prst="ellipse">
            <a:avLst/>
          </a:prstGeom>
          <a:noFill/>
          <a:ln w="5715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06384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図 35"/>
          <p:cNvPicPr>
            <a:picLocks noChangeAspect="1"/>
          </p:cNvPicPr>
          <p:nvPr/>
        </p:nvPicPr>
        <p:blipFill>
          <a:blip r:embed="rId3"/>
          <a:stretch>
            <a:fillRect/>
          </a:stretch>
        </p:blipFill>
        <p:spPr>
          <a:xfrm>
            <a:off x="4418155" y="2654384"/>
            <a:ext cx="4580952" cy="3606252"/>
          </a:xfrm>
          <a:prstGeom prst="rect">
            <a:avLst/>
          </a:prstGeom>
          <a:ln w="28575">
            <a:solidFill>
              <a:srgbClr val="0070C0"/>
            </a:solidFill>
          </a:ln>
        </p:spPr>
      </p:pic>
      <p:pic>
        <p:nvPicPr>
          <p:cNvPr id="2" name="図 1"/>
          <p:cNvPicPr>
            <a:picLocks noChangeAspect="1"/>
          </p:cNvPicPr>
          <p:nvPr/>
        </p:nvPicPr>
        <p:blipFill>
          <a:blip r:embed="rId4"/>
          <a:stretch>
            <a:fillRect/>
          </a:stretch>
        </p:blipFill>
        <p:spPr>
          <a:xfrm>
            <a:off x="74951" y="2267903"/>
            <a:ext cx="5993658" cy="847619"/>
          </a:xfrm>
          <a:prstGeom prst="rect">
            <a:avLst/>
          </a:prstGeom>
          <a:ln>
            <a:solidFill>
              <a:schemeClr val="tx1"/>
            </a:solidFill>
          </a:ln>
        </p:spPr>
      </p:pic>
      <p:sp>
        <p:nvSpPr>
          <p:cNvPr id="4" name="スライド番号プレースホルダー 3"/>
          <p:cNvSpPr>
            <a:spLocks noGrp="1"/>
          </p:cNvSpPr>
          <p:nvPr>
            <p:ph type="sldNum" sz="quarter" idx="12"/>
          </p:nvPr>
        </p:nvSpPr>
        <p:spPr>
          <a:xfrm>
            <a:off x="7854633" y="6448010"/>
            <a:ext cx="1170016" cy="398214"/>
          </a:xfrm>
        </p:spPr>
        <p:txBody>
          <a:bodyPr/>
          <a:lstStyle/>
          <a:p>
            <a:r>
              <a:rPr lang="ja-JP" altLang="en-US" dirty="0" smtClean="0"/>
              <a:t>②－</a:t>
            </a:r>
            <a:fld id="{022B156B-59AE-415F-B24B-8756D48BB977}" type="slidenum">
              <a:rPr lang="en-US" altLang="ja-JP" smtClean="0"/>
              <a:pPr/>
              <a:t>9</a:t>
            </a:fld>
            <a:endParaRPr lang="ja-JP" altLang="en-US" dirty="0"/>
          </a:p>
        </p:txBody>
      </p:sp>
      <p:sp>
        <p:nvSpPr>
          <p:cNvPr id="6" name="タイトル 1">
            <a:extLst>
              <a:ext uri="{FF2B5EF4-FFF2-40B4-BE49-F238E27FC236}">
                <a16:creationId xmlns:a16="http://schemas.microsoft.com/office/drawing/2014/main" id="{F4CCC3DD-9070-4051-B9DB-27AF2759AC7F}"/>
              </a:ext>
            </a:extLst>
          </p:cNvPr>
          <p:cNvSpPr>
            <a:spLocks noGrp="1"/>
          </p:cNvSpPr>
          <p:nvPr>
            <p:ph type="title"/>
          </p:nvPr>
        </p:nvSpPr>
        <p:spPr>
          <a:xfrm>
            <a:off x="865563" y="410711"/>
            <a:ext cx="7543800" cy="1450757"/>
          </a:xfrm>
        </p:spPr>
        <p:txBody>
          <a:bodyPr>
            <a:normAutofit fontScale="90000"/>
          </a:bodyPr>
          <a:lstStyle/>
          <a:p>
            <a:r>
              <a:rPr kumimoji="1" lang="ja-JP" altLang="en-US" dirty="0" smtClean="0"/>
              <a:t>「強み」の</a:t>
            </a:r>
            <a:r>
              <a:rPr kumimoji="1" lang="ja-JP" altLang="en-US" dirty="0"/>
              <a:t>３つ</a:t>
            </a:r>
            <a:r>
              <a:rPr kumimoji="1" lang="ja-JP" altLang="en-US" dirty="0" smtClean="0"/>
              <a:t>の構成要素をチェックしよう</a:t>
            </a:r>
            <a:r>
              <a:rPr lang="ja-JP" altLang="en-US" dirty="0"/>
              <a:t>　</a:t>
            </a:r>
            <a:r>
              <a:rPr lang="ja-JP" altLang="en-US" dirty="0" smtClean="0"/>
              <a:t>　　</a:t>
            </a:r>
            <a:r>
              <a:rPr lang="en-US" altLang="ja-JP" dirty="0" smtClean="0"/>
              <a:t/>
            </a:r>
            <a:br>
              <a:rPr lang="en-US" altLang="ja-JP" dirty="0" smtClean="0"/>
            </a:br>
            <a:r>
              <a:rPr lang="ja-JP" altLang="en-US" sz="1800" b="1" dirty="0"/>
              <a:t/>
            </a:r>
            <a:br>
              <a:rPr lang="ja-JP" altLang="en-US" sz="1800" b="1" dirty="0"/>
            </a:br>
            <a:endParaRPr kumimoji="1" lang="ja-JP" altLang="en-US" sz="1800" b="1" dirty="0"/>
          </a:p>
        </p:txBody>
      </p:sp>
      <p:sp>
        <p:nvSpPr>
          <p:cNvPr id="12" name="テキスト ボックス 11"/>
          <p:cNvSpPr txBox="1"/>
          <p:nvPr/>
        </p:nvSpPr>
        <p:spPr>
          <a:xfrm>
            <a:off x="1181492" y="2784170"/>
            <a:ext cx="1326995" cy="369332"/>
          </a:xfrm>
          <a:prstGeom prst="rect">
            <a:avLst/>
          </a:prstGeom>
          <a:noFill/>
          <a:ln>
            <a:noFill/>
          </a:ln>
        </p:spPr>
        <p:txBody>
          <a:bodyPr wrap="square" rtlCol="0">
            <a:spAutoFit/>
          </a:bodyPr>
          <a:lstStyle/>
          <a:p>
            <a:r>
              <a:rPr kumimoji="1" lang="ja-JP" altLang="en-US" b="1" dirty="0" smtClean="0"/>
              <a:t>１．自信</a:t>
            </a:r>
            <a:endParaRPr kumimoji="1" lang="ja-JP" altLang="en-US" b="1" dirty="0"/>
          </a:p>
        </p:txBody>
      </p:sp>
      <p:sp>
        <p:nvSpPr>
          <p:cNvPr id="13" name="テキスト ボックス 12"/>
          <p:cNvSpPr txBox="1"/>
          <p:nvPr/>
        </p:nvSpPr>
        <p:spPr>
          <a:xfrm>
            <a:off x="3751173" y="2756067"/>
            <a:ext cx="483220" cy="369332"/>
          </a:xfrm>
          <a:prstGeom prst="rect">
            <a:avLst/>
          </a:prstGeom>
          <a:noFill/>
          <a:ln>
            <a:noFill/>
          </a:ln>
        </p:spPr>
        <p:txBody>
          <a:bodyPr wrap="square" rtlCol="0">
            <a:spAutoFit/>
          </a:bodyPr>
          <a:lstStyle/>
          <a:p>
            <a:r>
              <a:rPr kumimoji="1" lang="ja-JP" altLang="en-US" b="1" dirty="0"/>
              <a:t>３</a:t>
            </a:r>
          </a:p>
        </p:txBody>
      </p:sp>
      <p:sp>
        <p:nvSpPr>
          <p:cNvPr id="14" name="テキスト ボックス 13"/>
          <p:cNvSpPr txBox="1"/>
          <p:nvPr/>
        </p:nvSpPr>
        <p:spPr>
          <a:xfrm>
            <a:off x="4601917" y="2761241"/>
            <a:ext cx="438615" cy="369332"/>
          </a:xfrm>
          <a:prstGeom prst="rect">
            <a:avLst/>
          </a:prstGeom>
          <a:noFill/>
          <a:ln>
            <a:noFill/>
          </a:ln>
        </p:spPr>
        <p:txBody>
          <a:bodyPr wrap="square" rtlCol="0">
            <a:spAutoFit/>
          </a:bodyPr>
          <a:lstStyle/>
          <a:p>
            <a:r>
              <a:rPr kumimoji="1" lang="ja-JP" altLang="en-US" b="1" dirty="0"/>
              <a:t>６</a:t>
            </a:r>
          </a:p>
        </p:txBody>
      </p:sp>
      <p:sp>
        <p:nvSpPr>
          <p:cNvPr id="15" name="テキスト ボックス 14"/>
          <p:cNvSpPr txBox="1"/>
          <p:nvPr/>
        </p:nvSpPr>
        <p:spPr>
          <a:xfrm>
            <a:off x="5372404" y="2775072"/>
            <a:ext cx="468965" cy="369332"/>
          </a:xfrm>
          <a:prstGeom prst="rect">
            <a:avLst/>
          </a:prstGeom>
          <a:noFill/>
          <a:ln>
            <a:noFill/>
          </a:ln>
        </p:spPr>
        <p:txBody>
          <a:bodyPr wrap="square" rtlCol="0">
            <a:spAutoFit/>
          </a:bodyPr>
          <a:lstStyle/>
          <a:p>
            <a:r>
              <a:rPr kumimoji="1" lang="ja-JP" altLang="en-US" b="1" dirty="0" smtClean="0"/>
              <a:t>５</a:t>
            </a:r>
            <a:endParaRPr kumimoji="1" lang="ja-JP" altLang="en-US" b="1" dirty="0"/>
          </a:p>
        </p:txBody>
      </p:sp>
      <p:sp>
        <p:nvSpPr>
          <p:cNvPr id="18" name="楕円 17"/>
          <p:cNvSpPr/>
          <p:nvPr/>
        </p:nvSpPr>
        <p:spPr>
          <a:xfrm>
            <a:off x="6664101" y="4093555"/>
            <a:ext cx="136751" cy="12266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8063527" y="5794161"/>
            <a:ext cx="136751" cy="12266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5521049" y="5634788"/>
            <a:ext cx="136751" cy="12266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flipH="1">
            <a:off x="5596402" y="4208439"/>
            <a:ext cx="1104296" cy="15107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9" idx="1"/>
          </p:cNvCxnSpPr>
          <p:nvPr/>
        </p:nvCxnSpPr>
        <p:spPr>
          <a:xfrm flipH="1" flipV="1">
            <a:off x="6760694" y="4216218"/>
            <a:ext cx="1322860" cy="159590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5589425" y="5719208"/>
            <a:ext cx="2542478" cy="1593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438972" y="1280371"/>
            <a:ext cx="4788191" cy="523220"/>
          </a:xfrm>
          <a:prstGeom prst="rect">
            <a:avLst/>
          </a:prstGeom>
          <a:noFill/>
        </p:spPr>
        <p:txBody>
          <a:bodyPr wrap="square" rtlCol="0">
            <a:spAutoFit/>
          </a:bodyPr>
          <a:lstStyle/>
          <a:p>
            <a:r>
              <a:rPr lang="ja-JP" altLang="en-US" sz="2800" b="1" dirty="0"/>
              <a:t>レーダーチャート作成</a:t>
            </a:r>
            <a:endParaRPr kumimoji="1" lang="ja-JP" altLang="en-US" sz="2800" dirty="0"/>
          </a:p>
        </p:txBody>
      </p:sp>
      <p:sp>
        <p:nvSpPr>
          <p:cNvPr id="35" name="上カーブ矢印 34"/>
          <p:cNvSpPr/>
          <p:nvPr/>
        </p:nvSpPr>
        <p:spPr>
          <a:xfrm rot="2017250">
            <a:off x="2962660" y="3613411"/>
            <a:ext cx="2438294" cy="104963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89850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1340</Words>
  <Application>Microsoft Office PowerPoint</Application>
  <PresentationFormat>画面に合わせる (4:3)</PresentationFormat>
  <Paragraphs>200</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UD デジタル 教科書体 NK-B</vt:lpstr>
      <vt:lpstr>メイリオ</vt:lpstr>
      <vt:lpstr>Calibri</vt:lpstr>
      <vt:lpstr>Times New Roman</vt:lpstr>
      <vt:lpstr>レトロスペクト</vt:lpstr>
      <vt:lpstr>「強み」の講習② 　　～　「強み」の発見と再認識　～</vt:lpstr>
      <vt:lpstr>講習②の内容</vt:lpstr>
      <vt:lpstr>講習①　～復習～</vt:lpstr>
      <vt:lpstr>PowerPoint プレゼンテーション</vt:lpstr>
      <vt:lpstr>「強み」発見 　　　チェックリスト</vt:lpstr>
      <vt:lpstr>「強み」発見チェックリスト 　　　　　　　　　　　の使い方　　　　　　　　　　　　　　　　　　　　　　　　　　　　 　　　　　　　　　　　　ワークブック</vt:lpstr>
      <vt:lpstr>「強み」の構成要素の　　　　 　　　　　　チェック</vt:lpstr>
      <vt:lpstr>「強み」の３つの構成要素をチェックしよう ワークブック</vt:lpstr>
      <vt:lpstr>「強み」の３つの構成要素をチェックしよう　　　  </vt:lpstr>
      <vt:lpstr>PowerPoint プレゼンテーション</vt:lpstr>
      <vt:lpstr>ホームワーク</vt:lpstr>
      <vt:lpstr>ホームワーク 　　　　「強みの観察」</vt:lpstr>
      <vt:lpstr>観察記録のつけ方練習</vt:lpstr>
      <vt:lpstr>PowerPoint プレゼンテーション</vt:lpstr>
      <vt:lpstr>PowerPoint プレゼンテーション</vt:lpstr>
      <vt:lpstr>PowerPoint プレゼンテーション</vt:lpstr>
      <vt:lpstr>次回予告</vt:lpstr>
      <vt:lpstr>引用・参考文献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「強み」の講習②資料</dc:title>
  <dc:creator>独立行政法人高齢・障害・求職者雇用支援機構</dc:creator>
  <dcterms:created xsi:type="dcterms:W3CDTF">2022-11-21T01:21:17Z</dcterms:created>
  <dcterms:modified xsi:type="dcterms:W3CDTF">2023-02-08T02:24:34Z</dcterms:modified>
</cp:coreProperties>
</file>