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9"/>
  </p:notesMasterIdLst>
  <p:handoutMasterIdLst>
    <p:handoutMasterId r:id="rId30"/>
  </p:handoutMasterIdLst>
  <p:sldIdLst>
    <p:sldId id="257" r:id="rId2"/>
    <p:sldId id="317" r:id="rId3"/>
    <p:sldId id="282" r:id="rId4"/>
    <p:sldId id="318" r:id="rId5"/>
    <p:sldId id="274" r:id="rId6"/>
    <p:sldId id="258" r:id="rId7"/>
    <p:sldId id="271" r:id="rId8"/>
    <p:sldId id="284" r:id="rId9"/>
    <p:sldId id="321" r:id="rId10"/>
    <p:sldId id="359" r:id="rId11"/>
    <p:sldId id="353" r:id="rId12"/>
    <p:sldId id="356" r:id="rId13"/>
    <p:sldId id="263" r:id="rId14"/>
    <p:sldId id="276" r:id="rId15"/>
    <p:sldId id="288" r:id="rId16"/>
    <p:sldId id="345" r:id="rId17"/>
    <p:sldId id="304" r:id="rId18"/>
    <p:sldId id="305" r:id="rId19"/>
    <p:sldId id="332" r:id="rId20"/>
    <p:sldId id="322" r:id="rId21"/>
    <p:sldId id="306" r:id="rId22"/>
    <p:sldId id="297" r:id="rId23"/>
    <p:sldId id="290" r:id="rId24"/>
    <p:sldId id="340" r:id="rId25"/>
    <p:sldId id="361" r:id="rId26"/>
    <p:sldId id="333" r:id="rId27"/>
    <p:sldId id="362" r:id="rId2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20B544A-900C-48D8-9CE4-5BA3DEB12E93}">
          <p14:sldIdLst>
            <p14:sldId id="257"/>
            <p14:sldId id="317"/>
            <p14:sldId id="282"/>
            <p14:sldId id="318"/>
            <p14:sldId id="274"/>
            <p14:sldId id="258"/>
            <p14:sldId id="271"/>
            <p14:sldId id="284"/>
            <p14:sldId id="321"/>
            <p14:sldId id="359"/>
            <p14:sldId id="353"/>
            <p14:sldId id="356"/>
            <p14:sldId id="263"/>
            <p14:sldId id="276"/>
            <p14:sldId id="288"/>
            <p14:sldId id="345"/>
            <p14:sldId id="304"/>
            <p14:sldId id="305"/>
            <p14:sldId id="332"/>
            <p14:sldId id="322"/>
            <p14:sldId id="306"/>
            <p14:sldId id="297"/>
            <p14:sldId id="290"/>
            <p14:sldId id="340"/>
            <p14:sldId id="361"/>
            <p14:sldId id="333"/>
            <p14:sldId id="362"/>
          </p14:sldIdLst>
        </p14:section>
        <p14:section name="タイトルなしのセクション" id="{B2A38133-4861-409F-A1CE-A0A1A9D9973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C0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77222" autoAdjust="0"/>
  </p:normalViewPr>
  <p:slideViewPr>
    <p:cSldViewPr snapToGrid="0">
      <p:cViewPr varScale="1">
        <p:scale>
          <a:sx n="101" d="100"/>
          <a:sy n="101" d="100"/>
        </p:scale>
        <p:origin x="2070" y="72"/>
      </p:cViewPr>
      <p:guideLst/>
    </p:cSldViewPr>
  </p:slideViewPr>
  <p:notesTextViewPr>
    <p:cViewPr>
      <p:scale>
        <a:sx n="1" d="1"/>
        <a:sy n="1" d="1"/>
      </p:scale>
      <p:origin x="0" y="0"/>
    </p:cViewPr>
  </p:notesTextViewPr>
  <p:sorterViewPr>
    <p:cViewPr varScale="1">
      <p:scale>
        <a:sx n="100" d="100"/>
        <a:sy n="100" d="100"/>
      </p:scale>
      <p:origin x="0" y="-144"/>
    </p:cViewPr>
  </p:sorterViewPr>
  <p:notesViewPr>
    <p:cSldViewPr snapToGrid="0">
      <p:cViewPr varScale="1">
        <p:scale>
          <a:sx n="100" d="100"/>
          <a:sy n="100" d="100"/>
        </p:scale>
        <p:origin x="356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l" rtl="0">
              <a:defRPr sz="1200"/>
            </a:lvl1pPr>
          </a:lstStyle>
          <a:p>
            <a:pPr algn="r" rtl="0"/>
            <a:r>
              <a:rPr lang="en-US" altLang="ja-JP" smtClean="0">
                <a:latin typeface="ＭＳ Ｐゴシック" panose="020B0600070205080204" pitchFamily="50" charset="-128"/>
                <a:ea typeface="ＭＳ Ｐゴシック" panose="020B0600070205080204" pitchFamily="50" charset="-128"/>
              </a:rPr>
              <a:t>2022/8/31</a:t>
            </a:r>
            <a:endParaRPr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l" rtl="0">
              <a:defRPr sz="1200"/>
            </a:lvl1pPr>
          </a:lstStyle>
          <a:p>
            <a:pPr algn="r" rtl="0"/>
            <a:fld id="{57E03411-58E2-43FD-AE1D-AD77DFF8CB20}" type="slidenum">
              <a:rPr lang="en-US" altLang="ja-JP">
                <a:latin typeface="ＭＳ Ｐゴシック" panose="020B0600070205080204" pitchFamily="50" charset="-128"/>
                <a:ea typeface="ＭＳ Ｐゴシック" panose="020B0600070205080204" pitchFamily="50" charset="-128"/>
              </a:rPr>
              <a:pPr algn="r" rtl="0"/>
              <a:t>‹#›</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rtl="0">
              <a:defRPr sz="1200">
                <a:latin typeface="ＭＳ Ｐゴシック" panose="020B0600070205080204" pitchFamily="50" charset="-128"/>
                <a:ea typeface="ＭＳ Ｐゴシック" panose="020B0600070205080204" pitchFamily="50" charset="-128"/>
              </a:defRPr>
            </a:lvl1pPr>
          </a:lstStyle>
          <a:p>
            <a:r>
              <a:rPr lang="en-US" altLang="ja-JP" smtClean="0"/>
              <a:t>2022/8/31</a:t>
            </a:r>
            <a:endParaRPr lang="ja-JP" altLang="en-US" dirty="0"/>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rtl="0">
              <a:defRPr sz="1200">
                <a:latin typeface="ＭＳ Ｐゴシック" panose="020B0600070205080204" pitchFamily="50" charset="-128"/>
                <a:ea typeface="ＭＳ Ｐゴシック" panose="020B0600070205080204" pitchFamily="50" charset="-128"/>
              </a:defRPr>
            </a:lvl1pPr>
          </a:lstStyle>
          <a:p>
            <a:fld id="{C8DC57A8-AE18-4654-B6AF-04B3577165BE}" type="slidenum">
              <a:rPr lang="en-US" altLang="ja-JP" smtClean="0"/>
              <a:pPr/>
              <a:t>‹#›</a:t>
            </a:fld>
            <a:endParaRPr lang="en-US" altLang="ja-JP" dirty="0"/>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1</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70576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10</a:t>
            </a:fld>
            <a:endParaRPr lang="en-US" altLang="ja-JP" dirty="0"/>
          </a:p>
        </p:txBody>
      </p:sp>
    </p:spTree>
    <p:extLst>
      <p:ext uri="{BB962C8B-B14F-4D97-AF65-F5344CB8AC3E}">
        <p14:creationId xmlns:p14="http://schemas.microsoft.com/office/powerpoint/2010/main" val="3476933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11</a:t>
            </a:fld>
            <a:endParaRPr lang="en-US" altLang="ja-JP" dirty="0"/>
          </a:p>
        </p:txBody>
      </p:sp>
    </p:spTree>
    <p:extLst>
      <p:ext uri="{BB962C8B-B14F-4D97-AF65-F5344CB8AC3E}">
        <p14:creationId xmlns:p14="http://schemas.microsoft.com/office/powerpoint/2010/main" val="1433932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12</a:t>
            </a:fld>
            <a:endParaRPr lang="en-US" altLang="ja-JP" dirty="0"/>
          </a:p>
        </p:txBody>
      </p:sp>
    </p:spTree>
    <p:extLst>
      <p:ext uri="{BB962C8B-B14F-4D97-AF65-F5344CB8AC3E}">
        <p14:creationId xmlns:p14="http://schemas.microsoft.com/office/powerpoint/2010/main" val="2569146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13</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01794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14</a:t>
            </a:fld>
            <a:endParaRPr lang="en-US" altLang="ja-JP" dirty="0"/>
          </a:p>
        </p:txBody>
      </p:sp>
    </p:spTree>
    <p:extLst>
      <p:ext uri="{BB962C8B-B14F-4D97-AF65-F5344CB8AC3E}">
        <p14:creationId xmlns:p14="http://schemas.microsoft.com/office/powerpoint/2010/main" val="3606971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15</a:t>
            </a:fld>
            <a:endParaRPr lang="en-US" altLang="ja-JP" dirty="0"/>
          </a:p>
        </p:txBody>
      </p:sp>
    </p:spTree>
    <p:extLst>
      <p:ext uri="{BB962C8B-B14F-4D97-AF65-F5344CB8AC3E}">
        <p14:creationId xmlns:p14="http://schemas.microsoft.com/office/powerpoint/2010/main" val="111467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16</a:t>
            </a:fld>
            <a:endParaRPr lang="en-US" altLang="ja-JP" dirty="0"/>
          </a:p>
        </p:txBody>
      </p:sp>
    </p:spTree>
    <p:extLst>
      <p:ext uri="{BB962C8B-B14F-4D97-AF65-F5344CB8AC3E}">
        <p14:creationId xmlns:p14="http://schemas.microsoft.com/office/powerpoint/2010/main" val="2906614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17</a:t>
            </a:fld>
            <a:endParaRPr lang="en-US" altLang="ja-JP" dirty="0"/>
          </a:p>
        </p:txBody>
      </p:sp>
    </p:spTree>
    <p:extLst>
      <p:ext uri="{BB962C8B-B14F-4D97-AF65-F5344CB8AC3E}">
        <p14:creationId xmlns:p14="http://schemas.microsoft.com/office/powerpoint/2010/main" val="3789986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18</a:t>
            </a:fld>
            <a:endParaRPr lang="en-US" altLang="ja-JP" dirty="0"/>
          </a:p>
        </p:txBody>
      </p:sp>
    </p:spTree>
    <p:extLst>
      <p:ext uri="{BB962C8B-B14F-4D97-AF65-F5344CB8AC3E}">
        <p14:creationId xmlns:p14="http://schemas.microsoft.com/office/powerpoint/2010/main" val="27320387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19</a:t>
            </a:fld>
            <a:endParaRPr lang="en-US" altLang="ja-JP" dirty="0"/>
          </a:p>
        </p:txBody>
      </p:sp>
    </p:spTree>
    <p:extLst>
      <p:ext uri="{BB962C8B-B14F-4D97-AF65-F5344CB8AC3E}">
        <p14:creationId xmlns:p14="http://schemas.microsoft.com/office/powerpoint/2010/main" val="160420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2</a:t>
            </a:fld>
            <a:endParaRPr lang="en-US" altLang="ja-JP" dirty="0"/>
          </a:p>
        </p:txBody>
      </p:sp>
    </p:spTree>
    <p:extLst>
      <p:ext uri="{BB962C8B-B14F-4D97-AF65-F5344CB8AC3E}">
        <p14:creationId xmlns:p14="http://schemas.microsoft.com/office/powerpoint/2010/main" val="13601978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20</a:t>
            </a:fld>
            <a:endParaRPr lang="en-US" altLang="ja-JP" dirty="0"/>
          </a:p>
        </p:txBody>
      </p:sp>
    </p:spTree>
    <p:extLst>
      <p:ext uri="{BB962C8B-B14F-4D97-AF65-F5344CB8AC3E}">
        <p14:creationId xmlns:p14="http://schemas.microsoft.com/office/powerpoint/2010/main" val="19253648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21</a:t>
            </a:fld>
            <a:endParaRPr lang="en-US" altLang="ja-JP" dirty="0"/>
          </a:p>
        </p:txBody>
      </p:sp>
    </p:spTree>
    <p:extLst>
      <p:ext uri="{BB962C8B-B14F-4D97-AF65-F5344CB8AC3E}">
        <p14:creationId xmlns:p14="http://schemas.microsoft.com/office/powerpoint/2010/main" val="748584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22</a:t>
            </a:fld>
            <a:endParaRPr lang="en-US" altLang="ja-JP" dirty="0"/>
          </a:p>
        </p:txBody>
      </p:sp>
    </p:spTree>
    <p:extLst>
      <p:ext uri="{BB962C8B-B14F-4D97-AF65-F5344CB8AC3E}">
        <p14:creationId xmlns:p14="http://schemas.microsoft.com/office/powerpoint/2010/main" val="1365279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23</a:t>
            </a:fld>
            <a:endParaRPr lang="en-US" altLang="ja-JP" dirty="0"/>
          </a:p>
        </p:txBody>
      </p:sp>
    </p:spTree>
    <p:extLst>
      <p:ext uri="{BB962C8B-B14F-4D97-AF65-F5344CB8AC3E}">
        <p14:creationId xmlns:p14="http://schemas.microsoft.com/office/powerpoint/2010/main" val="872558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24</a:t>
            </a:fld>
            <a:endParaRPr lang="en-US" altLang="ja-JP" dirty="0"/>
          </a:p>
        </p:txBody>
      </p:sp>
    </p:spTree>
    <p:extLst>
      <p:ext uri="{BB962C8B-B14F-4D97-AF65-F5344CB8AC3E}">
        <p14:creationId xmlns:p14="http://schemas.microsoft.com/office/powerpoint/2010/main" val="3966395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25</a:t>
            </a:fld>
            <a:endParaRPr lang="en-US" altLang="ja-JP" dirty="0"/>
          </a:p>
        </p:txBody>
      </p:sp>
    </p:spTree>
    <p:extLst>
      <p:ext uri="{BB962C8B-B14F-4D97-AF65-F5344CB8AC3E}">
        <p14:creationId xmlns:p14="http://schemas.microsoft.com/office/powerpoint/2010/main" val="40144058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26</a:t>
            </a:fld>
            <a:endParaRPr lang="en-US" altLang="ja-JP" dirty="0"/>
          </a:p>
        </p:txBody>
      </p:sp>
    </p:spTree>
    <p:extLst>
      <p:ext uri="{BB962C8B-B14F-4D97-AF65-F5344CB8AC3E}">
        <p14:creationId xmlns:p14="http://schemas.microsoft.com/office/powerpoint/2010/main" val="30772760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5" name="スライド番号プレースホルダー 4"/>
          <p:cNvSpPr>
            <a:spLocks noGrp="1"/>
          </p:cNvSpPr>
          <p:nvPr>
            <p:ph type="sldNum" sz="quarter" idx="11"/>
          </p:nvPr>
        </p:nvSpPr>
        <p:spPr/>
        <p:txBody>
          <a:bodyPr/>
          <a:lstStyle/>
          <a:p>
            <a:fld id="{C8DC57A8-AE18-4654-B6AF-04B3577165BE}" type="slidenum">
              <a:rPr lang="en-US" altLang="ja-JP" smtClean="0"/>
              <a:pPr/>
              <a:t>27</a:t>
            </a:fld>
            <a:endParaRPr lang="en-US" altLang="ja-JP" dirty="0"/>
          </a:p>
        </p:txBody>
      </p:sp>
    </p:spTree>
    <p:extLst>
      <p:ext uri="{BB962C8B-B14F-4D97-AF65-F5344CB8AC3E}">
        <p14:creationId xmlns:p14="http://schemas.microsoft.com/office/powerpoint/2010/main" val="107063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3</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409518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4</a:t>
            </a:fld>
            <a:endParaRPr lang="en-US" altLang="ja-JP" dirty="0"/>
          </a:p>
        </p:txBody>
      </p:sp>
    </p:spTree>
    <p:extLst>
      <p:ext uri="{BB962C8B-B14F-4D97-AF65-F5344CB8AC3E}">
        <p14:creationId xmlns:p14="http://schemas.microsoft.com/office/powerpoint/2010/main" val="338643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5</a:t>
            </a:fld>
            <a:endParaRPr lang="en-US" altLang="ja-JP" dirty="0"/>
          </a:p>
        </p:txBody>
      </p:sp>
    </p:spTree>
    <p:extLst>
      <p:ext uri="{BB962C8B-B14F-4D97-AF65-F5344CB8AC3E}">
        <p14:creationId xmlns:p14="http://schemas.microsoft.com/office/powerpoint/2010/main" val="1912182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lgn="r" rtl="0"/>
            <a:fld id="{C8DC57A8-AE18-4654-B6AF-04B3577165BE}" type="slidenum">
              <a:rPr lang="en-US" altLang="ja-JP" smtClean="0">
                <a:latin typeface="ＭＳ Ｐゴシック" panose="020B0600070205080204" pitchFamily="50" charset="-128"/>
                <a:ea typeface="ＭＳ Ｐゴシック" panose="020B0600070205080204" pitchFamily="50" charset="-128"/>
              </a:rPr>
              <a:pPr algn="r" rtl="0"/>
              <a:t>6</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92312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7</a:t>
            </a:fld>
            <a:endParaRPr lang="en-US" altLang="ja-JP" dirty="0"/>
          </a:p>
        </p:txBody>
      </p:sp>
    </p:spTree>
    <p:extLst>
      <p:ext uri="{BB962C8B-B14F-4D97-AF65-F5344CB8AC3E}">
        <p14:creationId xmlns:p14="http://schemas.microsoft.com/office/powerpoint/2010/main" val="2475154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C8DC57A8-AE18-4654-B6AF-04B3577165BE}" type="slidenum">
              <a:rPr lang="en-US" altLang="ja-JP" smtClean="0"/>
              <a:pPr/>
              <a:t>8</a:t>
            </a:fld>
            <a:endParaRPr lang="en-US" altLang="ja-JP" dirty="0"/>
          </a:p>
        </p:txBody>
      </p:sp>
    </p:spTree>
    <p:extLst>
      <p:ext uri="{BB962C8B-B14F-4D97-AF65-F5344CB8AC3E}">
        <p14:creationId xmlns:p14="http://schemas.microsoft.com/office/powerpoint/2010/main" val="1940602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8DC57A8-AE18-4654-B6AF-04B3577165BE}" type="slidenum">
              <a:rPr lang="en-US" altLang="ja-JP" smtClean="0"/>
              <a:pPr/>
              <a:t>9</a:t>
            </a:fld>
            <a:endParaRPr lang="en-US" altLang="ja-JP" dirty="0"/>
          </a:p>
        </p:txBody>
      </p:sp>
    </p:spTree>
    <p:extLst>
      <p:ext uri="{BB962C8B-B14F-4D97-AF65-F5344CB8AC3E}">
        <p14:creationId xmlns:p14="http://schemas.microsoft.com/office/powerpoint/2010/main" val="2394831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800"/>
            </a:lvl1p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570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29997949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35075103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キャプション付きの 2 つの画像">
    <p:spTree>
      <p:nvGrpSpPr>
        <p:cNvPr id="1" name=""/>
        <p:cNvGrpSpPr/>
        <p:nvPr/>
      </p:nvGrpSpPr>
      <p:grpSpPr>
        <a:xfrm>
          <a:off x="0" y="0"/>
          <a:ext cx="0" cy="0"/>
          <a:chOff x="0" y="0"/>
          <a:chExt cx="0" cy="0"/>
        </a:xfrm>
      </p:grpSpPr>
      <p:sp>
        <p:nvSpPr>
          <p:cNvPr id="2" name="タイトル 1"/>
          <p:cNvSpPr>
            <a:spLocks noGrp="1"/>
          </p:cNvSpPr>
          <p:nvPr>
            <p:ph type="title"/>
          </p:nvPr>
        </p:nvSpPr>
        <p:spPr>
          <a:xfrm>
            <a:off x="798909" y="304799"/>
            <a:ext cx="7543802" cy="1216152"/>
          </a:xfrm>
        </p:spPr>
        <p:txBody>
          <a:bodyPr rtlCol="0"/>
          <a:lstStyle>
            <a:lvl1pPr algn="l" rtl="0">
              <a:defRPr/>
            </a:lvl1pPr>
          </a:lstStyle>
          <a:p>
            <a:pPr rtl="0"/>
            <a:r>
              <a:rPr lang="ja-JP" altLang="en-US"/>
              <a:t>マスター タイトルの書式設定</a:t>
            </a:r>
            <a:endParaRPr lang="ja-JP" altLang="en-US" dirty="0"/>
          </a:p>
        </p:txBody>
      </p:sp>
      <p:grpSp>
        <p:nvGrpSpPr>
          <p:cNvPr id="9" name="グループ 8"/>
          <p:cNvGrpSpPr/>
          <p:nvPr/>
        </p:nvGrpSpPr>
        <p:grpSpPr>
          <a:xfrm>
            <a:off x="789317" y="1733550"/>
            <a:ext cx="3270377" cy="3050038"/>
            <a:chOff x="895350" y="3313113"/>
            <a:chExt cx="3613151" cy="2790825"/>
          </a:xfrm>
          <a:solidFill>
            <a:schemeClr val="tx1">
              <a:lumMod val="50000"/>
            </a:schemeClr>
          </a:solidFill>
        </p:grpSpPr>
        <p:sp>
          <p:nvSpPr>
            <p:cNvPr id="10"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3"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4"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5"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6"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7"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8"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9"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0"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1"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36" name="図プレースホルダー 33" descr="画像を追加する空のプレースホルダー。プレースホルダーをクリックし、追加する画像を選択します。"/>
          <p:cNvSpPr>
            <a:spLocks noGrp="1" noChangeAspect="1"/>
          </p:cNvSpPr>
          <p:nvPr>
            <p:ph type="pic" sz="quarter" idx="17"/>
          </p:nvPr>
        </p:nvSpPr>
        <p:spPr>
          <a:xfrm>
            <a:off x="948771" y="1900210"/>
            <a:ext cx="2951652" cy="2571736"/>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39" name="テキスト プレースホルダー 3"/>
          <p:cNvSpPr>
            <a:spLocks noGrp="1"/>
          </p:cNvSpPr>
          <p:nvPr>
            <p:ph type="body" sz="half" idx="2"/>
          </p:nvPr>
        </p:nvSpPr>
        <p:spPr>
          <a:xfrm>
            <a:off x="789317" y="4935990"/>
            <a:ext cx="3276735" cy="100761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grpSp>
        <p:nvGrpSpPr>
          <p:cNvPr id="22" name="グループ 21"/>
          <p:cNvGrpSpPr/>
          <p:nvPr/>
        </p:nvGrpSpPr>
        <p:grpSpPr>
          <a:xfrm>
            <a:off x="5072334" y="1733550"/>
            <a:ext cx="3270377" cy="3050038"/>
            <a:chOff x="895350" y="3313113"/>
            <a:chExt cx="3613151" cy="2790825"/>
          </a:xfrm>
          <a:solidFill>
            <a:schemeClr val="tx1">
              <a:lumMod val="50000"/>
            </a:schemeClr>
          </a:solidFill>
        </p:grpSpPr>
        <p:sp>
          <p:nvSpPr>
            <p:cNvPr id="23"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4"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5"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6"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7"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8"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29"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0"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1"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2"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3"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34"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37" name="図プレースホルダー 33" descr="画像を追加する空のプレースホルダー。プレースホルダーをクリックし、追加する画像を選択します。"/>
          <p:cNvSpPr>
            <a:spLocks noGrp="1" noChangeAspect="1"/>
          </p:cNvSpPr>
          <p:nvPr>
            <p:ph type="pic" sz="quarter" idx="18"/>
          </p:nvPr>
        </p:nvSpPr>
        <p:spPr>
          <a:xfrm>
            <a:off x="5231788" y="1900210"/>
            <a:ext cx="2951652" cy="2571736"/>
          </a:xfrm>
          <a:solidFill>
            <a:schemeClr val="bg2"/>
          </a:solidFill>
          <a:ln w="38100">
            <a:solidFill>
              <a:schemeClr val="bg1"/>
            </a:solidFill>
          </a:ln>
        </p:spPr>
        <p:txBody>
          <a:bodyPr rtlCol="0"/>
          <a:lstStyle>
            <a:lvl1pPr marL="0" indent="0" algn="ctr" rtl="0">
              <a:buNone/>
              <a:defRPr>
                <a:latin typeface="ＭＳ Ｐゴシック" panose="020B0600070205080204" pitchFamily="50" charset="-128"/>
                <a:ea typeface="ＭＳ Ｐゴシック" panose="020B0600070205080204" pitchFamily="50" charset="-128"/>
              </a:defRPr>
            </a:lvl1pPr>
          </a:lstStyle>
          <a:p>
            <a:pPr rtl="0"/>
            <a:r>
              <a:rPr lang="ja-JP" altLang="en-US"/>
              <a:t>アイコンをクリックして図を追加</a:t>
            </a:r>
            <a:endParaRPr lang="ja-JP" altLang="en-US" dirty="0"/>
          </a:p>
        </p:txBody>
      </p:sp>
      <p:sp>
        <p:nvSpPr>
          <p:cNvPr id="40" name="テキスト プレースホルダー 3"/>
          <p:cNvSpPr>
            <a:spLocks noGrp="1"/>
          </p:cNvSpPr>
          <p:nvPr>
            <p:ph type="body" sz="half" idx="19"/>
          </p:nvPr>
        </p:nvSpPr>
        <p:spPr>
          <a:xfrm>
            <a:off x="5057181" y="4935990"/>
            <a:ext cx="3276735" cy="100761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sp>
        <p:nvSpPr>
          <p:cNvPr id="8" name="スライド番号プレースホルダー 7"/>
          <p:cNvSpPr>
            <a:spLocks noGrp="1"/>
          </p:cNvSpPr>
          <p:nvPr>
            <p:ph type="sldNum" sz="quarter" idx="12"/>
          </p:nvPr>
        </p:nvSpPr>
        <p:spPr/>
        <p:txBody>
          <a:bodyPr rtlCol="0"/>
          <a:lstStyle>
            <a:lvl1pPr>
              <a:defRPr sz="2800"/>
            </a:lvl1pPr>
          </a:lstStyle>
          <a:p>
            <a:fld id="{022B156B-59AE-415F-B24B-8756D48BB977}" type="slidenum">
              <a:rPr lang="en-US" altLang="ja-JP" smtClean="0"/>
              <a:pPr/>
              <a:t>‹#›</a:t>
            </a:fld>
            <a:endParaRPr lang="en-US" altLang="ja-JP" dirty="0"/>
          </a:p>
        </p:txBody>
      </p:sp>
      <p:sp>
        <p:nvSpPr>
          <p:cNvPr id="7" name="フッター プレースホルダー 6"/>
          <p:cNvSpPr>
            <a:spLocks noGrp="1"/>
          </p:cNvSpPr>
          <p:nvPr>
            <p:ph type="ftr" sz="quarter" idx="11"/>
          </p:nvPr>
        </p:nvSpPr>
        <p:spPr/>
        <p:txBody>
          <a:bodyPr rtlCol="0"/>
          <a:lstStyle/>
          <a:p>
            <a:pPr rtl="0"/>
            <a:endParaRPr lang="ja-JP" altLang="en-US" dirty="0"/>
          </a:p>
        </p:txBody>
      </p:sp>
      <p:sp>
        <p:nvSpPr>
          <p:cNvPr id="6" name="日付プレースホルダー 5"/>
          <p:cNvSpPr>
            <a:spLocks noGrp="1"/>
          </p:cNvSpPr>
          <p:nvPr>
            <p:ph type="dt" sz="half" idx="10"/>
          </p:nvPr>
        </p:nvSpPr>
        <p:spPr/>
        <p:txBody>
          <a:bodyPr rtlCol="0"/>
          <a:lstStyle>
            <a:lvl1pPr>
              <a:defRPr/>
            </a:lvl1pPr>
          </a:lstStyle>
          <a:p>
            <a:endParaRPr lang="ja-JP" altLang="en-US" dirty="0"/>
          </a:p>
        </p:txBody>
      </p:sp>
    </p:spTree>
    <p:extLst>
      <p:ext uri="{BB962C8B-B14F-4D97-AF65-F5344CB8AC3E}">
        <p14:creationId xmlns:p14="http://schemas.microsoft.com/office/powerpoint/2010/main" val="116827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キャプション付きの 3 つの画像">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grpSp>
        <p:nvGrpSpPr>
          <p:cNvPr id="52" name="グループ 51"/>
          <p:cNvGrpSpPr>
            <a:grpSpLocks noChangeAspect="1"/>
          </p:cNvGrpSpPr>
          <p:nvPr/>
        </p:nvGrpSpPr>
        <p:grpSpPr>
          <a:xfrm rot="5400000">
            <a:off x="393436" y="2064321"/>
            <a:ext cx="3123347" cy="2317298"/>
            <a:chOff x="895350" y="3313113"/>
            <a:chExt cx="3613151" cy="2790825"/>
          </a:xfrm>
          <a:solidFill>
            <a:schemeClr val="tx1">
              <a:lumMod val="50000"/>
            </a:schemeClr>
          </a:solidFill>
        </p:grpSpPr>
        <p:sp>
          <p:nvSpPr>
            <p:cNvPr id="53"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4"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5"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6"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7"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8"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59"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0"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1"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2"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3"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64"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79" name="図プレースホルダー 33" descr="画像を追加する空のプレースホルダー。プレースホルダーをクリックし、追加する画像を選択します。"/>
          <p:cNvSpPr>
            <a:spLocks noGrp="1"/>
          </p:cNvSpPr>
          <p:nvPr>
            <p:ph type="pic" sz="quarter" idx="19"/>
          </p:nvPr>
        </p:nvSpPr>
        <p:spPr>
          <a:xfrm>
            <a:off x="936876" y="1824285"/>
            <a:ext cx="2036467" cy="277630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81" name="テキスト プレースホルダー 3"/>
          <p:cNvSpPr>
            <a:spLocks noGrp="1"/>
          </p:cNvSpPr>
          <p:nvPr>
            <p:ph type="body" sz="half" idx="2"/>
          </p:nvPr>
        </p:nvSpPr>
        <p:spPr>
          <a:xfrm>
            <a:off x="926409" y="4947405"/>
            <a:ext cx="2057400" cy="91440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grpSp>
        <p:nvGrpSpPr>
          <p:cNvPr id="84" name="グループ 83"/>
          <p:cNvGrpSpPr>
            <a:grpSpLocks noChangeAspect="1"/>
          </p:cNvGrpSpPr>
          <p:nvPr userDrawn="1"/>
        </p:nvGrpSpPr>
        <p:grpSpPr>
          <a:xfrm rot="5400000">
            <a:off x="2997433" y="2064321"/>
            <a:ext cx="3123347" cy="2317298"/>
            <a:chOff x="895350" y="3313113"/>
            <a:chExt cx="3613151" cy="2790825"/>
          </a:xfrm>
          <a:solidFill>
            <a:schemeClr val="tx1">
              <a:lumMod val="50000"/>
            </a:schemeClr>
          </a:solidFill>
        </p:grpSpPr>
        <p:sp>
          <p:nvSpPr>
            <p:cNvPr id="85"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6"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7"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8"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9"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0"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1"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2"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3"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4"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5"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6"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78" name="図プレースホルダー 33" descr="画像を追加する空のプレースホルダー。プレースホルダーをクリックし、追加する画像を選択します。"/>
          <p:cNvSpPr>
            <a:spLocks noGrp="1"/>
          </p:cNvSpPr>
          <p:nvPr>
            <p:ph type="pic" sz="quarter" idx="18"/>
          </p:nvPr>
        </p:nvSpPr>
        <p:spPr>
          <a:xfrm>
            <a:off x="3540693" y="1824285"/>
            <a:ext cx="2036826" cy="277630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82" name="テキスト プレースホルダー 3"/>
          <p:cNvSpPr>
            <a:spLocks noGrp="1"/>
          </p:cNvSpPr>
          <p:nvPr>
            <p:ph type="body" sz="half" idx="21"/>
          </p:nvPr>
        </p:nvSpPr>
        <p:spPr>
          <a:xfrm>
            <a:off x="3530406" y="4947405"/>
            <a:ext cx="2057400" cy="91440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grpSp>
        <p:nvGrpSpPr>
          <p:cNvPr id="97" name="グループ 96"/>
          <p:cNvGrpSpPr>
            <a:grpSpLocks noChangeAspect="1"/>
          </p:cNvGrpSpPr>
          <p:nvPr userDrawn="1"/>
        </p:nvGrpSpPr>
        <p:grpSpPr>
          <a:xfrm rot="5400000">
            <a:off x="5623839" y="2064321"/>
            <a:ext cx="3123347" cy="2317298"/>
            <a:chOff x="895350" y="3313113"/>
            <a:chExt cx="3613151" cy="2790825"/>
          </a:xfrm>
          <a:solidFill>
            <a:schemeClr val="tx1">
              <a:lumMod val="50000"/>
            </a:schemeClr>
          </a:solidFill>
        </p:grpSpPr>
        <p:sp>
          <p:nvSpPr>
            <p:cNvPr id="98"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9"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0"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1"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2"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3"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4"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5"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6"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7"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8"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9"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80" name="図プレースホルダー 33" descr="画像を追加する空のプレースホルダー。プレースホルダーをクリックし、追加する画像を選択します。"/>
          <p:cNvSpPr>
            <a:spLocks noGrp="1"/>
          </p:cNvSpPr>
          <p:nvPr>
            <p:ph type="pic" sz="quarter" idx="20"/>
          </p:nvPr>
        </p:nvSpPr>
        <p:spPr>
          <a:xfrm>
            <a:off x="6167099" y="1824285"/>
            <a:ext cx="2036826" cy="277630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83" name="テキスト プレースホルダー 3"/>
          <p:cNvSpPr>
            <a:spLocks noGrp="1"/>
          </p:cNvSpPr>
          <p:nvPr>
            <p:ph type="body" sz="half" idx="22"/>
          </p:nvPr>
        </p:nvSpPr>
        <p:spPr>
          <a:xfrm>
            <a:off x="6156812" y="4947405"/>
            <a:ext cx="2057400" cy="914400"/>
          </a:xfrm>
        </p:spPr>
        <p:txBody>
          <a:bodyPr rtlCol="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sp>
        <p:nvSpPr>
          <p:cNvPr id="8" name="スライド番号プレースホルダー 7"/>
          <p:cNvSpPr>
            <a:spLocks noGrp="1"/>
          </p:cNvSpPr>
          <p:nvPr>
            <p:ph type="sldNum" sz="quarter" idx="12"/>
          </p:nvPr>
        </p:nvSpPr>
        <p:spPr/>
        <p:txBody>
          <a:bodyPr rtlCol="0"/>
          <a:lstStyle>
            <a:lvl1pPr>
              <a:defRPr sz="2800"/>
            </a:lvl1pPr>
          </a:lstStyle>
          <a:p>
            <a:fld id="{022B156B-59AE-415F-B24B-8756D48BB977}" type="slidenum">
              <a:rPr lang="en-US" altLang="ja-JP" smtClean="0"/>
              <a:pPr/>
              <a:t>‹#›</a:t>
            </a:fld>
            <a:endParaRPr lang="en-US" altLang="ja-JP" dirty="0"/>
          </a:p>
        </p:txBody>
      </p:sp>
      <p:sp>
        <p:nvSpPr>
          <p:cNvPr id="7" name="フッター プレースホルダー 6"/>
          <p:cNvSpPr>
            <a:spLocks noGrp="1"/>
          </p:cNvSpPr>
          <p:nvPr>
            <p:ph type="ftr" sz="quarter" idx="11"/>
          </p:nvPr>
        </p:nvSpPr>
        <p:spPr/>
        <p:txBody>
          <a:bodyPr rtlCol="0"/>
          <a:lstStyle/>
          <a:p>
            <a:pPr rtl="0"/>
            <a:endParaRPr lang="ja-JP" altLang="en-US" dirty="0"/>
          </a:p>
        </p:txBody>
      </p:sp>
      <p:sp>
        <p:nvSpPr>
          <p:cNvPr id="6" name="日付プレースホルダー 5"/>
          <p:cNvSpPr>
            <a:spLocks noGrp="1"/>
          </p:cNvSpPr>
          <p:nvPr>
            <p:ph type="dt" sz="half" idx="10"/>
          </p:nvPr>
        </p:nvSpPr>
        <p:spPr/>
        <p:txBody>
          <a:bodyPr rtlCol="0"/>
          <a:lstStyle>
            <a:lvl1pPr>
              <a:defRPr/>
            </a:lvl1pPr>
          </a:lstStyle>
          <a:p>
            <a:endParaRPr lang="ja-JP" altLang="en-US" dirty="0"/>
          </a:p>
        </p:txBody>
      </p:sp>
    </p:spTree>
    <p:extLst>
      <p:ext uri="{BB962C8B-B14F-4D97-AF65-F5344CB8AC3E}">
        <p14:creationId xmlns:p14="http://schemas.microsoft.com/office/powerpoint/2010/main" val="16819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キャプション付きの 3 つの画像">
    <p:spTree>
      <p:nvGrpSpPr>
        <p:cNvPr id="1" name=""/>
        <p:cNvGrpSpPr/>
        <p:nvPr/>
      </p:nvGrpSpPr>
      <p:grpSpPr>
        <a:xfrm>
          <a:off x="0" y="0"/>
          <a:ext cx="0" cy="0"/>
          <a:chOff x="0" y="0"/>
          <a:chExt cx="0" cy="0"/>
        </a:xfrm>
      </p:grpSpPr>
      <p:sp>
        <p:nvSpPr>
          <p:cNvPr id="2" name="タイトル 1"/>
          <p:cNvSpPr>
            <a:spLocks noGrp="1"/>
          </p:cNvSpPr>
          <p:nvPr>
            <p:ph type="title"/>
          </p:nvPr>
        </p:nvSpPr>
        <p:spPr>
          <a:xfrm>
            <a:off x="6799661" y="421594"/>
            <a:ext cx="1714500" cy="1885508"/>
          </a:xfrm>
        </p:spPr>
        <p:txBody>
          <a:bodyPr rtlCol="0">
            <a:normAutofit/>
          </a:bodyPr>
          <a:lstStyle>
            <a:lvl1pPr algn="l" rtl="0">
              <a:defRPr sz="1800"/>
            </a:lvl1pPr>
          </a:lstStyle>
          <a:p>
            <a:pPr rtl="0"/>
            <a:r>
              <a:rPr lang="ja-JP" altLang="en-US"/>
              <a:t>マスター タイトルの書式設定</a:t>
            </a:r>
            <a:endParaRPr lang="ja-JP" altLang="en-US" dirty="0"/>
          </a:p>
        </p:txBody>
      </p:sp>
      <p:grpSp>
        <p:nvGrpSpPr>
          <p:cNvPr id="84" name="グループ 83"/>
          <p:cNvGrpSpPr>
            <a:grpSpLocks noChangeAspect="1"/>
          </p:cNvGrpSpPr>
          <p:nvPr/>
        </p:nvGrpSpPr>
        <p:grpSpPr>
          <a:xfrm rot="16200000" flipV="1">
            <a:off x="-425972" y="1653786"/>
            <a:ext cx="5053664" cy="3308889"/>
            <a:chOff x="895350" y="3313113"/>
            <a:chExt cx="3613151" cy="2790825"/>
          </a:xfrm>
          <a:solidFill>
            <a:schemeClr val="tx1">
              <a:lumMod val="50000"/>
            </a:schemeClr>
          </a:solidFill>
        </p:grpSpPr>
        <p:sp>
          <p:nvSpPr>
            <p:cNvPr id="85"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6"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7"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8"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89"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0"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1"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2"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3"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4"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5"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96"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97" name="図プレースホルダー 33" descr="画像を追加する空のプレースホルダー。プレースホルダーをクリックし、追加する画像を選択します。"/>
          <p:cNvSpPr>
            <a:spLocks noGrp="1"/>
          </p:cNvSpPr>
          <p:nvPr>
            <p:ph type="pic" sz="quarter" idx="17"/>
          </p:nvPr>
        </p:nvSpPr>
        <p:spPr>
          <a:xfrm>
            <a:off x="630596" y="1020193"/>
            <a:ext cx="2914650" cy="4572000"/>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grpSp>
        <p:nvGrpSpPr>
          <p:cNvPr id="98" name="グループ 97"/>
          <p:cNvGrpSpPr/>
          <p:nvPr/>
        </p:nvGrpSpPr>
        <p:grpSpPr>
          <a:xfrm>
            <a:off x="3991867" y="319177"/>
            <a:ext cx="2542205" cy="2710838"/>
            <a:chOff x="895350" y="3313113"/>
            <a:chExt cx="3613151" cy="2790825"/>
          </a:xfrm>
          <a:solidFill>
            <a:schemeClr val="tx1">
              <a:lumMod val="50000"/>
            </a:schemeClr>
          </a:solidFill>
        </p:grpSpPr>
        <p:sp>
          <p:nvSpPr>
            <p:cNvPr id="99"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0"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1"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2"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3"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4"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5"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6"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7"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8"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09"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0"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111" name="図プレースホルダー 33" descr="画像を追加する空のプレースホルダー。プレースホルダーをクリックし、追加する画像を選択します。"/>
          <p:cNvSpPr>
            <a:spLocks noGrp="1" noChangeAspect="1"/>
          </p:cNvSpPr>
          <p:nvPr>
            <p:ph type="pic" sz="quarter" idx="18"/>
          </p:nvPr>
        </p:nvSpPr>
        <p:spPr>
          <a:xfrm>
            <a:off x="4160085" y="529603"/>
            <a:ext cx="2245025" cy="230533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grpSp>
        <p:nvGrpSpPr>
          <p:cNvPr id="112" name="グループ 111"/>
          <p:cNvGrpSpPr/>
          <p:nvPr/>
        </p:nvGrpSpPr>
        <p:grpSpPr>
          <a:xfrm>
            <a:off x="3991867" y="3245640"/>
            <a:ext cx="2542205" cy="2710838"/>
            <a:chOff x="895350" y="3313113"/>
            <a:chExt cx="3613151" cy="2790825"/>
          </a:xfrm>
          <a:solidFill>
            <a:schemeClr val="tx1">
              <a:lumMod val="50000"/>
            </a:schemeClr>
          </a:solidFill>
        </p:grpSpPr>
        <p:sp>
          <p:nvSpPr>
            <p:cNvPr id="113" name="フリーフォーム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4" name="フリーフォーム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5" name="フリーフォーム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6" name="フリーフォーム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7" name="フリーフォーム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8" name="フリーフォーム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19" name="フリーフォーム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0" name="フリーフォーム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1" name="フリーフォーム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2" name="フリーフォーム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3" name="フリーフォーム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sp>
          <p:nvSpPr>
            <p:cNvPr id="124" name="フリーフォーム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rtlCol="0" anchor="t" anchorCtr="0" compatLnSpc="1">
              <a:prstTxWarp prst="textNoShape">
                <a:avLst/>
              </a:prstTxWarp>
            </a:bodyPr>
            <a:lstStyle/>
            <a:p>
              <a:pPr rtl="0"/>
              <a:endParaRPr lang="ja-JP" altLang="en-US" sz="1350" dirty="0"/>
            </a:p>
          </p:txBody>
        </p:sp>
      </p:grpSp>
      <p:sp>
        <p:nvSpPr>
          <p:cNvPr id="125" name="図プレースホルダー 33" descr="画像を追加する空のプレースホルダー。プレースホルダーをクリックし、追加する画像を選択します。"/>
          <p:cNvSpPr>
            <a:spLocks noGrp="1" noChangeAspect="1"/>
          </p:cNvSpPr>
          <p:nvPr>
            <p:ph type="pic" sz="quarter" idx="19"/>
          </p:nvPr>
        </p:nvSpPr>
        <p:spPr>
          <a:xfrm>
            <a:off x="4160085" y="3456066"/>
            <a:ext cx="2245025" cy="2305338"/>
          </a:xfrm>
          <a:solidFill>
            <a:schemeClr val="bg2"/>
          </a:solidFill>
          <a:ln w="38100">
            <a:solidFill>
              <a:schemeClr val="bg1"/>
            </a:solidFill>
          </a:ln>
        </p:spPr>
        <p:txBody>
          <a:bodyPr rtlCol="0"/>
          <a:lstStyle>
            <a:lvl1pPr marL="0" indent="0" algn="ctr" rtl="0">
              <a:buNone/>
              <a:defRPr/>
            </a:lvl1pPr>
          </a:lstStyle>
          <a:p>
            <a:pPr rtl="0"/>
            <a:r>
              <a:rPr lang="ja-JP" altLang="en-US"/>
              <a:t>アイコンをクリックして図を追加</a:t>
            </a:r>
            <a:endParaRPr lang="ja-JP" altLang="en-US" dirty="0"/>
          </a:p>
        </p:txBody>
      </p:sp>
      <p:sp>
        <p:nvSpPr>
          <p:cNvPr id="126" name="テキスト プレースホルダー 3"/>
          <p:cNvSpPr>
            <a:spLocks noGrp="1"/>
          </p:cNvSpPr>
          <p:nvPr>
            <p:ph type="body" sz="half" idx="21"/>
          </p:nvPr>
        </p:nvSpPr>
        <p:spPr>
          <a:xfrm>
            <a:off x="6799661" y="2484993"/>
            <a:ext cx="1714500" cy="3248729"/>
          </a:xfrm>
        </p:spPr>
        <p:txBody>
          <a:bodyPr rtlCol="0" anchor="t" anchorCtr="0">
            <a:normAutofit/>
          </a:bodyPr>
          <a:lstStyle>
            <a:lvl1pPr marL="0" indent="0" algn="l" rtl="0">
              <a:spcBef>
                <a:spcPts val="1200"/>
              </a:spcBef>
              <a:buNone/>
              <a:defRPr sz="1200"/>
            </a:lvl1pPr>
            <a:lvl2pPr marL="342900" indent="0" algn="l" rtl="0">
              <a:buNone/>
              <a:defRPr sz="1050"/>
            </a:lvl2pPr>
            <a:lvl3pPr marL="685800" indent="0" algn="l" rtl="0">
              <a:buNone/>
              <a:defRPr sz="900"/>
            </a:lvl3pPr>
            <a:lvl4pPr marL="1028700" indent="0" algn="l" rtl="0">
              <a:buNone/>
              <a:defRPr sz="750"/>
            </a:lvl4pPr>
            <a:lvl5pPr marL="1371600" indent="0" algn="l" rtl="0">
              <a:buNone/>
              <a:defRPr sz="750"/>
            </a:lvl5pPr>
            <a:lvl6pPr marL="1714500" indent="0" algn="l" rtl="0">
              <a:buNone/>
              <a:defRPr sz="750"/>
            </a:lvl6pPr>
            <a:lvl7pPr marL="2057400" indent="0" algn="l" rtl="0">
              <a:buNone/>
              <a:defRPr sz="750"/>
            </a:lvl7pPr>
            <a:lvl8pPr marL="2400300" indent="0" algn="l" rtl="0">
              <a:buNone/>
              <a:defRPr sz="750"/>
            </a:lvl8pPr>
            <a:lvl9pPr marL="2743200" indent="0" algn="l" rtl="0">
              <a:buNone/>
              <a:defRPr sz="750"/>
            </a:lvl9pPr>
          </a:lstStyle>
          <a:p>
            <a:pPr lvl="0" rtl="0"/>
            <a:r>
              <a:rPr lang="ja-JP" altLang="en-US"/>
              <a:t>マスター テキストの書式設定</a:t>
            </a:r>
          </a:p>
        </p:txBody>
      </p:sp>
      <p:sp>
        <p:nvSpPr>
          <p:cNvPr id="8" name="スライド番号プレースホルダー 7"/>
          <p:cNvSpPr>
            <a:spLocks noGrp="1"/>
          </p:cNvSpPr>
          <p:nvPr>
            <p:ph type="sldNum" sz="quarter" idx="12"/>
          </p:nvPr>
        </p:nvSpPr>
        <p:spPr/>
        <p:txBody>
          <a:bodyPr rtlCol="0"/>
          <a:lstStyle>
            <a:lvl1pPr>
              <a:defRPr sz="2800"/>
            </a:lvl1pPr>
          </a:lstStyle>
          <a:p>
            <a:fld id="{022B156B-59AE-415F-B24B-8756D48BB977}" type="slidenum">
              <a:rPr lang="en-US" altLang="ja-JP" smtClean="0"/>
              <a:pPr/>
              <a:t>‹#›</a:t>
            </a:fld>
            <a:endParaRPr lang="en-US" altLang="ja-JP" dirty="0"/>
          </a:p>
        </p:txBody>
      </p:sp>
      <p:sp>
        <p:nvSpPr>
          <p:cNvPr id="7" name="フッター プレースホルダー 6"/>
          <p:cNvSpPr>
            <a:spLocks noGrp="1"/>
          </p:cNvSpPr>
          <p:nvPr>
            <p:ph type="ftr" sz="quarter" idx="11"/>
          </p:nvPr>
        </p:nvSpPr>
        <p:spPr/>
        <p:txBody>
          <a:bodyPr rtlCol="0"/>
          <a:lstStyle/>
          <a:p>
            <a:pPr rtl="0"/>
            <a:endParaRPr lang="ja-JP" altLang="en-US" dirty="0"/>
          </a:p>
        </p:txBody>
      </p:sp>
      <p:sp>
        <p:nvSpPr>
          <p:cNvPr id="6" name="日付プレースホルダー 5"/>
          <p:cNvSpPr>
            <a:spLocks noGrp="1"/>
          </p:cNvSpPr>
          <p:nvPr>
            <p:ph type="dt" sz="half" idx="10"/>
          </p:nvPr>
        </p:nvSpPr>
        <p:spPr/>
        <p:txBody>
          <a:bodyPr rtlCol="0"/>
          <a:lstStyle>
            <a:lvl1pPr>
              <a:defRPr/>
            </a:lvl1pPr>
          </a:lstStyle>
          <a:p>
            <a:endParaRPr lang="ja-JP" altLang="en-US" dirty="0"/>
          </a:p>
        </p:txBody>
      </p:sp>
    </p:spTree>
    <p:extLst>
      <p:ext uri="{BB962C8B-B14F-4D97-AF65-F5344CB8AC3E}">
        <p14:creationId xmlns:p14="http://schemas.microsoft.com/office/powerpoint/2010/main" val="787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pPr rtl="0"/>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3645693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9308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dirty="0"/>
          </a:p>
        </p:txBody>
      </p:sp>
      <p:sp>
        <p:nvSpPr>
          <p:cNvPr id="6" name="Footer Placeholder 5"/>
          <p:cNvSpPr>
            <a:spLocks noGrp="1"/>
          </p:cNvSpPr>
          <p:nvPr>
            <p:ph type="ftr" sz="quarter" idx="11"/>
          </p:nvPr>
        </p:nvSpPr>
        <p:spPr/>
        <p:txBody>
          <a:bodyPr/>
          <a:lstStyle/>
          <a:p>
            <a:endParaRPr lang="ja-JP" altLang="en-US" dirty="0"/>
          </a:p>
        </p:txBody>
      </p:sp>
      <p:sp>
        <p:nvSpPr>
          <p:cNvPr id="7" name="Slide Number Placeholder 6"/>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140159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ja-JP" altLang="en-US" dirty="0"/>
          </a:p>
        </p:txBody>
      </p:sp>
      <p:sp>
        <p:nvSpPr>
          <p:cNvPr id="8" name="Footer Placeholder 7"/>
          <p:cNvSpPr>
            <a:spLocks noGrp="1"/>
          </p:cNvSpPr>
          <p:nvPr>
            <p:ph type="ftr" sz="quarter" idx="11"/>
          </p:nvPr>
        </p:nvSpPr>
        <p:spPr/>
        <p:txBody>
          <a:bodyPr/>
          <a:lstStyle/>
          <a:p>
            <a:pPr rtl="0"/>
            <a:endParaRPr lang="ja-JP" altLang="en-US" dirty="0"/>
          </a:p>
        </p:txBody>
      </p:sp>
      <p:sp>
        <p:nvSpPr>
          <p:cNvPr id="9" name="Slide Number Placeholder 8"/>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en-US" altLang="ja-JP" dirty="0"/>
          </a:p>
        </p:txBody>
      </p:sp>
    </p:spTree>
    <p:extLst>
      <p:ext uri="{BB962C8B-B14F-4D97-AF65-F5344CB8AC3E}">
        <p14:creationId xmlns:p14="http://schemas.microsoft.com/office/powerpoint/2010/main" val="372980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dirty="0"/>
          </a:p>
        </p:txBody>
      </p:sp>
      <p:sp>
        <p:nvSpPr>
          <p:cNvPr id="4" name="Footer Placeholder 3"/>
          <p:cNvSpPr>
            <a:spLocks noGrp="1"/>
          </p:cNvSpPr>
          <p:nvPr>
            <p:ph type="ftr" sz="quarter" idx="11"/>
          </p:nvPr>
        </p:nvSpPr>
        <p:spPr/>
        <p:txBody>
          <a:bodyPr/>
          <a:lstStyle/>
          <a:p>
            <a:pPr rtl="0"/>
            <a:endParaRPr lang="ja-JP" altLang="en-US" dirty="0"/>
          </a:p>
        </p:txBody>
      </p:sp>
      <p:sp>
        <p:nvSpPr>
          <p:cNvPr id="5" name="Slide Number Placeholder 4"/>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en-US" altLang="ja-JP" dirty="0"/>
          </a:p>
        </p:txBody>
      </p:sp>
    </p:spTree>
    <p:extLst>
      <p:ext uri="{BB962C8B-B14F-4D97-AF65-F5344CB8AC3E}">
        <p14:creationId xmlns:p14="http://schemas.microsoft.com/office/powerpoint/2010/main" val="118573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ja-JP" alt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ja-JP" altLang="en-US" dirty="0"/>
          </a:p>
        </p:txBody>
      </p:sp>
      <p:sp>
        <p:nvSpPr>
          <p:cNvPr id="9" name="Slide Number Placeholder 8"/>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5818950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ja-JP" alt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ja-JP" altLang="en-US" dirty="0"/>
          </a:p>
        </p:txBody>
      </p:sp>
      <p:sp>
        <p:nvSpPr>
          <p:cNvPr id="7" name="Slide Number Placeholder 6"/>
          <p:cNvSpPr>
            <a:spLocks noGrp="1"/>
          </p:cNvSpPr>
          <p:nvPr>
            <p:ph type="sldNum" sz="quarter" idx="12"/>
          </p:nvPr>
        </p:nvSpPr>
        <p:spPr/>
        <p:txBody>
          <a:bodyPr/>
          <a:lstStyle>
            <a:lvl1pPr>
              <a:defRPr sz="2800">
                <a:solidFill>
                  <a:schemeClr val="tx2"/>
                </a:solidFill>
              </a:defRPr>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17031925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dirty="0"/>
          </a:p>
        </p:txBody>
      </p:sp>
      <p:sp>
        <p:nvSpPr>
          <p:cNvPr id="6" name="Footer Placeholder 5"/>
          <p:cNvSpPr>
            <a:spLocks noGrp="1"/>
          </p:cNvSpPr>
          <p:nvPr>
            <p:ph type="ftr" sz="quarter" idx="11"/>
          </p:nvPr>
        </p:nvSpPr>
        <p:spPr/>
        <p:txBody>
          <a:bodyPr/>
          <a:lstStyle/>
          <a:p>
            <a:endParaRPr lang="ja-JP" altLang="en-US" dirty="0"/>
          </a:p>
        </p:txBody>
      </p:sp>
      <p:sp>
        <p:nvSpPr>
          <p:cNvPr id="7" name="Slide Number Placeholder 6"/>
          <p:cNvSpPr>
            <a:spLocks noGrp="1"/>
          </p:cNvSpPr>
          <p:nvPr>
            <p:ph type="sldNum" sz="quarter" idx="12"/>
          </p:nvPr>
        </p:nvSpPr>
        <p:spPr/>
        <p:txBody>
          <a:bodyPr/>
          <a:lstStyle>
            <a:lvl1pPr>
              <a:defRPr sz="2800"/>
            </a:lvl1pPr>
          </a:lstStyle>
          <a:p>
            <a:fld id="{022B156B-59AE-415F-B24B-8756D48BB977}" type="slidenum">
              <a:rPr lang="en-US" altLang="ja-JP" smtClean="0"/>
              <a:pPr/>
              <a:t>‹#›</a:t>
            </a:fld>
            <a:endParaRPr lang="ja-JP" altLang="en-US" dirty="0"/>
          </a:p>
        </p:txBody>
      </p:sp>
    </p:spTree>
    <p:extLst>
      <p:ext uri="{BB962C8B-B14F-4D97-AF65-F5344CB8AC3E}">
        <p14:creationId xmlns:p14="http://schemas.microsoft.com/office/powerpoint/2010/main" val="29214429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ja-JP" alt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ja-JP" alt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22B156B-59AE-415F-B24B-8756D48BB977}" type="slidenum">
              <a:rPr lang="en-US" altLang="ja-JP" smtClean="0"/>
              <a:pPr/>
              <a:t>‹#›</a:t>
            </a:fld>
            <a:endParaRPr lang="ja-JP" alt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286408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9931" y="1940312"/>
            <a:ext cx="8474927" cy="2382446"/>
          </a:xfrm>
        </p:spPr>
        <p:txBody>
          <a:bodyPr rtlCol="0">
            <a:noAutofit/>
          </a:bodyPr>
          <a:lstStyle/>
          <a:p>
            <a:pPr algn="ctr" rtl="0">
              <a:lnSpc>
                <a:spcPct val="150000"/>
              </a:lnSpc>
            </a:pPr>
            <a:r>
              <a:rPr lang="ja-JP" altLang="en-US" sz="6000" b="1"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「強み」の</a:t>
            </a:r>
            <a:r>
              <a:rPr lang="ja-JP" altLang="en-US" sz="60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講習①</a:t>
            </a:r>
            <a:r>
              <a:rPr lang="en-US" altLang="ja-JP" sz="60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
            </a:r>
            <a:br>
              <a:rPr lang="en-US" altLang="ja-JP" sz="60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br>
            <a:r>
              <a:rPr lang="ja-JP" altLang="en-US" sz="6000" b="1"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　「強み」とは？　～</a:t>
            </a:r>
            <a:endParaRPr lang="ja-JP" altLang="en-US" sz="6000" b="1"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923588" y="6309360"/>
            <a:ext cx="1220412" cy="531007"/>
          </a:xfrm>
        </p:spPr>
        <p:txBody>
          <a:bodyPr/>
          <a:lstStyle/>
          <a:p>
            <a:r>
              <a:rPr lang="ja-JP" altLang="en-US" dirty="0" smtClean="0"/>
              <a:t>①－</a:t>
            </a:r>
            <a:fld id="{D57F1E4F-1CFF-5643-939E-217C01CDF565}" type="slidenum">
              <a:rPr lang="en-US" smtClean="0"/>
              <a:pPr/>
              <a:t>1</a:t>
            </a:fld>
            <a:endParaRPr lang="en-US" dirty="0"/>
          </a:p>
        </p:txBody>
      </p:sp>
      <p:sp>
        <p:nvSpPr>
          <p:cNvPr id="4" name="テキスト ボックス 3"/>
          <p:cNvSpPr txBox="1"/>
          <p:nvPr/>
        </p:nvSpPr>
        <p:spPr>
          <a:xfrm>
            <a:off x="5832630" y="221942"/>
            <a:ext cx="3835154" cy="369332"/>
          </a:xfrm>
          <a:prstGeom prst="rect">
            <a:avLst/>
          </a:prstGeom>
          <a:noFill/>
        </p:spPr>
        <p:txBody>
          <a:bodyPr wrap="square" rtlCol="0">
            <a:spAutoFit/>
          </a:bodyPr>
          <a:lstStyle/>
          <a:p>
            <a:r>
              <a:rPr kumimoji="1" lang="ja-JP" altLang="en-US" dirty="0"/>
              <a:t>第１回　　月　　日　（　　</a:t>
            </a:r>
            <a:r>
              <a:rPr kumimoji="1" lang="ja-JP" altLang="en-US" dirty="0" smtClean="0"/>
              <a:t>）</a:t>
            </a:r>
            <a:endParaRPr kumimoji="1" lang="en-US" altLang="ja-JP" dirty="0"/>
          </a:p>
        </p:txBody>
      </p:sp>
      <p:sp>
        <p:nvSpPr>
          <p:cNvPr id="5" name="テキスト ボックス 4">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76967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CCC3DD-9070-4051-B9DB-27AF2759AC7F}"/>
              </a:ext>
            </a:extLst>
          </p:cNvPr>
          <p:cNvSpPr>
            <a:spLocks noGrp="1"/>
          </p:cNvSpPr>
          <p:nvPr>
            <p:ph type="title"/>
          </p:nvPr>
        </p:nvSpPr>
        <p:spPr/>
        <p:txBody>
          <a:bodyPr/>
          <a:lstStyle/>
          <a:p>
            <a:r>
              <a:rPr kumimoji="1" lang="ja-JP" altLang="en-US" dirty="0" smtClean="0">
                <a:solidFill>
                  <a:schemeClr val="tx1"/>
                </a:solidFill>
              </a:rPr>
              <a:t>「強み」の</a:t>
            </a:r>
            <a:r>
              <a:rPr kumimoji="1" lang="ja-JP" altLang="en-US" dirty="0">
                <a:solidFill>
                  <a:schemeClr val="tx1"/>
                </a:solidFill>
              </a:rPr>
              <a:t>構成要素</a:t>
            </a:r>
          </a:p>
        </p:txBody>
      </p:sp>
      <p:sp>
        <p:nvSpPr>
          <p:cNvPr id="3" name="スライド番号プレースホルダー 2"/>
          <p:cNvSpPr>
            <a:spLocks noGrp="1"/>
          </p:cNvSpPr>
          <p:nvPr>
            <p:ph type="sldNum" sz="quarter" idx="12"/>
          </p:nvPr>
        </p:nvSpPr>
        <p:spPr>
          <a:xfrm>
            <a:off x="7681376" y="6360102"/>
            <a:ext cx="1462624" cy="497898"/>
          </a:xfrm>
        </p:spPr>
        <p:txBody>
          <a:bodyPr/>
          <a:lstStyle/>
          <a:p>
            <a:pPr rtl="0"/>
            <a:r>
              <a:rPr lang="ja-JP" altLang="en-US" dirty="0" smtClean="0"/>
              <a:t>①－</a:t>
            </a:r>
            <a:fld id="{022B156B-59AE-415F-B24B-8756D48BB977}" type="slidenum">
              <a:rPr lang="en-US" altLang="ja-JP" smtClean="0"/>
              <a:t>10</a:t>
            </a:fld>
            <a:endParaRPr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val="3189101949"/>
              </p:ext>
            </p:extLst>
          </p:nvPr>
        </p:nvGraphicFramePr>
        <p:xfrm>
          <a:off x="700710" y="1812538"/>
          <a:ext cx="7788300" cy="4224117"/>
        </p:xfrm>
        <a:graphic>
          <a:graphicData uri="http://schemas.openxmlformats.org/drawingml/2006/table">
            <a:tbl>
              <a:tblPr firstRow="1" bandRow="1">
                <a:tableStyleId>{C4B1156A-380E-4F78-BDF5-A606A8083BF9}</a:tableStyleId>
              </a:tblPr>
              <a:tblGrid>
                <a:gridCol w="2928996">
                  <a:extLst>
                    <a:ext uri="{9D8B030D-6E8A-4147-A177-3AD203B41FA5}">
                      <a16:colId xmlns:a16="http://schemas.microsoft.com/office/drawing/2014/main" val="1797263232"/>
                    </a:ext>
                  </a:extLst>
                </a:gridCol>
                <a:gridCol w="4859304">
                  <a:extLst>
                    <a:ext uri="{9D8B030D-6E8A-4147-A177-3AD203B41FA5}">
                      <a16:colId xmlns:a16="http://schemas.microsoft.com/office/drawing/2014/main" val="269417134"/>
                    </a:ext>
                  </a:extLst>
                </a:gridCol>
              </a:tblGrid>
              <a:tr h="1037453">
                <a:tc>
                  <a:txBody>
                    <a:bodyPr/>
                    <a:lstStyle/>
                    <a:p>
                      <a:endParaRPr kumimoji="1" lang="ja-JP" altLang="en-US"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b="1" dirty="0" smtClean="0"/>
                    </a:p>
                  </a:txBody>
                  <a:tcPr>
                    <a:noFill/>
                  </a:tcPr>
                </a:tc>
                <a:extLst>
                  <a:ext uri="{0D108BD9-81ED-4DB2-BD59-A6C34878D82A}">
                    <a16:rowId xmlns:a16="http://schemas.microsoft.com/office/drawing/2014/main" val="1772592"/>
                  </a:ext>
                </a:extLst>
              </a:tr>
              <a:tr h="974470">
                <a:tc rowSpan="2">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2995032842"/>
                  </a:ext>
                </a:extLst>
              </a:tr>
              <a:tr h="1009110">
                <a:tc vMerge="1">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3134603796"/>
                  </a:ext>
                </a:extLst>
              </a:tr>
              <a:tr h="1203084">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1343922166"/>
                  </a:ext>
                </a:extLst>
              </a:tr>
            </a:tbl>
          </a:graphicData>
        </a:graphic>
      </p:graphicFrame>
      <p:sp>
        <p:nvSpPr>
          <p:cNvPr id="13" name="テキスト ボックス 12"/>
          <p:cNvSpPr txBox="1"/>
          <p:nvPr/>
        </p:nvSpPr>
        <p:spPr>
          <a:xfrm>
            <a:off x="1073822" y="2088801"/>
            <a:ext cx="2150504" cy="400110"/>
          </a:xfrm>
          <a:prstGeom prst="rect">
            <a:avLst/>
          </a:prstGeom>
          <a:noFill/>
        </p:spPr>
        <p:txBody>
          <a:bodyPr wrap="square" rtlCol="0">
            <a:spAutoFit/>
          </a:bodyPr>
          <a:lstStyle/>
          <a:p>
            <a:pPr algn="ctr"/>
            <a:r>
              <a:rPr kumimoji="1" lang="ja-JP" altLang="en-US" sz="2000" b="1" dirty="0" smtClean="0"/>
              <a:t>パフォーマンス</a:t>
            </a:r>
            <a:endParaRPr kumimoji="1" lang="ja-JP" altLang="en-US" sz="2000" b="1" dirty="0"/>
          </a:p>
        </p:txBody>
      </p:sp>
      <p:sp>
        <p:nvSpPr>
          <p:cNvPr id="15" name="テキスト ボックス 14"/>
          <p:cNvSpPr txBox="1"/>
          <p:nvPr/>
        </p:nvSpPr>
        <p:spPr>
          <a:xfrm>
            <a:off x="1381861" y="3661021"/>
            <a:ext cx="1534426" cy="400110"/>
          </a:xfrm>
          <a:prstGeom prst="rect">
            <a:avLst/>
          </a:prstGeom>
          <a:noFill/>
        </p:spPr>
        <p:txBody>
          <a:bodyPr wrap="square" rtlCol="0">
            <a:spAutoFit/>
          </a:bodyPr>
          <a:lstStyle/>
          <a:p>
            <a:pPr algn="ctr"/>
            <a:r>
              <a:rPr kumimoji="1" lang="ja-JP" altLang="en-US" sz="2000" b="1" dirty="0"/>
              <a:t>活</a:t>
            </a:r>
            <a:r>
              <a:rPr kumimoji="1" lang="ja-JP" altLang="en-US" sz="2000" b="1" dirty="0" smtClean="0"/>
              <a:t>力</a:t>
            </a:r>
            <a:r>
              <a:rPr kumimoji="1" lang="ja-JP" altLang="en-US" sz="2000" b="1" dirty="0"/>
              <a:t>感</a:t>
            </a:r>
          </a:p>
        </p:txBody>
      </p:sp>
      <p:sp>
        <p:nvSpPr>
          <p:cNvPr id="16" name="テキスト ボックス 15"/>
          <p:cNvSpPr txBox="1"/>
          <p:nvPr/>
        </p:nvSpPr>
        <p:spPr>
          <a:xfrm>
            <a:off x="3652906" y="2997023"/>
            <a:ext cx="4883063" cy="707886"/>
          </a:xfrm>
          <a:prstGeom prst="rect">
            <a:avLst/>
          </a:prstGeom>
          <a:noFill/>
        </p:spPr>
        <p:txBody>
          <a:bodyPr wrap="square" rtlCol="0">
            <a:spAutoFit/>
          </a:bodyPr>
          <a:lstStyle/>
          <a:p>
            <a:r>
              <a:rPr kumimoji="1" lang="ja-JP" altLang="en-US" sz="2000" b="1" dirty="0" smtClean="0"/>
              <a:t>楽しめる、生き生きできる、熱中できる、没頭できる、深い満足感、パッション</a:t>
            </a:r>
            <a:endParaRPr kumimoji="1" lang="ja-JP" altLang="en-US" sz="2000" b="1" dirty="0"/>
          </a:p>
        </p:txBody>
      </p:sp>
      <p:sp>
        <p:nvSpPr>
          <p:cNvPr id="17" name="テキスト ボックス 16"/>
          <p:cNvSpPr txBox="1"/>
          <p:nvPr/>
        </p:nvSpPr>
        <p:spPr>
          <a:xfrm>
            <a:off x="3673656" y="4225626"/>
            <a:ext cx="4841564" cy="400110"/>
          </a:xfrm>
          <a:prstGeom prst="rect">
            <a:avLst/>
          </a:prstGeom>
          <a:noFill/>
        </p:spPr>
        <p:txBody>
          <a:bodyPr wrap="square" rtlCol="0">
            <a:spAutoFit/>
          </a:bodyPr>
          <a:lstStyle/>
          <a:p>
            <a:r>
              <a:rPr kumimoji="1" lang="ja-JP" altLang="en-US" sz="2000" b="1" dirty="0"/>
              <a:t>安</a:t>
            </a:r>
            <a:r>
              <a:rPr kumimoji="1" lang="ja-JP" altLang="en-US" sz="2000" b="1" dirty="0" smtClean="0"/>
              <a:t>らぎ、喜び、感謝、誇り、畏敬、愛</a:t>
            </a:r>
            <a:endParaRPr kumimoji="1" lang="ja-JP" altLang="en-US" sz="2000" b="1" dirty="0"/>
          </a:p>
        </p:txBody>
      </p:sp>
      <p:sp>
        <p:nvSpPr>
          <p:cNvPr id="18" name="テキスト ボックス 17"/>
          <p:cNvSpPr txBox="1"/>
          <p:nvPr/>
        </p:nvSpPr>
        <p:spPr>
          <a:xfrm>
            <a:off x="1111931" y="5077749"/>
            <a:ext cx="2150504" cy="707886"/>
          </a:xfrm>
          <a:prstGeom prst="rect">
            <a:avLst/>
          </a:prstGeom>
          <a:noFill/>
        </p:spPr>
        <p:txBody>
          <a:bodyPr wrap="square" rtlCol="0">
            <a:spAutoFit/>
          </a:bodyPr>
          <a:lstStyle/>
          <a:p>
            <a:pPr algn="ctr"/>
            <a:r>
              <a:rPr kumimoji="1" lang="ja-JP" altLang="en-US" sz="2000" b="1" dirty="0"/>
              <a:t>自分</a:t>
            </a:r>
            <a:r>
              <a:rPr kumimoji="1" lang="ja-JP" altLang="en-US" sz="2000" b="1" dirty="0" smtClean="0"/>
              <a:t>らしさ</a:t>
            </a:r>
            <a:endParaRPr kumimoji="1" lang="en-US" altLang="ja-JP" sz="2000" b="1" dirty="0" smtClean="0"/>
          </a:p>
          <a:p>
            <a:pPr algn="ctr"/>
            <a:r>
              <a:rPr kumimoji="1" lang="en-US" altLang="ja-JP" sz="2000" b="1" dirty="0" smtClean="0"/>
              <a:t>(</a:t>
            </a:r>
            <a:r>
              <a:rPr kumimoji="1" lang="ja-JP" altLang="en-US" sz="2000" b="1" dirty="0" smtClean="0"/>
              <a:t>意味付け</a:t>
            </a:r>
            <a:r>
              <a:rPr kumimoji="1" lang="en-US" altLang="ja-JP" sz="2000" b="1" dirty="0" smtClean="0"/>
              <a:t>)</a:t>
            </a:r>
            <a:endParaRPr kumimoji="1" lang="ja-JP" altLang="en-US" sz="2000" b="1" dirty="0"/>
          </a:p>
        </p:txBody>
      </p:sp>
      <p:sp>
        <p:nvSpPr>
          <p:cNvPr id="19" name="テキスト ボックス 18"/>
          <p:cNvSpPr txBox="1"/>
          <p:nvPr/>
        </p:nvSpPr>
        <p:spPr>
          <a:xfrm>
            <a:off x="3673656" y="5077749"/>
            <a:ext cx="4494984" cy="707886"/>
          </a:xfrm>
          <a:prstGeom prst="rect">
            <a:avLst/>
          </a:prstGeom>
          <a:noFill/>
        </p:spPr>
        <p:txBody>
          <a:bodyPr wrap="square" rtlCol="0">
            <a:spAutoFit/>
          </a:bodyPr>
          <a:lstStyle/>
          <a:p>
            <a:r>
              <a:rPr kumimoji="1" lang="ja-JP" altLang="en-US" sz="2000" b="1" dirty="0" smtClean="0"/>
              <a:t>生きる</a:t>
            </a:r>
            <a:r>
              <a:rPr kumimoji="1" lang="ja-JP" altLang="en-US" sz="2000" b="1" dirty="0"/>
              <a:t>上</a:t>
            </a:r>
            <a:r>
              <a:rPr kumimoji="1" lang="ja-JP" altLang="en-US" sz="2000" b="1" dirty="0" smtClean="0"/>
              <a:t>で大切にしている、</a:t>
            </a:r>
            <a:endParaRPr kumimoji="1" lang="en-US" altLang="ja-JP" sz="2000" b="1" dirty="0" smtClean="0"/>
          </a:p>
          <a:p>
            <a:r>
              <a:rPr kumimoji="1" lang="ja-JP" altLang="en-US" sz="2000" b="1" dirty="0" smtClean="0"/>
              <a:t>自分らしさを見出していること</a:t>
            </a:r>
            <a:endParaRPr kumimoji="1" lang="ja-JP" altLang="en-US" sz="2000" b="1" dirty="0"/>
          </a:p>
        </p:txBody>
      </p:sp>
      <p:sp>
        <p:nvSpPr>
          <p:cNvPr id="4" name="テキスト ボックス 3"/>
          <p:cNvSpPr txBox="1"/>
          <p:nvPr/>
        </p:nvSpPr>
        <p:spPr>
          <a:xfrm>
            <a:off x="3673656" y="1965690"/>
            <a:ext cx="3983801" cy="707886"/>
          </a:xfrm>
          <a:prstGeom prst="rect">
            <a:avLst/>
          </a:prstGeom>
          <a:noFill/>
        </p:spPr>
        <p:txBody>
          <a:bodyPr wrap="square" rtlCol="0">
            <a:spAutoFit/>
          </a:bodyPr>
          <a:lstStyle/>
          <a:p>
            <a:pPr lvl="0" defTabSz="914400">
              <a:defRPr/>
            </a:pPr>
            <a:r>
              <a:rPr kumimoji="1" lang="ja-JP" altLang="en-US" sz="2000" b="1" dirty="0"/>
              <a:t>成功体験、頑張ったこと、</a:t>
            </a:r>
            <a:endParaRPr kumimoji="1" lang="en-US" altLang="ja-JP" sz="2000" b="1" dirty="0"/>
          </a:p>
          <a:p>
            <a:pPr lvl="0" defTabSz="914400">
              <a:defRPr/>
            </a:pPr>
            <a:r>
              <a:rPr kumimoji="1" lang="ja-JP" altLang="en-US" sz="2000" b="1" dirty="0"/>
              <a:t>苦労したが乗り越えられたこと</a:t>
            </a:r>
          </a:p>
        </p:txBody>
      </p:sp>
      <p:sp>
        <p:nvSpPr>
          <p:cNvPr id="20" name="テキスト ボックス 19"/>
          <p:cNvSpPr txBox="1"/>
          <p:nvPr/>
        </p:nvSpPr>
        <p:spPr>
          <a:xfrm>
            <a:off x="3834116" y="6028440"/>
            <a:ext cx="4871370" cy="677108"/>
          </a:xfrm>
          <a:prstGeom prst="rect">
            <a:avLst/>
          </a:prstGeom>
          <a:noFill/>
        </p:spPr>
        <p:txBody>
          <a:bodyPr wrap="square" rtlCol="0">
            <a:spAutoFit/>
          </a:bodyPr>
          <a:lstStyle/>
          <a:p>
            <a:r>
              <a:rPr kumimoji="1" lang="ja-JP" altLang="en-US" sz="1000" dirty="0" smtClean="0"/>
              <a:t>出典：</a:t>
            </a:r>
            <a:r>
              <a:rPr lang="ja-JP" altLang="ja-JP" sz="1000" dirty="0" smtClean="0">
                <a:latin typeface="+mn-ea"/>
              </a:rPr>
              <a:t>石村</a:t>
            </a:r>
            <a:r>
              <a:rPr lang="ja-JP" altLang="ja-JP" sz="1000" dirty="0">
                <a:latin typeface="+mn-ea"/>
              </a:rPr>
              <a:t>郁夫</a:t>
            </a:r>
            <a:r>
              <a:rPr lang="ja-JP" altLang="en-US" sz="1000" dirty="0">
                <a:latin typeface="+mn-ea"/>
              </a:rPr>
              <a:t>：</a:t>
            </a:r>
            <a:r>
              <a:rPr lang="ja-JP" altLang="ja-JP" sz="1000" dirty="0">
                <a:latin typeface="+mn-ea"/>
              </a:rPr>
              <a:t>強みの発見や活用を支援するポジティブ心理学的介入法の</a:t>
            </a:r>
            <a:r>
              <a:rPr lang="ja-JP" altLang="ja-JP" sz="1000" dirty="0" smtClean="0">
                <a:latin typeface="+mn-ea"/>
              </a:rPr>
              <a:t>開発</a:t>
            </a:r>
            <a:r>
              <a:rPr lang="ja-JP" altLang="en-US" sz="1000" dirty="0" smtClean="0">
                <a:latin typeface="+mn-ea"/>
              </a:rPr>
              <a:t>　 </a:t>
            </a:r>
            <a:endParaRPr lang="en-US" altLang="ja-JP" sz="1000" dirty="0" smtClean="0">
              <a:latin typeface="+mn-ea"/>
            </a:endParaRPr>
          </a:p>
          <a:p>
            <a:r>
              <a:rPr lang="en-US" altLang="ja-JP" sz="1000" dirty="0">
                <a:latin typeface="+mn-ea"/>
              </a:rPr>
              <a:t> </a:t>
            </a:r>
            <a:r>
              <a:rPr lang="en-US" altLang="ja-JP" sz="1000" dirty="0" smtClean="0">
                <a:latin typeface="+mn-ea"/>
              </a:rPr>
              <a:t>        </a:t>
            </a:r>
            <a:r>
              <a:rPr lang="ja-JP" altLang="ja-JP" sz="1000" dirty="0" smtClean="0">
                <a:latin typeface="+mn-ea"/>
              </a:rPr>
              <a:t>科学</a:t>
            </a:r>
            <a:r>
              <a:rPr lang="ja-JP" altLang="ja-JP" sz="1000" dirty="0">
                <a:latin typeface="+mn-ea"/>
              </a:rPr>
              <a:t>研究費助成事業研究成果報告書</a:t>
            </a:r>
            <a:r>
              <a:rPr lang="en-US" altLang="ja-JP" sz="1000" dirty="0">
                <a:latin typeface="+mn-ea"/>
              </a:rPr>
              <a:t>,(2016</a:t>
            </a:r>
            <a:r>
              <a:rPr lang="en-US" altLang="ja-JP" sz="1000" dirty="0" smtClean="0">
                <a:latin typeface="+mn-ea"/>
              </a:rPr>
              <a:t>)</a:t>
            </a:r>
            <a:r>
              <a:rPr lang="ja-JP" altLang="en-US" sz="1000" dirty="0" smtClean="0">
                <a:latin typeface="+mn-ea"/>
              </a:rPr>
              <a:t>を元に作成</a:t>
            </a:r>
            <a:endParaRPr lang="en-US" altLang="ja-JP" sz="1000" dirty="0">
              <a:latin typeface="+mn-ea"/>
            </a:endParaRPr>
          </a:p>
          <a:p>
            <a:endParaRPr kumimoji="1" lang="ja-JP" altLang="en-US" dirty="0">
              <a:solidFill>
                <a:srgbClr val="FF0000"/>
              </a:solidFill>
            </a:endParaRPr>
          </a:p>
        </p:txBody>
      </p:sp>
      <p:sp>
        <p:nvSpPr>
          <p:cNvPr id="21" name="テキスト ボックス 20">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915616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17" grpId="0"/>
      <p:bldP spid="18" grpId="0"/>
      <p:bldP spid="19"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a:blip r:embed="rId3"/>
          <a:stretch>
            <a:fillRect/>
          </a:stretch>
        </p:blipFill>
        <p:spPr>
          <a:xfrm>
            <a:off x="5174583" y="1867514"/>
            <a:ext cx="1609112" cy="1609112"/>
          </a:xfrm>
          <a:prstGeom prst="rect">
            <a:avLst/>
          </a:prstGeom>
        </p:spPr>
      </p:pic>
      <p:pic>
        <p:nvPicPr>
          <p:cNvPr id="5" name="図 4"/>
          <p:cNvPicPr>
            <a:picLocks noChangeAspect="1"/>
          </p:cNvPicPr>
          <p:nvPr/>
        </p:nvPicPr>
        <p:blipFill>
          <a:blip r:embed="rId4"/>
          <a:stretch>
            <a:fillRect/>
          </a:stretch>
        </p:blipFill>
        <p:spPr>
          <a:xfrm>
            <a:off x="1116435" y="3055211"/>
            <a:ext cx="2403561" cy="1951160"/>
          </a:xfrm>
          <a:prstGeom prst="rect">
            <a:avLst/>
          </a:prstGeom>
        </p:spPr>
      </p:pic>
      <p:sp>
        <p:nvSpPr>
          <p:cNvPr id="2" name="タイトル 1">
            <a:extLst>
              <a:ext uri="{FF2B5EF4-FFF2-40B4-BE49-F238E27FC236}">
                <a16:creationId xmlns:a16="http://schemas.microsoft.com/office/drawing/2014/main" id="{96EA9530-CB3A-4331-9F29-F597BB6B76DB}"/>
              </a:ext>
            </a:extLst>
          </p:cNvPr>
          <p:cNvSpPr>
            <a:spLocks noGrp="1"/>
          </p:cNvSpPr>
          <p:nvPr>
            <p:ph type="title"/>
          </p:nvPr>
        </p:nvSpPr>
        <p:spPr>
          <a:xfrm>
            <a:off x="0" y="-182938"/>
            <a:ext cx="10169912" cy="1901867"/>
          </a:xfrm>
        </p:spPr>
        <p:txBody>
          <a:bodyPr>
            <a:normAutofit/>
          </a:bodyPr>
          <a:lstStyle/>
          <a:p>
            <a:r>
              <a:rPr kumimoji="1" lang="en-US" altLang="ja-JP" sz="3600" dirty="0">
                <a:solidFill>
                  <a:schemeClr val="tx1"/>
                </a:solidFill>
                <a:latin typeface="+mn-ea"/>
                <a:ea typeface="+mn-ea"/>
              </a:rPr>
              <a:t>A</a:t>
            </a:r>
            <a:r>
              <a:rPr kumimoji="1" lang="ja-JP" altLang="en-US" sz="3600" dirty="0">
                <a:solidFill>
                  <a:schemeClr val="tx1"/>
                </a:solidFill>
              </a:rPr>
              <a:t>さん</a:t>
            </a:r>
            <a:r>
              <a:rPr kumimoji="1" lang="ja-JP" altLang="en-US" sz="3600" dirty="0" smtClean="0">
                <a:solidFill>
                  <a:schemeClr val="tx1"/>
                </a:solidFill>
              </a:rPr>
              <a:t>の</a:t>
            </a:r>
            <a:r>
              <a:rPr lang="ja-JP" altLang="en-US" sz="3600" dirty="0" smtClean="0">
                <a:solidFill>
                  <a:schemeClr val="tx1"/>
                </a:solidFill>
              </a:rPr>
              <a:t>「</a:t>
            </a:r>
            <a:r>
              <a:rPr lang="ja-JP" altLang="en-US" sz="3600" b="1" dirty="0" smtClean="0">
                <a:solidFill>
                  <a:schemeClr val="tx1"/>
                </a:solidFill>
              </a:rPr>
              <a:t>分かりやすい説明ができる</a:t>
            </a:r>
            <a:r>
              <a:rPr lang="ja-JP" altLang="en-US" sz="3600" dirty="0" smtClean="0">
                <a:solidFill>
                  <a:schemeClr val="tx1"/>
                </a:solidFill>
              </a:rPr>
              <a:t>」を</a:t>
            </a:r>
            <a:r>
              <a:rPr lang="en-US" altLang="ja-JP" sz="3600" dirty="0" smtClean="0">
                <a:solidFill>
                  <a:schemeClr val="tx1"/>
                </a:solidFill>
              </a:rPr>
              <a:t/>
            </a:r>
            <a:br>
              <a:rPr lang="en-US" altLang="ja-JP" sz="3600" dirty="0" smtClean="0">
                <a:solidFill>
                  <a:schemeClr val="tx1"/>
                </a:solidFill>
              </a:rPr>
            </a:br>
            <a:r>
              <a:rPr lang="ja-JP" altLang="en-US" sz="3600" dirty="0">
                <a:solidFill>
                  <a:schemeClr val="tx1"/>
                </a:solidFill>
              </a:rPr>
              <a:t>　</a:t>
            </a:r>
            <a:r>
              <a:rPr lang="ja-JP" altLang="en-US" sz="3600" dirty="0" smtClean="0">
                <a:solidFill>
                  <a:schemeClr val="tx1"/>
                </a:solidFill>
              </a:rPr>
              <a:t>　　　　構成要素ごとに整理してみよう！</a:t>
            </a:r>
            <a:endParaRPr kumimoji="1" lang="ja-JP" altLang="en-US" sz="3600" dirty="0">
              <a:solidFill>
                <a:schemeClr val="tx1"/>
              </a:solidFill>
            </a:endParaRPr>
          </a:p>
        </p:txBody>
      </p:sp>
      <p:sp>
        <p:nvSpPr>
          <p:cNvPr id="3" name="スライド番号プレースホルダー 2"/>
          <p:cNvSpPr>
            <a:spLocks noGrp="1"/>
          </p:cNvSpPr>
          <p:nvPr>
            <p:ph type="sldNum" sz="quarter" idx="12"/>
          </p:nvPr>
        </p:nvSpPr>
        <p:spPr>
          <a:xfrm>
            <a:off x="7833719" y="6354744"/>
            <a:ext cx="1272390" cy="484350"/>
          </a:xfrm>
        </p:spPr>
        <p:txBody>
          <a:bodyPr/>
          <a:lstStyle/>
          <a:p>
            <a:pPr rtl="0"/>
            <a:r>
              <a:rPr lang="ja-JP" altLang="en-US" dirty="0" smtClean="0">
                <a:solidFill>
                  <a:schemeClr val="bg1"/>
                </a:solidFill>
              </a:rPr>
              <a:t>①－</a:t>
            </a:r>
            <a:r>
              <a:rPr lang="en-US" altLang="ja-JP" dirty="0" smtClean="0">
                <a:solidFill>
                  <a:schemeClr val="bg1"/>
                </a:solidFill>
              </a:rPr>
              <a:t>11</a:t>
            </a:r>
            <a:endParaRPr lang="ja-JP" altLang="en-US" dirty="0">
              <a:solidFill>
                <a:schemeClr val="bg1"/>
              </a:solidFill>
            </a:endParaRPr>
          </a:p>
        </p:txBody>
      </p:sp>
      <p:sp>
        <p:nvSpPr>
          <p:cNvPr id="18" name="テキスト ボックス 17">
            <a:extLst>
              <a:ext uri="{FF2B5EF4-FFF2-40B4-BE49-F238E27FC236}">
                <a16:creationId xmlns:a16="http://schemas.microsoft.com/office/drawing/2014/main" id="{BB9C29AE-5AA1-417F-8295-32B488D40931}"/>
              </a:ext>
            </a:extLst>
          </p:cNvPr>
          <p:cNvSpPr txBox="1"/>
          <p:nvPr/>
        </p:nvSpPr>
        <p:spPr>
          <a:xfrm>
            <a:off x="4742964" y="3366751"/>
            <a:ext cx="4056003" cy="2219105"/>
          </a:xfrm>
          <a:prstGeom prst="rect">
            <a:avLst/>
          </a:prstGeom>
          <a:noFill/>
          <a:ln w="28575">
            <a:solidFill>
              <a:schemeClr val="tx2"/>
            </a:solidFill>
            <a:prstDash val="sysDash"/>
          </a:ln>
        </p:spPr>
        <p:txBody>
          <a:bodyPr wrap="square">
            <a:noAutofit/>
          </a:bodyPr>
          <a:lstStyle/>
          <a:p>
            <a:endParaRPr kumimoji="1" lang="en-US" altLang="ja-JP" sz="1600" u="sng" dirty="0" smtClean="0">
              <a:latin typeface="メイリオ" panose="020B0604030504040204" pitchFamily="50" charset="-128"/>
              <a:ea typeface="メイリオ" panose="020B0604030504040204" pitchFamily="50" charset="-128"/>
            </a:endParaRPr>
          </a:p>
          <a:p>
            <a:pPr algn="ctr"/>
            <a:r>
              <a:rPr kumimoji="1" lang="ja-JP" altLang="en-US" sz="1600" b="1" u="sng" dirty="0" smtClean="0">
                <a:latin typeface="メイリオ" panose="020B0604030504040204" pitchFamily="50" charset="-128"/>
                <a:ea typeface="メイリオ" panose="020B0604030504040204" pitchFamily="50" charset="-128"/>
              </a:rPr>
              <a:t>得意</a:t>
            </a:r>
            <a:r>
              <a:rPr kumimoji="1" lang="ja-JP" altLang="en-US" sz="1600" b="1" u="sng" dirty="0">
                <a:latin typeface="メイリオ" panose="020B0604030504040204" pitchFamily="50" charset="-128"/>
                <a:ea typeface="メイリオ" panose="020B0604030504040204" pitchFamily="50" charset="-128"/>
              </a:rPr>
              <a:t>だけれど活力感を伴わない場合</a:t>
            </a:r>
            <a:endParaRPr kumimoji="1" lang="en-US" altLang="ja-JP" sz="1600" b="1" u="sng" dirty="0">
              <a:latin typeface="メイリオ" panose="020B0604030504040204" pitchFamily="50" charset="-128"/>
              <a:ea typeface="メイリオ" panose="020B0604030504040204" pitchFamily="50" charset="-128"/>
            </a:endParaRPr>
          </a:p>
          <a:p>
            <a:endParaRPr kumimoji="1" lang="en-US" altLang="ja-JP" sz="1600" dirty="0">
              <a:latin typeface="メイリオ" panose="020B0604030504040204" pitchFamily="50" charset="-128"/>
              <a:ea typeface="メイリオ" panose="020B0604030504040204" pitchFamily="50" charset="-128"/>
            </a:endParaRPr>
          </a:p>
        </p:txBody>
      </p:sp>
      <p:sp>
        <p:nvSpPr>
          <p:cNvPr id="4" name="思考の吹き出し: 雲形 3">
            <a:extLst>
              <a:ext uri="{FF2B5EF4-FFF2-40B4-BE49-F238E27FC236}">
                <a16:creationId xmlns:a16="http://schemas.microsoft.com/office/drawing/2014/main" id="{70C80A4C-0802-48C0-8C3C-5A3A0BEF920F}"/>
              </a:ext>
            </a:extLst>
          </p:cNvPr>
          <p:cNvSpPr/>
          <p:nvPr/>
        </p:nvSpPr>
        <p:spPr>
          <a:xfrm>
            <a:off x="6962532" y="1764060"/>
            <a:ext cx="1545848" cy="1210242"/>
          </a:xfrm>
          <a:prstGeom prst="cloudCallout">
            <a:avLst>
              <a:gd name="adj1" fmla="val -77716"/>
              <a:gd name="adj2" fmla="val -39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2"/>
              </a:solidFill>
            </a:endParaRPr>
          </a:p>
        </p:txBody>
      </p:sp>
      <p:sp>
        <p:nvSpPr>
          <p:cNvPr id="21" name="スマイル 20"/>
          <p:cNvSpPr/>
          <p:nvPr/>
        </p:nvSpPr>
        <p:spPr>
          <a:xfrm>
            <a:off x="7361890" y="2000264"/>
            <a:ext cx="747132" cy="681580"/>
          </a:xfrm>
          <a:prstGeom prst="smileyFace">
            <a:avLst>
              <a:gd name="adj" fmla="val -4653"/>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p:nvPr/>
        </p:nvCxnSpPr>
        <p:spPr>
          <a:xfrm flipH="1">
            <a:off x="7466449" y="2123345"/>
            <a:ext cx="144968" cy="96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833719" y="2123345"/>
            <a:ext cx="167268" cy="94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涙形 23"/>
          <p:cNvSpPr/>
          <p:nvPr/>
        </p:nvSpPr>
        <p:spPr>
          <a:xfrm rot="17156730">
            <a:off x="7906990" y="2334372"/>
            <a:ext cx="133265" cy="121016"/>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涙形 24"/>
          <p:cNvSpPr/>
          <p:nvPr/>
        </p:nvSpPr>
        <p:spPr>
          <a:xfrm rot="17156730">
            <a:off x="8042390" y="2479142"/>
            <a:ext cx="133265" cy="121016"/>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涙形 25"/>
          <p:cNvSpPr/>
          <p:nvPr/>
        </p:nvSpPr>
        <p:spPr>
          <a:xfrm rot="15940100" flipV="1">
            <a:off x="7408158" y="2319409"/>
            <a:ext cx="140891" cy="140670"/>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涙形 27"/>
          <p:cNvSpPr/>
          <p:nvPr/>
        </p:nvSpPr>
        <p:spPr>
          <a:xfrm rot="15940100" flipV="1">
            <a:off x="7257248" y="2455336"/>
            <a:ext cx="140891" cy="140670"/>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吹き出し: 四角形 8">
            <a:extLst>
              <a:ext uri="{FF2B5EF4-FFF2-40B4-BE49-F238E27FC236}">
                <a16:creationId xmlns:a16="http://schemas.microsoft.com/office/drawing/2014/main" id="{79689447-C23E-4973-A223-88C1874EA160}"/>
              </a:ext>
            </a:extLst>
          </p:cNvPr>
          <p:cNvSpPr/>
          <p:nvPr/>
        </p:nvSpPr>
        <p:spPr>
          <a:xfrm>
            <a:off x="944737" y="1834756"/>
            <a:ext cx="1813034" cy="671806"/>
          </a:xfrm>
          <a:prstGeom prst="wedgeRectCallout">
            <a:avLst>
              <a:gd name="adj1" fmla="val -2572"/>
              <a:gd name="adj2" fmla="val 859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solidFill>
                  <a:srgbClr val="FF0000"/>
                </a:solidFill>
                <a:latin typeface="メイリオ" panose="020B0604030504040204" pitchFamily="50" charset="-128"/>
                <a:ea typeface="メイリオ" panose="020B0604030504040204" pitchFamily="50" charset="-128"/>
              </a:rPr>
              <a:t>営業成績トップ</a:t>
            </a:r>
          </a:p>
        </p:txBody>
      </p:sp>
      <p:sp>
        <p:nvSpPr>
          <p:cNvPr id="6" name="テキスト ボックス 5"/>
          <p:cNvSpPr txBox="1"/>
          <p:nvPr/>
        </p:nvSpPr>
        <p:spPr>
          <a:xfrm>
            <a:off x="4765881" y="3988647"/>
            <a:ext cx="4056003" cy="338554"/>
          </a:xfrm>
          <a:prstGeom prst="rect">
            <a:avLst/>
          </a:prstGeom>
          <a:noFill/>
        </p:spPr>
        <p:txBody>
          <a:bodyPr wrap="square" rtlCol="0">
            <a:spAutoFit/>
          </a:bodyPr>
          <a:lstStyle/>
          <a:p>
            <a:r>
              <a:rPr kumimoji="1" lang="ja-JP" altLang="en-US" sz="1600" dirty="0">
                <a:latin typeface="メイリオ" panose="020B0604030504040204" pitchFamily="50" charset="-128"/>
              </a:rPr>
              <a:t>●生きる上で必要だから身に着けたスキル</a:t>
            </a:r>
            <a:endParaRPr kumimoji="1" lang="en-US" altLang="ja-JP" sz="1600" dirty="0">
              <a:latin typeface="メイリオ" panose="020B0604030504040204" pitchFamily="50" charset="-128"/>
            </a:endParaRPr>
          </a:p>
        </p:txBody>
      </p:sp>
      <p:sp>
        <p:nvSpPr>
          <p:cNvPr id="32" name="テキスト ボックス 31"/>
          <p:cNvSpPr txBox="1"/>
          <p:nvPr/>
        </p:nvSpPr>
        <p:spPr>
          <a:xfrm>
            <a:off x="4754116" y="4459508"/>
            <a:ext cx="4079531" cy="338554"/>
          </a:xfrm>
          <a:prstGeom prst="rect">
            <a:avLst/>
          </a:prstGeom>
          <a:noFill/>
        </p:spPr>
        <p:txBody>
          <a:bodyPr wrap="square" rtlCol="0">
            <a:spAutoFit/>
          </a:bodyPr>
          <a:lstStyle/>
          <a:p>
            <a:r>
              <a:rPr kumimoji="1" lang="ja-JP" altLang="en-US" sz="1600" dirty="0" smtClean="0">
                <a:latin typeface="メイリオ" panose="020B0604030504040204" pitchFamily="50" charset="-128"/>
              </a:rPr>
              <a:t>●何</a:t>
            </a:r>
            <a:r>
              <a:rPr kumimoji="1" lang="ja-JP" altLang="en-US" sz="1600" dirty="0">
                <a:latin typeface="メイリオ" panose="020B0604030504040204" pitchFamily="50" charset="-128"/>
              </a:rPr>
              <a:t>かの目標を達成するために習得した力</a:t>
            </a:r>
            <a:endParaRPr kumimoji="1" lang="en-US" altLang="ja-JP" sz="1600" dirty="0">
              <a:latin typeface="メイリオ" panose="020B0604030504040204" pitchFamily="50" charset="-128"/>
            </a:endParaRPr>
          </a:p>
        </p:txBody>
      </p:sp>
      <p:sp>
        <p:nvSpPr>
          <p:cNvPr id="33" name="テキスト ボックス 32"/>
          <p:cNvSpPr txBox="1"/>
          <p:nvPr/>
        </p:nvSpPr>
        <p:spPr>
          <a:xfrm>
            <a:off x="4754422" y="4901322"/>
            <a:ext cx="4056003" cy="584775"/>
          </a:xfrm>
          <a:prstGeom prst="rect">
            <a:avLst/>
          </a:prstGeom>
          <a:noFill/>
        </p:spPr>
        <p:txBody>
          <a:bodyPr wrap="square" rtlCol="0">
            <a:spAutoFit/>
          </a:bodyPr>
          <a:lstStyle/>
          <a:p>
            <a:r>
              <a:rPr kumimoji="1" lang="ja-JP" altLang="en-US" sz="1600" dirty="0" smtClean="0">
                <a:latin typeface="メイリオ" panose="020B0604030504040204" pitchFamily="50" charset="-128"/>
              </a:rPr>
              <a:t>●</a:t>
            </a:r>
            <a:r>
              <a:rPr kumimoji="1" lang="ja-JP" altLang="en-US" sz="1600" dirty="0">
                <a:latin typeface="メイリオ" panose="020B0604030504040204" pitchFamily="50" charset="-128"/>
              </a:rPr>
              <a:t>周りの人との調和をとるために</a:t>
            </a:r>
            <a:r>
              <a:rPr kumimoji="1" lang="ja-JP" altLang="en-US" sz="1600" dirty="0" smtClean="0">
                <a:latin typeface="メイリオ" panose="020B0604030504040204" pitchFamily="50" charset="-128"/>
              </a:rPr>
              <a:t>とらざる　</a:t>
            </a:r>
            <a:endParaRPr kumimoji="1" lang="en-US" altLang="ja-JP" sz="1600" dirty="0" smtClean="0">
              <a:latin typeface="メイリオ" panose="020B0604030504040204" pitchFamily="50" charset="-128"/>
            </a:endParaRPr>
          </a:p>
          <a:p>
            <a:r>
              <a:rPr kumimoji="1" lang="ja-JP" altLang="en-US" sz="1600" dirty="0">
                <a:latin typeface="メイリオ" panose="020B0604030504040204" pitchFamily="50" charset="-128"/>
              </a:rPr>
              <a:t>　</a:t>
            </a:r>
            <a:r>
              <a:rPr kumimoji="1" lang="ja-JP" altLang="en-US" sz="1600" dirty="0" smtClean="0">
                <a:latin typeface="メイリオ" panose="020B0604030504040204" pitchFamily="50" charset="-128"/>
              </a:rPr>
              <a:t>を</a:t>
            </a:r>
            <a:r>
              <a:rPr kumimoji="1" lang="ja-JP" altLang="en-US" sz="1600" dirty="0">
                <a:latin typeface="メイリオ" panose="020B0604030504040204" pitchFamily="50" charset="-128"/>
              </a:rPr>
              <a:t>得なかった役割に由来するもの</a:t>
            </a:r>
            <a:endParaRPr kumimoji="1" lang="en-US" altLang="ja-JP" sz="1600" dirty="0">
              <a:latin typeface="メイリオ" panose="020B0604030504040204" pitchFamily="50" charset="-128"/>
            </a:endParaRPr>
          </a:p>
        </p:txBody>
      </p:sp>
      <p:sp>
        <p:nvSpPr>
          <p:cNvPr id="36" name="テキスト ボックス 35"/>
          <p:cNvSpPr txBox="1"/>
          <p:nvPr/>
        </p:nvSpPr>
        <p:spPr>
          <a:xfrm>
            <a:off x="1500440" y="2773814"/>
            <a:ext cx="1839951" cy="369332"/>
          </a:xfrm>
          <a:prstGeom prst="rect">
            <a:avLst/>
          </a:prstGeom>
          <a:noFill/>
        </p:spPr>
        <p:txBody>
          <a:bodyPr wrap="square" rtlCol="0">
            <a:spAutoFit/>
          </a:bodyPr>
          <a:lstStyle/>
          <a:p>
            <a:r>
              <a:rPr kumimoji="1" lang="ja-JP" altLang="en-US" b="1" dirty="0" smtClean="0"/>
              <a:t>パフォーマンス</a:t>
            </a:r>
            <a:endParaRPr kumimoji="1" lang="ja-JP" altLang="en-US" b="1" dirty="0"/>
          </a:p>
        </p:txBody>
      </p:sp>
      <p:sp>
        <p:nvSpPr>
          <p:cNvPr id="37" name="テキスト ボックス 36"/>
          <p:cNvSpPr txBox="1"/>
          <p:nvPr/>
        </p:nvSpPr>
        <p:spPr>
          <a:xfrm>
            <a:off x="3194832" y="4940026"/>
            <a:ext cx="990690" cy="369332"/>
          </a:xfrm>
          <a:prstGeom prst="rect">
            <a:avLst/>
          </a:prstGeom>
          <a:noFill/>
        </p:spPr>
        <p:txBody>
          <a:bodyPr wrap="square" rtlCol="0">
            <a:spAutoFit/>
          </a:bodyPr>
          <a:lstStyle/>
          <a:p>
            <a:r>
              <a:rPr kumimoji="1" lang="ja-JP" altLang="en-US" b="1" dirty="0" smtClean="0"/>
              <a:t>活力感</a:t>
            </a:r>
            <a:endParaRPr kumimoji="1" lang="ja-JP" altLang="en-US" b="1" dirty="0"/>
          </a:p>
        </p:txBody>
      </p:sp>
      <p:sp>
        <p:nvSpPr>
          <p:cNvPr id="13" name="吹き出し: 四角形 12">
            <a:extLst>
              <a:ext uri="{FF2B5EF4-FFF2-40B4-BE49-F238E27FC236}">
                <a16:creationId xmlns:a16="http://schemas.microsoft.com/office/drawing/2014/main" id="{3B60117B-19B9-42A7-858D-F4FB9A545131}"/>
              </a:ext>
            </a:extLst>
          </p:cNvPr>
          <p:cNvSpPr/>
          <p:nvPr/>
        </p:nvSpPr>
        <p:spPr>
          <a:xfrm>
            <a:off x="3451086" y="3965233"/>
            <a:ext cx="1138491" cy="671806"/>
          </a:xfrm>
          <a:prstGeom prst="wedgeRectCallout">
            <a:avLst>
              <a:gd name="adj1" fmla="val -38945"/>
              <a:gd name="adj2" fmla="val 103213"/>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solidFill>
                  <a:srgbClr val="FF0000"/>
                </a:solidFill>
                <a:latin typeface="メイリオ" panose="020B0604030504040204" pitchFamily="50" charset="-128"/>
                <a:ea typeface="メイリオ" panose="020B0604030504040204" pitchFamily="50" charset="-128"/>
              </a:rPr>
              <a:t>憂うつ</a:t>
            </a:r>
          </a:p>
        </p:txBody>
      </p:sp>
      <p:sp>
        <p:nvSpPr>
          <p:cNvPr id="38" name="テキスト ボックス 37"/>
          <p:cNvSpPr txBox="1"/>
          <p:nvPr/>
        </p:nvSpPr>
        <p:spPr>
          <a:xfrm>
            <a:off x="289033" y="4939525"/>
            <a:ext cx="1867972" cy="646331"/>
          </a:xfrm>
          <a:prstGeom prst="rect">
            <a:avLst/>
          </a:prstGeom>
          <a:noFill/>
        </p:spPr>
        <p:txBody>
          <a:bodyPr wrap="square" rtlCol="0">
            <a:spAutoFit/>
          </a:bodyPr>
          <a:lstStyle/>
          <a:p>
            <a:r>
              <a:rPr kumimoji="1" lang="ja-JP" altLang="en-US" b="1" dirty="0"/>
              <a:t>自分</a:t>
            </a:r>
            <a:r>
              <a:rPr kumimoji="1" lang="ja-JP" altLang="en-US" b="1" dirty="0" smtClean="0"/>
              <a:t>らしさ</a:t>
            </a:r>
            <a:endParaRPr kumimoji="1" lang="en-US" altLang="ja-JP" b="1" dirty="0" smtClean="0"/>
          </a:p>
          <a:p>
            <a:r>
              <a:rPr kumimoji="1" lang="en-US" altLang="ja-JP" b="1" dirty="0" smtClean="0"/>
              <a:t>(</a:t>
            </a:r>
            <a:r>
              <a:rPr kumimoji="1" lang="ja-JP" altLang="en-US" b="1" dirty="0" smtClean="0"/>
              <a:t>意味付け</a:t>
            </a:r>
            <a:r>
              <a:rPr kumimoji="1" lang="en-US" altLang="ja-JP" b="1" dirty="0" smtClean="0"/>
              <a:t>)</a:t>
            </a:r>
            <a:endParaRPr kumimoji="1" lang="ja-JP" altLang="en-US" b="1" dirty="0"/>
          </a:p>
        </p:txBody>
      </p:sp>
      <p:sp>
        <p:nvSpPr>
          <p:cNvPr id="14" name="吹き出し: 四角形 13">
            <a:extLst>
              <a:ext uri="{FF2B5EF4-FFF2-40B4-BE49-F238E27FC236}">
                <a16:creationId xmlns:a16="http://schemas.microsoft.com/office/drawing/2014/main" id="{91163639-4F30-45A3-ADA5-4175AA5B1185}"/>
              </a:ext>
            </a:extLst>
          </p:cNvPr>
          <p:cNvSpPr/>
          <p:nvPr/>
        </p:nvSpPr>
        <p:spPr>
          <a:xfrm>
            <a:off x="280227" y="4060307"/>
            <a:ext cx="724229" cy="671806"/>
          </a:xfrm>
          <a:prstGeom prst="wedgeRectCallout">
            <a:avLst>
              <a:gd name="adj1" fmla="val 60617"/>
              <a:gd name="adj2" fmla="val 84181"/>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200" dirty="0">
                <a:solidFill>
                  <a:srgbClr val="FF0000"/>
                </a:solidFill>
                <a:latin typeface="メイリオ" panose="020B0604030504040204" pitchFamily="50" charset="-128"/>
                <a:ea typeface="メイリオ" panose="020B0604030504040204" pitchFamily="50" charset="-128"/>
              </a:rPr>
              <a:t>？</a:t>
            </a:r>
          </a:p>
        </p:txBody>
      </p:sp>
      <p:cxnSp>
        <p:nvCxnSpPr>
          <p:cNvPr id="39" name="直線矢印コネクタ 38"/>
          <p:cNvCxnSpPr/>
          <p:nvPr/>
        </p:nvCxnSpPr>
        <p:spPr>
          <a:xfrm flipV="1">
            <a:off x="2339403" y="3121405"/>
            <a:ext cx="317" cy="1215904"/>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1574244" y="4337309"/>
            <a:ext cx="754383" cy="379735"/>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363214" y="4342192"/>
            <a:ext cx="176969" cy="108035"/>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742964" y="5585856"/>
            <a:ext cx="3966972" cy="923330"/>
          </a:xfrm>
          <a:prstGeom prst="rect">
            <a:avLst/>
          </a:prstGeom>
          <a:noFill/>
        </p:spPr>
        <p:txBody>
          <a:bodyPr wrap="square" rtlCol="0">
            <a:spAutoFit/>
          </a:bodyPr>
          <a:lstStyle/>
          <a:p>
            <a:r>
              <a:rPr kumimoji="1" lang="ja-JP" altLang="en-US" sz="1200" dirty="0" smtClean="0"/>
              <a:t>出典：</a:t>
            </a:r>
            <a:r>
              <a:rPr lang="ja-JP" altLang="ja-JP" sz="1200" dirty="0" smtClean="0">
                <a:latin typeface="+mn-ea"/>
              </a:rPr>
              <a:t>石村</a:t>
            </a:r>
            <a:r>
              <a:rPr lang="ja-JP" altLang="ja-JP" sz="1200" dirty="0">
                <a:latin typeface="+mn-ea"/>
              </a:rPr>
              <a:t>郁夫</a:t>
            </a:r>
            <a:r>
              <a:rPr lang="ja-JP" altLang="en-US" sz="1200" dirty="0">
                <a:latin typeface="+mn-ea"/>
              </a:rPr>
              <a:t>：</a:t>
            </a:r>
            <a:r>
              <a:rPr lang="ja-JP" altLang="ja-JP" sz="1200" dirty="0">
                <a:latin typeface="+mn-ea"/>
              </a:rPr>
              <a:t>強みの発見や活用を支援するポジティブ心理学的介入法の開発</a:t>
            </a:r>
            <a:r>
              <a:rPr lang="en-US" altLang="ja-JP" sz="1200" dirty="0" smtClean="0">
                <a:latin typeface="+mn-ea"/>
              </a:rPr>
              <a:t>,</a:t>
            </a:r>
            <a:r>
              <a:rPr lang="ja-JP" altLang="ja-JP" sz="1200" dirty="0" smtClean="0">
                <a:latin typeface="+mn-ea"/>
              </a:rPr>
              <a:t>科学</a:t>
            </a:r>
            <a:r>
              <a:rPr lang="ja-JP" altLang="ja-JP" sz="1200" dirty="0">
                <a:latin typeface="+mn-ea"/>
              </a:rPr>
              <a:t>研究費助成事業研究成果報告書</a:t>
            </a:r>
            <a:r>
              <a:rPr lang="en-US" altLang="ja-JP" sz="1200" dirty="0">
                <a:latin typeface="+mn-ea"/>
              </a:rPr>
              <a:t>,(2016</a:t>
            </a:r>
            <a:r>
              <a:rPr lang="en-US" altLang="ja-JP" sz="1200" dirty="0" smtClean="0">
                <a:latin typeface="+mn-ea"/>
              </a:rPr>
              <a:t>)</a:t>
            </a:r>
            <a:r>
              <a:rPr lang="ja-JP" altLang="en-US" sz="1200" dirty="0" smtClean="0">
                <a:latin typeface="+mn-ea"/>
              </a:rPr>
              <a:t>を元に作成</a:t>
            </a:r>
            <a:endParaRPr lang="en-US" altLang="ja-JP" sz="1200" dirty="0">
              <a:latin typeface="+mn-ea"/>
            </a:endParaRPr>
          </a:p>
          <a:p>
            <a:endParaRPr kumimoji="1" lang="ja-JP" altLang="en-US" dirty="0">
              <a:solidFill>
                <a:srgbClr val="FF0000"/>
              </a:solidFill>
            </a:endParaRPr>
          </a:p>
        </p:txBody>
      </p:sp>
      <p:sp>
        <p:nvSpPr>
          <p:cNvPr id="31" name="テキスト ボックス 30">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783936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6" presetClass="entr" presetSubtype="16"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circle(in)">
                                      <p:cBhvr>
                                        <p:cTn id="10" dur="1000"/>
                                        <p:tgtEl>
                                          <p:spTgt spid="39"/>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par>
                                <p:cTn id="15" presetID="6" presetClass="entr" presetSubtype="16" fill="hold" nodeType="with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circle(in)">
                                      <p:cBhvr>
                                        <p:cTn id="17" dur="1000"/>
                                        <p:tgtEl>
                                          <p:spTgt spid="41"/>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6" presetClass="entr" presetSubtype="16" fill="hold" nodeType="with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circle(in)">
                                      <p:cBhvr>
                                        <p:cTn id="24" dur="1000"/>
                                        <p:tgtEl>
                                          <p:spTgt spid="40"/>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arn(inVertical)">
                                      <p:cBhvr>
                                        <p:cTn id="29" dur="20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2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20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20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9" grpId="0" animBg="1"/>
      <p:bldP spid="6" grpId="0"/>
      <p:bldP spid="32" grpId="0"/>
      <p:bldP spid="33" grpId="0"/>
      <p:bldP spid="13" grpId="0" animBg="1"/>
      <p:bldP spid="14" grpId="0" animBg="1"/>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92949" y="6342030"/>
            <a:ext cx="1324855" cy="472017"/>
          </a:xfrm>
        </p:spPr>
        <p:txBody>
          <a:bodyPr/>
          <a:lstStyle/>
          <a:p>
            <a:r>
              <a:rPr lang="ja-JP" altLang="en-US" dirty="0" smtClean="0"/>
              <a:t>①－</a:t>
            </a:r>
            <a:fld id="{022B156B-59AE-415F-B24B-8756D48BB977}" type="slidenum">
              <a:rPr lang="en-US" altLang="ja-JP" smtClean="0"/>
              <a:pPr/>
              <a:t>12</a:t>
            </a:fld>
            <a:endParaRPr lang="ja-JP" altLang="en-US" dirty="0"/>
          </a:p>
        </p:txBody>
      </p:sp>
      <p:sp>
        <p:nvSpPr>
          <p:cNvPr id="5" name="スマイル 4"/>
          <p:cNvSpPr/>
          <p:nvPr/>
        </p:nvSpPr>
        <p:spPr>
          <a:xfrm>
            <a:off x="756695" y="218848"/>
            <a:ext cx="1244338" cy="1178350"/>
          </a:xfrm>
          <a:prstGeom prst="smileyFace">
            <a:avLst>
              <a:gd name="adj" fmla="val -4653"/>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flipH="1" flipV="1">
            <a:off x="1514199" y="450037"/>
            <a:ext cx="243061" cy="767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H="1">
            <a:off x="1024076" y="450037"/>
            <a:ext cx="215596" cy="1140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角丸四角形吹き出し 8"/>
          <p:cNvSpPr/>
          <p:nvPr/>
        </p:nvSpPr>
        <p:spPr>
          <a:xfrm>
            <a:off x="2736525" y="326550"/>
            <a:ext cx="5339562" cy="801432"/>
          </a:xfrm>
          <a:prstGeom prst="wedgeRoundRectCallout">
            <a:avLst>
              <a:gd name="adj1" fmla="val -58958"/>
              <a:gd name="adj2" fmla="val -4958"/>
              <a:gd name="adj3" fmla="val 1666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u="sng" dirty="0" smtClean="0">
                <a:solidFill>
                  <a:schemeClr val="tx1"/>
                </a:solidFill>
              </a:rPr>
              <a:t>自分で思う「強み」は本当に「強み」なのかな？</a:t>
            </a:r>
            <a:endParaRPr kumimoji="1" lang="en-US" altLang="ja-JP" u="sng" dirty="0" smtClean="0">
              <a:solidFill>
                <a:schemeClr val="tx1"/>
              </a:solidFill>
            </a:endParaRPr>
          </a:p>
          <a:p>
            <a:pPr algn="ctr"/>
            <a:r>
              <a:rPr kumimoji="1" lang="ja-JP" altLang="en-US" u="sng" dirty="0" smtClean="0">
                <a:solidFill>
                  <a:schemeClr val="tx1"/>
                </a:solidFill>
              </a:rPr>
              <a:t>これから「強み」になるのかな？</a:t>
            </a:r>
            <a:endParaRPr kumimoji="1" lang="ja-JP" altLang="en-US" u="sng" dirty="0">
              <a:solidFill>
                <a:schemeClr val="tx1"/>
              </a:solidFill>
            </a:endParaRPr>
          </a:p>
        </p:txBody>
      </p:sp>
      <p:sp>
        <p:nvSpPr>
          <p:cNvPr id="10" name="テキスト ボックス 9"/>
          <p:cNvSpPr txBox="1"/>
          <p:nvPr/>
        </p:nvSpPr>
        <p:spPr>
          <a:xfrm>
            <a:off x="1226371" y="2147143"/>
            <a:ext cx="6961007" cy="1631216"/>
          </a:xfrm>
          <a:prstGeom prst="rect">
            <a:avLst/>
          </a:prstGeom>
          <a:noFill/>
        </p:spPr>
        <p:txBody>
          <a:bodyPr wrap="square" rtlCol="0">
            <a:spAutoFit/>
          </a:bodyPr>
          <a:lstStyle/>
          <a:p>
            <a:r>
              <a:rPr kumimoji="1" lang="ja-JP" altLang="en-US" sz="2000" b="1" dirty="0" smtClean="0"/>
              <a:t>「本当に「強み」な</a:t>
            </a:r>
            <a:r>
              <a:rPr kumimoji="1" lang="ja-JP" altLang="en-US" sz="2000" b="1" dirty="0"/>
              <a:t>のかな？ 」</a:t>
            </a:r>
            <a:r>
              <a:rPr kumimoji="1" lang="ja-JP" altLang="en-US" sz="2000" b="1" dirty="0" smtClean="0"/>
              <a:t>とまだ自信が持てないものでも「強み」として取り上げます</a:t>
            </a:r>
            <a:endParaRPr kumimoji="1" lang="en-US" altLang="ja-JP" sz="2000" b="1" dirty="0" smtClean="0"/>
          </a:p>
          <a:p>
            <a:endParaRPr kumimoji="1" lang="en-US" altLang="ja-JP" sz="2000" dirty="0"/>
          </a:p>
          <a:p>
            <a:r>
              <a:rPr kumimoji="1" lang="ja-JP" altLang="en-US" sz="2000" dirty="0" smtClean="0"/>
              <a:t>自分自身の</a:t>
            </a:r>
            <a:r>
              <a:rPr kumimoji="1" lang="ja-JP" altLang="en-US" sz="2000" b="1" dirty="0" smtClean="0"/>
              <a:t>「強み」をたくさん発見</a:t>
            </a:r>
            <a:r>
              <a:rPr kumimoji="1" lang="ja-JP" altLang="en-US" sz="2000" dirty="0" smtClean="0"/>
              <a:t>し、</a:t>
            </a:r>
            <a:r>
              <a:rPr kumimoji="1" lang="ja-JP" altLang="en-US" sz="2000" b="1" dirty="0" smtClean="0"/>
              <a:t>意図的に活用</a:t>
            </a:r>
            <a:r>
              <a:rPr kumimoji="1" lang="ja-JP" altLang="en-US" sz="2000" dirty="0" smtClean="0"/>
              <a:t>し、</a:t>
            </a:r>
            <a:endParaRPr kumimoji="1" lang="en-US" altLang="ja-JP" sz="2000" dirty="0" smtClean="0"/>
          </a:p>
          <a:p>
            <a:r>
              <a:rPr kumimoji="1" lang="ja-JP" altLang="en-US" sz="2000" b="1" dirty="0" smtClean="0"/>
              <a:t>育てていきましょう！</a:t>
            </a:r>
            <a:endParaRPr kumimoji="1" lang="ja-JP" altLang="en-US" sz="2000" b="1" dirty="0"/>
          </a:p>
        </p:txBody>
      </p:sp>
      <p:sp>
        <p:nvSpPr>
          <p:cNvPr id="11" name="楕円 10">
            <a:extLst>
              <a:ext uri="{FF2B5EF4-FFF2-40B4-BE49-F238E27FC236}">
                <a16:creationId xmlns:a16="http://schemas.microsoft.com/office/drawing/2014/main" id="{6F1CC5F9-02C8-49A8-8A78-89D04EB1F3FE}"/>
              </a:ext>
            </a:extLst>
          </p:cNvPr>
          <p:cNvSpPr/>
          <p:nvPr/>
        </p:nvSpPr>
        <p:spPr>
          <a:xfrm>
            <a:off x="260304" y="1553421"/>
            <a:ext cx="8736857" cy="2876868"/>
          </a:xfrm>
          <a:prstGeom prst="ellipse">
            <a:avLst/>
          </a:prstGeom>
          <a:noFill/>
          <a:ln w="571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716195" y="4586512"/>
            <a:ext cx="1205610" cy="1205610"/>
          </a:xfrm>
          <a:prstGeom prst="rect">
            <a:avLst/>
          </a:prstGeom>
        </p:spPr>
      </p:pic>
      <p:sp>
        <p:nvSpPr>
          <p:cNvPr id="13" name="テキスト ボックス 12"/>
          <p:cNvSpPr txBox="1"/>
          <p:nvPr/>
        </p:nvSpPr>
        <p:spPr>
          <a:xfrm>
            <a:off x="664165" y="5792121"/>
            <a:ext cx="1336868" cy="461665"/>
          </a:xfrm>
          <a:prstGeom prst="rect">
            <a:avLst/>
          </a:prstGeom>
          <a:noFill/>
        </p:spPr>
        <p:txBody>
          <a:bodyPr wrap="square" rtlCol="0">
            <a:spAutoFit/>
          </a:bodyPr>
          <a:lstStyle/>
          <a:p>
            <a:r>
              <a:rPr kumimoji="1" lang="ja-JP" altLang="en-US" sz="2400" b="1" i="1" dirty="0" smtClean="0"/>
              <a:t>“発見”</a:t>
            </a:r>
            <a:endParaRPr kumimoji="1" lang="ja-JP" altLang="en-US" sz="2400" b="1" i="1" dirty="0"/>
          </a:p>
        </p:txBody>
      </p:sp>
      <p:pic>
        <p:nvPicPr>
          <p:cNvPr id="14" name="図 13"/>
          <p:cNvPicPr>
            <a:picLocks noChangeAspect="1"/>
          </p:cNvPicPr>
          <p:nvPr/>
        </p:nvPicPr>
        <p:blipFill>
          <a:blip r:embed="rId4"/>
          <a:stretch>
            <a:fillRect/>
          </a:stretch>
        </p:blipFill>
        <p:spPr>
          <a:xfrm>
            <a:off x="4031093" y="4725544"/>
            <a:ext cx="1195277" cy="1195277"/>
          </a:xfrm>
          <a:prstGeom prst="rect">
            <a:avLst/>
          </a:prstGeom>
        </p:spPr>
      </p:pic>
      <p:sp>
        <p:nvSpPr>
          <p:cNvPr id="15" name="テキスト ボックス 14"/>
          <p:cNvSpPr txBox="1"/>
          <p:nvPr/>
        </p:nvSpPr>
        <p:spPr>
          <a:xfrm>
            <a:off x="3580070" y="5792121"/>
            <a:ext cx="2474944" cy="461665"/>
          </a:xfrm>
          <a:prstGeom prst="rect">
            <a:avLst/>
          </a:prstGeom>
          <a:noFill/>
        </p:spPr>
        <p:txBody>
          <a:bodyPr wrap="square" rtlCol="0">
            <a:spAutoFit/>
          </a:bodyPr>
          <a:lstStyle/>
          <a:p>
            <a:r>
              <a:rPr kumimoji="1" lang="ja-JP" altLang="en-US" sz="2400" b="1" i="1" dirty="0" smtClean="0"/>
              <a:t>“意図的活用”</a:t>
            </a:r>
            <a:endParaRPr kumimoji="1" lang="ja-JP" altLang="en-US" sz="2400" b="1" i="1" dirty="0"/>
          </a:p>
        </p:txBody>
      </p:sp>
      <p:pic>
        <p:nvPicPr>
          <p:cNvPr id="16" name="図 15"/>
          <p:cNvPicPr>
            <a:picLocks noChangeAspect="1"/>
          </p:cNvPicPr>
          <p:nvPr/>
        </p:nvPicPr>
        <p:blipFill>
          <a:blip r:embed="rId5"/>
          <a:stretch>
            <a:fillRect/>
          </a:stretch>
        </p:blipFill>
        <p:spPr>
          <a:xfrm>
            <a:off x="7425344" y="4526888"/>
            <a:ext cx="1324855" cy="1324855"/>
          </a:xfrm>
          <a:prstGeom prst="rect">
            <a:avLst/>
          </a:prstGeom>
        </p:spPr>
      </p:pic>
      <p:sp>
        <p:nvSpPr>
          <p:cNvPr id="17" name="テキスト ボックス 16"/>
          <p:cNvSpPr txBox="1"/>
          <p:nvPr/>
        </p:nvSpPr>
        <p:spPr>
          <a:xfrm>
            <a:off x="6607709" y="5792121"/>
            <a:ext cx="2536291" cy="461665"/>
          </a:xfrm>
          <a:prstGeom prst="rect">
            <a:avLst/>
          </a:prstGeom>
          <a:noFill/>
        </p:spPr>
        <p:txBody>
          <a:bodyPr wrap="square" rtlCol="0">
            <a:spAutoFit/>
          </a:bodyPr>
          <a:lstStyle/>
          <a:p>
            <a:r>
              <a:rPr kumimoji="1" lang="ja-JP" altLang="en-US" sz="2400" b="1" i="1" dirty="0" smtClean="0"/>
              <a:t>“認識”・“活用”</a:t>
            </a:r>
            <a:endParaRPr kumimoji="1" lang="ja-JP" altLang="en-US" sz="2400" b="1" i="1" dirty="0"/>
          </a:p>
        </p:txBody>
      </p:sp>
      <p:sp>
        <p:nvSpPr>
          <p:cNvPr id="18" name="ストライプ矢印 17"/>
          <p:cNvSpPr/>
          <p:nvPr/>
        </p:nvSpPr>
        <p:spPr>
          <a:xfrm>
            <a:off x="2329384" y="5189316"/>
            <a:ext cx="974470" cy="47729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トライプ矢印 18"/>
          <p:cNvSpPr/>
          <p:nvPr/>
        </p:nvSpPr>
        <p:spPr>
          <a:xfrm>
            <a:off x="5812077" y="5226583"/>
            <a:ext cx="974470" cy="47729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018368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6" presetClass="entr" presetSubtype="21"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3000"/>
                                        <p:tgtEl>
                                          <p:spTgt spid="1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3000"/>
                                        <p:tgtEl>
                                          <p:spTgt spid="13"/>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circle(in)">
                                      <p:cBhvr>
                                        <p:cTn id="23" dur="1000"/>
                                        <p:tgtEl>
                                          <p:spTgt spid="18"/>
                                        </p:tgtEl>
                                      </p:cBhvr>
                                    </p:animEffect>
                                  </p:childTnLst>
                                </p:cTn>
                              </p:par>
                            </p:childTnLst>
                          </p:cTn>
                        </p:par>
                        <p:par>
                          <p:cTn id="24" fill="hold">
                            <p:stCondLst>
                              <p:cond delay="3500"/>
                            </p:stCondLst>
                            <p:childTnLst>
                              <p:par>
                                <p:cTn id="25" presetID="16" presetClass="entr" presetSubtype="21"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3000"/>
                                        <p:tgtEl>
                                          <p:spTgt spid="14"/>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3000"/>
                                        <p:tgtEl>
                                          <p:spTgt spid="15"/>
                                        </p:tgtEl>
                                      </p:cBhvr>
                                    </p:animEffect>
                                  </p:childTnLst>
                                </p:cTn>
                              </p:par>
                            </p:childTnLst>
                          </p:cTn>
                        </p:par>
                        <p:par>
                          <p:cTn id="31" fill="hold">
                            <p:stCondLst>
                              <p:cond delay="6500"/>
                            </p:stCondLst>
                            <p:childTnLst>
                              <p:par>
                                <p:cTn id="32" presetID="6" presetClass="entr" presetSubtype="16"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circle(in)">
                                      <p:cBhvr>
                                        <p:cTn id="34" dur="1000"/>
                                        <p:tgtEl>
                                          <p:spTgt spid="19"/>
                                        </p:tgtEl>
                                      </p:cBhvr>
                                    </p:animEffect>
                                  </p:childTnLst>
                                </p:cTn>
                              </p:par>
                            </p:childTnLst>
                          </p:cTn>
                        </p:par>
                        <p:par>
                          <p:cTn id="35" fill="hold">
                            <p:stCondLst>
                              <p:cond delay="7500"/>
                            </p:stCondLst>
                            <p:childTnLst>
                              <p:par>
                                <p:cTn id="36" presetID="16" presetClass="entr" presetSubtype="21" fill="hold"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barn(inVertical)">
                                      <p:cBhvr>
                                        <p:cTn id="38" dur="3000"/>
                                        <p:tgtEl>
                                          <p:spTgt spid="16"/>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3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3" grpId="0"/>
      <p:bldP spid="15" grpId="0"/>
      <p:bldP spid="17" grpId="0"/>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8386" y="2405849"/>
            <a:ext cx="8611340" cy="1869303"/>
          </a:xfrm>
        </p:spPr>
        <p:txBody>
          <a:bodyPr rtlCol="0">
            <a:normAutofit/>
          </a:bodyPr>
          <a:lstStyle/>
          <a:p>
            <a:pPr rtl="0"/>
            <a:r>
              <a:rPr lang="ja-JP" altLang="en-US" sz="4400" dirty="0">
                <a:sym typeface="ＭＳ Ｐゴシック" panose="020B0600070205080204" pitchFamily="50" charset="-128"/>
              </a:rPr>
              <a:t>「</a:t>
            </a:r>
            <a:r>
              <a:rPr lang="ja-JP" altLang="en-US" sz="4400" dirty="0" smtClean="0">
                <a:latin typeface="ＭＳ Ｐゴシック" panose="020B0600070205080204" pitchFamily="50" charset="-128"/>
                <a:ea typeface="ＭＳ Ｐゴシック" panose="020B0600070205080204" pitchFamily="50" charset="-128"/>
                <a:sym typeface="ＭＳ Ｐゴシック" panose="020B0600070205080204" pitchFamily="50" charset="-128"/>
              </a:rPr>
              <a:t>強み」</a:t>
            </a:r>
            <a:r>
              <a:rPr lang="ja-JP" altLang="en-US" sz="4400"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を認識し、</a:t>
            </a:r>
            <a:r>
              <a:rPr lang="en-US" altLang="ja-JP" sz="4400"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
            </a:r>
            <a:br>
              <a:rPr lang="en-US" altLang="ja-JP" sz="4400" dirty="0">
                <a:latin typeface="ＭＳ Ｐゴシック" panose="020B0600070205080204" pitchFamily="50" charset="-128"/>
                <a:ea typeface="ＭＳ Ｐゴシック" panose="020B0600070205080204" pitchFamily="50" charset="-128"/>
                <a:sym typeface="ＭＳ Ｐゴシック" panose="020B0600070205080204" pitchFamily="50" charset="-128"/>
              </a:rPr>
            </a:br>
            <a:r>
              <a:rPr lang="ja-JP" altLang="en-US" sz="4400"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　　　　活用することの効果</a:t>
            </a:r>
            <a:endParaRPr lang="en-US" altLang="ja-JP" sz="4400"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838565" y="6291151"/>
            <a:ext cx="1305435" cy="567424"/>
          </a:xfrm>
        </p:spPr>
        <p:txBody>
          <a:bodyPr/>
          <a:lstStyle/>
          <a:p>
            <a:r>
              <a:rPr lang="ja-JP" altLang="en-US" dirty="0" smtClean="0"/>
              <a:t>①－</a:t>
            </a:r>
            <a:fld id="{022B156B-59AE-415F-B24B-8756D48BB977}" type="slidenum">
              <a:rPr lang="en-US" altLang="ja-JP" smtClean="0"/>
              <a:pPr/>
              <a:t>13</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80574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CCC3DD-9070-4051-B9DB-27AF2759AC7F}"/>
              </a:ext>
            </a:extLst>
          </p:cNvPr>
          <p:cNvSpPr>
            <a:spLocks noGrp="1"/>
          </p:cNvSpPr>
          <p:nvPr>
            <p:ph type="title"/>
          </p:nvPr>
        </p:nvSpPr>
        <p:spPr>
          <a:xfrm>
            <a:off x="436735" y="505989"/>
            <a:ext cx="8398275" cy="573932"/>
          </a:xfrm>
        </p:spPr>
        <p:txBody>
          <a:bodyPr anchor="t">
            <a:noAutofit/>
          </a:bodyPr>
          <a:lstStyle/>
          <a:p>
            <a:r>
              <a:rPr lang="ja-JP" altLang="en-US" sz="4000" dirty="0" smtClean="0">
                <a:solidFill>
                  <a:schemeClr val="tx1"/>
                </a:solidFill>
              </a:rPr>
              <a:t>「強み」</a:t>
            </a:r>
            <a:r>
              <a:rPr kumimoji="1" lang="ja-JP" altLang="en-US" sz="4000" dirty="0" smtClean="0">
                <a:solidFill>
                  <a:schemeClr val="tx1"/>
                </a:solidFill>
              </a:rPr>
              <a:t>を</a:t>
            </a:r>
            <a:r>
              <a:rPr kumimoji="1" lang="ja-JP" altLang="en-US" sz="4000" dirty="0">
                <a:solidFill>
                  <a:schemeClr val="tx1"/>
                </a:solidFill>
              </a:rPr>
              <a:t>認識し</a:t>
            </a:r>
            <a:r>
              <a:rPr kumimoji="1" lang="ja-JP" altLang="en-US" sz="4000" dirty="0" smtClean="0">
                <a:solidFill>
                  <a:schemeClr val="tx1"/>
                </a:solidFill>
              </a:rPr>
              <a:t>、</a:t>
            </a:r>
            <a:r>
              <a:rPr kumimoji="1" lang="en-US" altLang="ja-JP" sz="4000" dirty="0" smtClean="0">
                <a:solidFill>
                  <a:schemeClr val="tx1"/>
                </a:solidFill>
              </a:rPr>
              <a:t/>
            </a:r>
            <a:br>
              <a:rPr kumimoji="1" lang="en-US" altLang="ja-JP" sz="4000" dirty="0" smtClean="0">
                <a:solidFill>
                  <a:schemeClr val="tx1"/>
                </a:solidFill>
              </a:rPr>
            </a:br>
            <a:r>
              <a:rPr lang="ja-JP" altLang="en-US" sz="4000" dirty="0">
                <a:solidFill>
                  <a:schemeClr val="tx1"/>
                </a:solidFill>
              </a:rPr>
              <a:t>　</a:t>
            </a:r>
            <a:r>
              <a:rPr lang="ja-JP" altLang="en-US" sz="4000" dirty="0" smtClean="0">
                <a:solidFill>
                  <a:schemeClr val="tx1"/>
                </a:solidFill>
              </a:rPr>
              <a:t>　　　　　　</a:t>
            </a:r>
            <a:r>
              <a:rPr kumimoji="1" lang="ja-JP" altLang="en-US" sz="4000" dirty="0" smtClean="0">
                <a:solidFill>
                  <a:schemeClr val="tx1"/>
                </a:solidFill>
              </a:rPr>
              <a:t>活用</a:t>
            </a:r>
            <a:r>
              <a:rPr kumimoji="1" lang="ja-JP" altLang="en-US" sz="4000" dirty="0">
                <a:solidFill>
                  <a:schemeClr val="tx1"/>
                </a:solidFill>
              </a:rPr>
              <a:t>することの効果</a:t>
            </a:r>
          </a:p>
        </p:txBody>
      </p:sp>
      <p:sp>
        <p:nvSpPr>
          <p:cNvPr id="4" name="スライド番号プレースホルダー 3"/>
          <p:cNvSpPr>
            <a:spLocks noGrp="1"/>
          </p:cNvSpPr>
          <p:nvPr>
            <p:ph type="sldNum" sz="quarter" idx="12"/>
          </p:nvPr>
        </p:nvSpPr>
        <p:spPr>
          <a:xfrm>
            <a:off x="7836670" y="6467958"/>
            <a:ext cx="1307330" cy="368757"/>
          </a:xfrm>
        </p:spPr>
        <p:txBody>
          <a:bodyPr/>
          <a:lstStyle/>
          <a:p>
            <a:pPr rtl="0"/>
            <a:r>
              <a:rPr lang="ja-JP" altLang="en-US" dirty="0" smtClean="0"/>
              <a:t>①－</a:t>
            </a:r>
            <a:fld id="{022B156B-59AE-415F-B24B-8756D48BB977}" type="slidenum">
              <a:rPr lang="en-US" altLang="ja-JP" smtClean="0"/>
              <a:t>14</a:t>
            </a:fld>
            <a:endParaRPr lang="ja-JP" altLang="en-US" dirty="0"/>
          </a:p>
        </p:txBody>
      </p:sp>
      <p:sp>
        <p:nvSpPr>
          <p:cNvPr id="3" name="正方形/長方形 2">
            <a:extLst>
              <a:ext uri="{FF2B5EF4-FFF2-40B4-BE49-F238E27FC236}">
                <a16:creationId xmlns:a16="http://schemas.microsoft.com/office/drawing/2014/main" id="{B745F92E-94CE-4807-94C9-0574E06B07F9}"/>
              </a:ext>
            </a:extLst>
          </p:cNvPr>
          <p:cNvSpPr/>
          <p:nvPr/>
        </p:nvSpPr>
        <p:spPr>
          <a:xfrm>
            <a:off x="905523" y="1935763"/>
            <a:ext cx="7474998" cy="4304170"/>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600" dirty="0">
                <a:solidFill>
                  <a:schemeClr val="tx1"/>
                </a:solidFill>
                <a:latin typeface="メイリオ" panose="020B0604030504040204" pitchFamily="50" charset="-128"/>
              </a:rPr>
              <a:t>・強みの自覚は、自信や成長し続けられるという感覚を強化</a:t>
            </a:r>
            <a:r>
              <a:rPr kumimoji="1" lang="ja-JP" altLang="en-US" sz="1600" dirty="0" smtClean="0">
                <a:solidFill>
                  <a:schemeClr val="tx1"/>
                </a:solidFill>
                <a:latin typeface="メイリオ" panose="020B0604030504040204" pitchFamily="50" charset="-128"/>
              </a:rPr>
              <a:t>する</a:t>
            </a:r>
            <a:r>
              <a:rPr kumimoji="1" lang="ja-JP" altLang="en-US" sz="1600" baseline="30000" dirty="0">
                <a:solidFill>
                  <a:schemeClr val="tx1"/>
                </a:solidFill>
                <a:latin typeface="メイリオ" panose="020B0604030504040204" pitchFamily="50" charset="-128"/>
              </a:rPr>
              <a:t>１</a:t>
            </a:r>
            <a:r>
              <a:rPr kumimoji="1" lang="ja-JP" altLang="en-US" sz="1600" baseline="30000" dirty="0" smtClean="0">
                <a:solidFill>
                  <a:schemeClr val="tx1"/>
                </a:solidFill>
                <a:latin typeface="メイリオ" panose="020B0604030504040204" pitchFamily="50" charset="-128"/>
              </a:rPr>
              <a:t>）</a:t>
            </a:r>
            <a:endParaRPr kumimoji="1" lang="en-US" altLang="ja-JP" sz="1600" baseline="30000" dirty="0">
              <a:solidFill>
                <a:schemeClr val="tx1"/>
              </a:solidFill>
              <a:latin typeface="メイリオ" panose="020B0604030504040204" pitchFamily="50" charset="-128"/>
            </a:endParaRPr>
          </a:p>
          <a:p>
            <a:endParaRPr kumimoji="1" lang="en-US" altLang="ja-JP" sz="1600" dirty="0" smtClean="0">
              <a:solidFill>
                <a:schemeClr val="tx1"/>
              </a:solidFill>
              <a:latin typeface="メイリオ" panose="020B0604030504040204" pitchFamily="50" charset="-128"/>
            </a:endParaRPr>
          </a:p>
          <a:p>
            <a:r>
              <a:rPr kumimoji="1" lang="ja-JP" altLang="en-US" sz="1600" dirty="0" smtClean="0">
                <a:solidFill>
                  <a:schemeClr val="tx1"/>
                </a:solidFill>
                <a:latin typeface="メイリオ" panose="020B0604030504040204" pitchFamily="50" charset="-128"/>
              </a:rPr>
              <a:t>・</a:t>
            </a:r>
            <a:r>
              <a:rPr kumimoji="1" lang="ja-JP" altLang="en-US" sz="1600" dirty="0">
                <a:solidFill>
                  <a:schemeClr val="tx1"/>
                </a:solidFill>
                <a:latin typeface="メイリオ" panose="020B0604030504040204" pitchFamily="50" charset="-128"/>
              </a:rPr>
              <a:t>強みを多く自覚している人は、抑うつや不安が</a:t>
            </a:r>
            <a:r>
              <a:rPr kumimoji="1" lang="ja-JP" altLang="en-US" sz="1600" dirty="0" smtClean="0">
                <a:solidFill>
                  <a:schemeClr val="tx1"/>
                </a:solidFill>
                <a:latin typeface="メイリオ" panose="020B0604030504040204" pitchFamily="50" charset="-128"/>
              </a:rPr>
              <a:t>低い</a:t>
            </a:r>
            <a:r>
              <a:rPr kumimoji="1" lang="ja-JP" altLang="en-US" sz="1600" baseline="30000" dirty="0">
                <a:solidFill>
                  <a:schemeClr val="tx1"/>
                </a:solidFill>
                <a:latin typeface="メイリオ" panose="020B0604030504040204" pitchFamily="50" charset="-128"/>
              </a:rPr>
              <a:t>１</a:t>
            </a:r>
            <a:r>
              <a:rPr kumimoji="1" lang="ja-JP" altLang="en-US" sz="1600" baseline="30000" dirty="0" smtClean="0">
                <a:solidFill>
                  <a:schemeClr val="tx1"/>
                </a:solidFill>
                <a:latin typeface="メイリオ" panose="020B0604030504040204" pitchFamily="50" charset="-128"/>
              </a:rPr>
              <a:t>）</a:t>
            </a:r>
            <a:endParaRPr kumimoji="1" lang="en-US" altLang="ja-JP" sz="1600" baseline="30000" dirty="0">
              <a:solidFill>
                <a:schemeClr val="tx1"/>
              </a:solidFill>
              <a:latin typeface="メイリオ" panose="020B0604030504040204" pitchFamily="50" charset="-128"/>
            </a:endParaRPr>
          </a:p>
          <a:p>
            <a:endParaRPr kumimoji="1" lang="en-US" altLang="ja-JP" sz="1600" dirty="0" smtClean="0">
              <a:solidFill>
                <a:schemeClr val="tx1"/>
              </a:solidFill>
              <a:latin typeface="メイリオ" panose="020B0604030504040204" pitchFamily="50" charset="-128"/>
            </a:endParaRPr>
          </a:p>
          <a:p>
            <a:r>
              <a:rPr kumimoji="1" lang="ja-JP" altLang="en-US" sz="1600" dirty="0" smtClean="0">
                <a:solidFill>
                  <a:schemeClr val="tx1"/>
                </a:solidFill>
                <a:latin typeface="メイリオ" panose="020B0604030504040204" pitchFamily="50" charset="-128"/>
              </a:rPr>
              <a:t>・</a:t>
            </a:r>
            <a:r>
              <a:rPr kumimoji="1" lang="ja-JP" altLang="en-US" sz="1600" dirty="0">
                <a:solidFill>
                  <a:schemeClr val="tx1"/>
                </a:solidFill>
                <a:latin typeface="メイリオ" panose="020B0604030504040204" pitchFamily="50" charset="-128"/>
              </a:rPr>
              <a:t>個人の強みをフィードバックすることで生産性が向上し離職率が下がる</a:t>
            </a:r>
            <a:r>
              <a:rPr kumimoji="1" lang="ja-JP" altLang="en-US" sz="1600" baseline="30000" dirty="0">
                <a:solidFill>
                  <a:schemeClr val="tx1"/>
                </a:solidFill>
                <a:latin typeface="メイリオ" panose="020B0604030504040204" pitchFamily="50" charset="-128"/>
              </a:rPr>
              <a:t>２）</a:t>
            </a:r>
            <a:endParaRPr kumimoji="1" lang="en-US" altLang="ja-JP" sz="1600" baseline="30000" dirty="0">
              <a:solidFill>
                <a:schemeClr val="tx1"/>
              </a:solidFill>
              <a:latin typeface="メイリオ" panose="020B0604030504040204" pitchFamily="50" charset="-128"/>
            </a:endParaRPr>
          </a:p>
          <a:p>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r>
              <a:rPr kumimoji="1" lang="ja-JP" altLang="en-US"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強みの活用は、幸福感や人生満足感を</a:t>
            </a:r>
            <a:r>
              <a:rPr kumimoji="1" lang="ja-JP" altLang="en-US" sz="1600" dirty="0" smtClean="0">
                <a:solidFill>
                  <a:schemeClr val="tx1"/>
                </a:solidFill>
                <a:latin typeface="メイリオ" panose="020B0604030504040204" pitchFamily="50" charset="-128"/>
                <a:ea typeface="メイリオ" panose="020B0604030504040204" pitchFamily="50" charset="-128"/>
              </a:rPr>
              <a:t>高める</a:t>
            </a:r>
            <a:r>
              <a:rPr kumimoji="1" lang="ja-JP" altLang="en-US" sz="1600" baseline="30000" dirty="0" smtClean="0">
                <a:solidFill>
                  <a:schemeClr val="tx1"/>
                </a:solidFill>
                <a:latin typeface="メイリオ" panose="020B0604030504040204" pitchFamily="50" charset="-128"/>
                <a:ea typeface="メイリオ" panose="020B0604030504040204" pitchFamily="50" charset="-128"/>
              </a:rPr>
              <a:t>２）</a:t>
            </a:r>
            <a:endParaRPr kumimoji="1" lang="en-US" altLang="ja-JP" sz="1600" baseline="300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・強みを活用する人は、ストレスを</a:t>
            </a:r>
            <a:r>
              <a:rPr kumimoji="1" lang="ja-JP" altLang="en-US" sz="1600" dirty="0" smtClean="0">
                <a:solidFill>
                  <a:schemeClr val="tx1"/>
                </a:solidFill>
                <a:latin typeface="メイリオ" panose="020B0604030504040204" pitchFamily="50" charset="-128"/>
                <a:ea typeface="メイリオ" panose="020B0604030504040204" pitchFamily="50" charset="-128"/>
              </a:rPr>
              <a:t>感じにくい</a:t>
            </a:r>
            <a:r>
              <a:rPr kumimoji="1" lang="ja-JP" altLang="en-US" sz="1600" baseline="30000" dirty="0" smtClean="0">
                <a:solidFill>
                  <a:schemeClr val="tx1"/>
                </a:solidFill>
                <a:latin typeface="メイリオ" panose="020B0604030504040204" pitchFamily="50" charset="-128"/>
                <a:ea typeface="メイリオ" panose="020B0604030504040204" pitchFamily="50" charset="-128"/>
              </a:rPr>
              <a:t>２）</a:t>
            </a:r>
            <a:endParaRPr kumimoji="1" lang="en-US" altLang="ja-JP" sz="1600" baseline="300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aseline="300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rPr>
              <a:t>・強みの活用は、自己効力感や自尊心を高める</a:t>
            </a:r>
            <a:r>
              <a:rPr kumimoji="1" lang="ja-JP" altLang="en-US" sz="1600" baseline="30000" dirty="0">
                <a:solidFill>
                  <a:schemeClr val="tx1"/>
                </a:solidFill>
                <a:latin typeface="メイリオ" panose="020B0604030504040204" pitchFamily="50" charset="-128"/>
              </a:rPr>
              <a:t>３）</a:t>
            </a:r>
            <a:endParaRPr kumimoji="1" lang="en-US" altLang="ja-JP" sz="1600" baseline="30000" dirty="0">
              <a:solidFill>
                <a:schemeClr val="tx1"/>
              </a:solidFill>
              <a:latin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・強みを自覚しているほど、キャリア形成や就職活動に対する積極的な姿勢</a:t>
            </a:r>
            <a:r>
              <a:rPr kumimoji="1" lang="ja-JP" altLang="en-US" sz="1600" dirty="0" smtClean="0">
                <a:solidFill>
                  <a:schemeClr val="tx1"/>
                </a:solidFill>
                <a:latin typeface="メイリオ" panose="020B0604030504040204" pitchFamily="50" charset="-128"/>
                <a:ea typeface="メイリオ" panose="020B0604030504040204" pitchFamily="50" charset="-128"/>
              </a:rPr>
              <a:t>を</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a:t>
            </a:r>
            <a:r>
              <a:rPr kumimoji="1" lang="ja-JP" altLang="en-US" sz="1600" dirty="0" smtClean="0">
                <a:solidFill>
                  <a:schemeClr val="tx1"/>
                </a:solidFill>
                <a:latin typeface="メイリオ" panose="020B0604030504040204" pitchFamily="50" charset="-128"/>
                <a:ea typeface="メイリオ" panose="020B0604030504040204" pitchFamily="50" charset="-128"/>
              </a:rPr>
              <a:t>示している</a:t>
            </a:r>
            <a:r>
              <a:rPr kumimoji="1" lang="ja-JP" altLang="en-US" sz="1600" baseline="30000" dirty="0" smtClean="0">
                <a:solidFill>
                  <a:schemeClr val="tx1"/>
                </a:solidFill>
                <a:latin typeface="メイリオ" panose="020B0604030504040204" pitchFamily="50" charset="-128"/>
                <a:ea typeface="メイリオ" panose="020B0604030504040204" pitchFamily="50" charset="-128"/>
              </a:rPr>
              <a:t>２）</a:t>
            </a:r>
            <a:endParaRPr kumimoji="1" lang="en-US" altLang="ja-JP" sz="1600" baseline="300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・強みの意識的な活用は、仕事に対する熱意を向上させ、組織への愛着心を</a:t>
            </a:r>
            <a:r>
              <a:rPr kumimoji="1" lang="ja-JP" altLang="en-US" sz="1600" dirty="0" smtClean="0">
                <a:solidFill>
                  <a:schemeClr val="tx1"/>
                </a:solidFill>
                <a:latin typeface="メイリオ" panose="020B0604030504040204" pitchFamily="50" charset="-128"/>
                <a:ea typeface="メイリオ" panose="020B0604030504040204" pitchFamily="50" charset="-128"/>
              </a:rPr>
              <a:t>高</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a:t>
            </a:r>
            <a:r>
              <a:rPr kumimoji="1" lang="ja-JP" altLang="en-US" sz="1600" dirty="0" smtClean="0">
                <a:solidFill>
                  <a:schemeClr val="tx1"/>
                </a:solidFill>
                <a:latin typeface="メイリオ" panose="020B0604030504040204" pitchFamily="50" charset="-128"/>
                <a:ea typeface="メイリオ" panose="020B0604030504040204" pitchFamily="50" charset="-128"/>
              </a:rPr>
              <a:t>める</a:t>
            </a:r>
            <a:r>
              <a:rPr kumimoji="1" lang="ja-JP" altLang="en-US" sz="1600" baseline="30000" dirty="0" smtClean="0">
                <a:solidFill>
                  <a:schemeClr val="tx1"/>
                </a:solidFill>
                <a:latin typeface="メイリオ" panose="020B0604030504040204" pitchFamily="50" charset="-128"/>
                <a:ea typeface="メイリオ" panose="020B0604030504040204" pitchFamily="50" charset="-128"/>
              </a:rPr>
              <a:t>２）</a:t>
            </a:r>
            <a:endParaRPr kumimoji="1" lang="en-US" altLang="ja-JP" sz="1600" baseline="300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2"/>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584099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F63EDC-6217-4F6D-830E-FAA88B755D41}"/>
              </a:ext>
            </a:extLst>
          </p:cNvPr>
          <p:cNvSpPr>
            <a:spLocks noGrp="1"/>
          </p:cNvSpPr>
          <p:nvPr>
            <p:ph type="title"/>
          </p:nvPr>
        </p:nvSpPr>
        <p:spPr>
          <a:xfrm>
            <a:off x="426721" y="1387876"/>
            <a:ext cx="7992450" cy="450980"/>
          </a:xfrm>
        </p:spPr>
        <p:txBody>
          <a:bodyPr>
            <a:normAutofit fontScale="90000"/>
          </a:bodyPr>
          <a:lstStyle/>
          <a:p>
            <a:pPr algn="ctr"/>
            <a:r>
              <a:rPr kumimoji="1" lang="ja-JP" altLang="en-US" dirty="0" smtClean="0">
                <a:solidFill>
                  <a:schemeClr val="tx1"/>
                </a:solidFill>
              </a:rPr>
              <a:t>「発達</a:t>
            </a:r>
            <a:r>
              <a:rPr kumimoji="1" lang="ja-JP" altLang="en-US" dirty="0">
                <a:solidFill>
                  <a:schemeClr val="tx1"/>
                </a:solidFill>
              </a:rPr>
              <a:t>障害の特性</a:t>
            </a:r>
            <a:r>
              <a:rPr kumimoji="1" lang="ja-JP" altLang="en-US" dirty="0" smtClean="0">
                <a:solidFill>
                  <a:schemeClr val="tx1"/>
                </a:solidFill>
              </a:rPr>
              <a:t>チェック」</a:t>
            </a:r>
            <a:r>
              <a:rPr kumimoji="1" lang="en-US" altLang="ja-JP" dirty="0">
                <a:solidFill>
                  <a:schemeClr val="tx1"/>
                </a:solidFill>
              </a:rPr>
              <a:t/>
            </a:r>
            <a:br>
              <a:rPr kumimoji="1" lang="en-US" altLang="ja-JP" dirty="0">
                <a:solidFill>
                  <a:schemeClr val="tx1"/>
                </a:solidFill>
              </a:rPr>
            </a:br>
            <a:r>
              <a:rPr kumimoji="1" lang="ja-JP" altLang="en-US" sz="3600" dirty="0" smtClean="0">
                <a:solidFill>
                  <a:schemeClr val="tx1"/>
                </a:solidFill>
              </a:rPr>
              <a:t>ワークブック</a:t>
            </a:r>
            <a:endParaRPr kumimoji="1" lang="ja-JP" altLang="en-US" sz="3600" dirty="0">
              <a:solidFill>
                <a:schemeClr val="tx1"/>
              </a:solidFill>
            </a:endParaRPr>
          </a:p>
        </p:txBody>
      </p:sp>
      <p:sp>
        <p:nvSpPr>
          <p:cNvPr id="3" name="スライド番号プレースホルダー 2"/>
          <p:cNvSpPr>
            <a:spLocks noGrp="1"/>
          </p:cNvSpPr>
          <p:nvPr>
            <p:ph type="sldNum" sz="quarter" idx="12"/>
          </p:nvPr>
        </p:nvSpPr>
        <p:spPr>
          <a:xfrm>
            <a:off x="7754112" y="6359571"/>
            <a:ext cx="1389888" cy="452603"/>
          </a:xfrm>
        </p:spPr>
        <p:txBody>
          <a:bodyPr/>
          <a:lstStyle/>
          <a:p>
            <a:pPr rtl="0"/>
            <a:r>
              <a:rPr lang="ja-JP" altLang="en-US" dirty="0" smtClean="0"/>
              <a:t>①－</a:t>
            </a:r>
            <a:fld id="{022B156B-59AE-415F-B24B-8756D48BB977}" type="slidenum">
              <a:rPr lang="en-US" altLang="ja-JP" smtClean="0"/>
              <a:t>15</a:t>
            </a:fld>
            <a:endParaRPr lang="ja-JP" altLang="en-US" dirty="0"/>
          </a:p>
        </p:txBody>
      </p:sp>
      <p:sp>
        <p:nvSpPr>
          <p:cNvPr id="4" name="テキスト ボックス 3"/>
          <p:cNvSpPr txBox="1"/>
          <p:nvPr/>
        </p:nvSpPr>
        <p:spPr>
          <a:xfrm>
            <a:off x="903248" y="2059442"/>
            <a:ext cx="7095531" cy="400110"/>
          </a:xfrm>
          <a:prstGeom prst="rect">
            <a:avLst/>
          </a:prstGeom>
          <a:noFill/>
        </p:spPr>
        <p:txBody>
          <a:bodyPr wrap="square" rtlCol="0">
            <a:spAutoFit/>
          </a:bodyPr>
          <a:lstStyle/>
          <a:p>
            <a:r>
              <a:rPr kumimoji="1" lang="ja-JP" altLang="en-US" sz="2000" dirty="0" smtClean="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発達障害の特性チェックリストに回答して</a:t>
            </a:r>
            <a:r>
              <a:rPr kumimoji="1" lang="ja-JP" altLang="en-US" sz="2000" dirty="0" smtClean="0">
                <a:latin typeface="ＭＳ Ｐゴシック" panose="020B0600070205080204" pitchFamily="50" charset="-128"/>
                <a:ea typeface="ＭＳ Ｐゴシック" panose="020B0600070205080204" pitchFamily="50" charset="-128"/>
              </a:rPr>
              <a:t>みましょう</a:t>
            </a:r>
            <a:endParaRPr kumimoji="1" lang="en-US" altLang="ja-JP" sz="2000"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903248" y="2582663"/>
            <a:ext cx="7433143" cy="707886"/>
          </a:xfrm>
          <a:prstGeom prst="rect">
            <a:avLst/>
          </a:prstGeom>
          <a:noFill/>
        </p:spPr>
        <p:txBody>
          <a:bodyPr wrap="square" rtlCol="0">
            <a:spAutoFit/>
          </a:bodyPr>
          <a:lstStyle/>
          <a:p>
            <a:r>
              <a:rPr kumimoji="1" lang="ja-JP" altLang="en-US" sz="2000" dirty="0" smtClean="0">
                <a:latin typeface="ＭＳ Ｐゴシック" panose="020B0600070205080204" pitchFamily="50" charset="-128"/>
                <a:ea typeface="ＭＳ Ｐゴシック" panose="020B0600070205080204" pitchFamily="50" charset="-128"/>
              </a:rPr>
              <a:t>・この特性チェックリスト</a:t>
            </a:r>
            <a:r>
              <a:rPr kumimoji="1" lang="ja-JP" altLang="en-US" sz="2000" dirty="0">
                <a:latin typeface="ＭＳ Ｐゴシック" panose="020B0600070205080204" pitchFamily="50" charset="-128"/>
                <a:ea typeface="ＭＳ Ｐゴシック" panose="020B0600070205080204" pitchFamily="50" charset="-128"/>
              </a:rPr>
              <a:t>は</a:t>
            </a:r>
            <a:r>
              <a:rPr kumimoji="1" lang="ja-JP" altLang="en-US" sz="2000" dirty="0" smtClean="0">
                <a:latin typeface="ＭＳ Ｐゴシック" panose="020B0600070205080204" pitchFamily="50" charset="-128"/>
                <a:ea typeface="ＭＳ Ｐゴシック" panose="020B0600070205080204" pitchFamily="50" charset="-128"/>
              </a:rPr>
              <a:t>、さまざま</a:t>
            </a:r>
            <a:r>
              <a:rPr kumimoji="1" lang="ja-JP" altLang="en-US" sz="2000" dirty="0">
                <a:latin typeface="ＭＳ Ｐゴシック" panose="020B0600070205080204" pitchFamily="50" charset="-128"/>
                <a:ea typeface="ＭＳ Ｐゴシック" panose="020B0600070205080204" pitchFamily="50" charset="-128"/>
              </a:rPr>
              <a:t>な</a:t>
            </a:r>
            <a:r>
              <a:rPr kumimoji="1" lang="ja-JP" altLang="en-US" sz="2000" dirty="0" smtClean="0">
                <a:latin typeface="ＭＳ Ｐゴシック" panose="020B0600070205080204" pitchFamily="50" charset="-128"/>
                <a:ea typeface="ＭＳ Ｐゴシック" panose="020B0600070205080204" pitchFamily="50" charset="-128"/>
              </a:rPr>
              <a:t>特性</a:t>
            </a:r>
            <a:r>
              <a:rPr kumimoji="1" lang="ja-JP" altLang="en-US" sz="2000" dirty="0">
                <a:latin typeface="ＭＳ Ｐゴシック" panose="020B0600070205080204" pitchFamily="50" charset="-128"/>
                <a:ea typeface="ＭＳ Ｐゴシック" panose="020B0600070205080204" pitchFamily="50" charset="-128"/>
              </a:rPr>
              <a:t>を長所短所の両面</a:t>
            </a:r>
            <a:r>
              <a:rPr kumimoji="1" lang="ja-JP" altLang="en-US" sz="2000" dirty="0" smtClean="0">
                <a:latin typeface="ＭＳ Ｐゴシック" panose="020B0600070205080204" pitchFamily="50" charset="-128"/>
                <a:ea typeface="ＭＳ Ｐゴシック" panose="020B0600070205080204" pitchFamily="50" charset="-128"/>
              </a:rPr>
              <a:t>から</a:t>
            </a:r>
            <a:endParaRPr kumimoji="1" lang="en-US" altLang="ja-JP" sz="2000" dirty="0" smtClean="0">
              <a:latin typeface="ＭＳ Ｐゴシック" panose="020B0600070205080204" pitchFamily="50" charset="-128"/>
              <a:ea typeface="ＭＳ Ｐゴシック" panose="020B0600070205080204" pitchFamily="50" charset="-128"/>
            </a:endParaRPr>
          </a:p>
          <a:p>
            <a:r>
              <a:rPr kumimoji="1" lang="ja-JP" altLang="en-US" sz="2000" dirty="0">
                <a:latin typeface="ＭＳ Ｐゴシック" panose="020B0600070205080204" pitchFamily="50" charset="-128"/>
                <a:ea typeface="ＭＳ Ｐゴシック" panose="020B0600070205080204" pitchFamily="50" charset="-128"/>
              </a:rPr>
              <a:t>　</a:t>
            </a:r>
            <a:r>
              <a:rPr kumimoji="1" lang="ja-JP" altLang="en-US" sz="2000" dirty="0" smtClean="0">
                <a:latin typeface="ＭＳ Ｐゴシック" panose="020B0600070205080204" pitchFamily="50" charset="-128"/>
                <a:ea typeface="ＭＳ Ｐゴシック" panose="020B0600070205080204" pitchFamily="50" charset="-128"/>
              </a:rPr>
              <a:t>掲載しています</a:t>
            </a:r>
            <a:endParaRPr kumimoji="1" lang="en-US" altLang="ja-JP" sz="2000"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903249" y="3314344"/>
            <a:ext cx="7095531" cy="400110"/>
          </a:xfrm>
          <a:prstGeom prst="rect">
            <a:avLst/>
          </a:prstGeom>
          <a:noFill/>
        </p:spPr>
        <p:txBody>
          <a:bodyPr wrap="square" rtlCol="0">
            <a:spAutoFit/>
          </a:bodyPr>
          <a:lstStyle/>
          <a:p>
            <a:r>
              <a:rPr kumimoji="1" lang="ja-JP" altLang="en-US" sz="2000" dirty="0" smtClean="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長所短所の両方にチェックをつけても</a:t>
            </a:r>
            <a:r>
              <a:rPr kumimoji="1" lang="ja-JP" altLang="en-US" sz="2000" dirty="0" smtClean="0">
                <a:latin typeface="ＭＳ Ｐゴシック" panose="020B0600070205080204" pitchFamily="50" charset="-128"/>
                <a:ea typeface="ＭＳ Ｐゴシック" panose="020B0600070205080204" pitchFamily="50" charset="-128"/>
              </a:rPr>
              <a:t>構いません</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903249" y="3839629"/>
            <a:ext cx="7515922" cy="707886"/>
          </a:xfrm>
          <a:prstGeom prst="rect">
            <a:avLst/>
          </a:prstGeom>
          <a:noFill/>
        </p:spPr>
        <p:txBody>
          <a:bodyPr wrap="square" rtlCol="0">
            <a:spAutoFit/>
          </a:bodyPr>
          <a:lstStyle/>
          <a:p>
            <a:r>
              <a:rPr kumimoji="1" lang="ja-JP" altLang="en-US" sz="2000" dirty="0" smtClean="0">
                <a:latin typeface="ＭＳ Ｐゴシック" panose="020B0600070205080204" pitchFamily="50" charset="-128"/>
                <a:ea typeface="ＭＳ Ｐゴシック" panose="020B0600070205080204" pitchFamily="50" charset="-128"/>
              </a:rPr>
              <a:t>・</a:t>
            </a:r>
            <a:r>
              <a:rPr kumimoji="1" lang="ja-JP" altLang="en-US" sz="2000" dirty="0">
                <a:latin typeface="ＭＳ Ｐゴシック" panose="020B0600070205080204" pitchFamily="50" charset="-128"/>
                <a:ea typeface="ＭＳ Ｐゴシック" panose="020B0600070205080204" pitchFamily="50" charset="-128"/>
              </a:rPr>
              <a:t>どのような長所や短所があるか、それがどの程度か</a:t>
            </a:r>
            <a:r>
              <a:rPr kumimoji="1" lang="ja-JP" altLang="en-US" sz="2000" dirty="0" smtClean="0">
                <a:latin typeface="ＭＳ Ｐゴシック" panose="020B0600070205080204" pitchFamily="50" charset="-128"/>
                <a:ea typeface="ＭＳ Ｐゴシック" panose="020B0600070205080204" pitchFamily="50" charset="-128"/>
              </a:rPr>
              <a:t>は人それぞれ　</a:t>
            </a:r>
            <a:endParaRPr kumimoji="1" lang="en-US" altLang="ja-JP" sz="2000" dirty="0" smtClean="0">
              <a:latin typeface="ＭＳ Ｐゴシック" panose="020B0600070205080204" pitchFamily="50" charset="-128"/>
              <a:ea typeface="ＭＳ Ｐゴシック" panose="020B060007020508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rPr>
              <a:t>  で異なります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11" name="テキスト ボックス 10"/>
          <p:cNvSpPr txBox="1"/>
          <p:nvPr/>
        </p:nvSpPr>
        <p:spPr>
          <a:xfrm>
            <a:off x="793986" y="5813544"/>
            <a:ext cx="7610454" cy="523220"/>
          </a:xfrm>
          <a:prstGeom prst="rect">
            <a:avLst/>
          </a:prstGeom>
          <a:noFill/>
        </p:spPr>
        <p:txBody>
          <a:bodyPr wrap="square" rtlCol="0">
            <a:spAutoFit/>
          </a:bodyPr>
          <a:lstStyle/>
          <a:p>
            <a:r>
              <a:rPr kumimoji="1" lang="ja-JP" altLang="en-US" sz="1400" dirty="0" smtClean="0"/>
              <a:t>出典：障害者職業総合センター職業センター 発達障害者のワークシステム・サポートプログラム</a:t>
            </a:r>
            <a:r>
              <a:rPr kumimoji="1" lang="en-US" altLang="ja-JP" sz="1400" dirty="0" smtClean="0"/>
              <a:t>,</a:t>
            </a:r>
            <a:r>
              <a:rPr kumimoji="1" lang="ja-JP" altLang="en-US" sz="1400" dirty="0" smtClean="0"/>
              <a:t>ナビゲーションブックの作成と活用</a:t>
            </a:r>
            <a:r>
              <a:rPr kumimoji="1" lang="en-US" altLang="ja-JP" sz="1400" dirty="0" smtClean="0"/>
              <a:t>(2016)</a:t>
            </a:r>
            <a:r>
              <a:rPr kumimoji="1" lang="en-US" altLang="ja-JP" sz="1400" dirty="0"/>
              <a:t>,</a:t>
            </a:r>
            <a:r>
              <a:rPr kumimoji="1" lang="ja-JP" altLang="en-US" sz="1400" dirty="0" smtClean="0"/>
              <a:t>発達障害の特性チェックシートを改変</a:t>
            </a:r>
            <a:endParaRPr kumimoji="1" lang="ja-JP" altLang="en-US" sz="1400" dirty="0"/>
          </a:p>
        </p:txBody>
      </p:sp>
      <p:sp>
        <p:nvSpPr>
          <p:cNvPr id="12" name="テキスト ボックス 11">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289758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99582" y="6364224"/>
            <a:ext cx="1344418" cy="442188"/>
          </a:xfrm>
        </p:spPr>
        <p:txBody>
          <a:bodyPr/>
          <a:lstStyle/>
          <a:p>
            <a:r>
              <a:rPr lang="ja-JP" altLang="en-US" dirty="0" smtClean="0"/>
              <a:t>①－</a:t>
            </a:r>
            <a:fld id="{022B156B-59AE-415F-B24B-8756D48BB977}" type="slidenum">
              <a:rPr lang="en-US" altLang="ja-JP" smtClean="0"/>
              <a:pPr/>
              <a:t>16</a:t>
            </a:fld>
            <a:endParaRPr lang="ja-JP" altLang="en-US" dirty="0"/>
          </a:p>
        </p:txBody>
      </p:sp>
      <p:sp>
        <p:nvSpPr>
          <p:cNvPr id="2" name="テキスト ボックス 1"/>
          <p:cNvSpPr txBox="1"/>
          <p:nvPr/>
        </p:nvSpPr>
        <p:spPr>
          <a:xfrm>
            <a:off x="914401" y="457200"/>
            <a:ext cx="6846848" cy="584775"/>
          </a:xfrm>
          <a:prstGeom prst="rect">
            <a:avLst/>
          </a:prstGeom>
          <a:noFill/>
        </p:spPr>
        <p:txBody>
          <a:bodyPr wrap="square" rtlCol="0">
            <a:spAutoFit/>
          </a:bodyPr>
          <a:lstStyle/>
          <a:p>
            <a:pPr algn="ctr"/>
            <a:r>
              <a:rPr kumimoji="1" lang="ja-JP" altLang="en-US" sz="3200" dirty="0" smtClean="0"/>
              <a:t>ＭＥＭ</a:t>
            </a:r>
            <a:r>
              <a:rPr kumimoji="1" lang="ja-JP" altLang="en-US" sz="3200" dirty="0"/>
              <a:t>Ｏ</a:t>
            </a:r>
          </a:p>
        </p:txBody>
      </p:sp>
      <p:pic>
        <p:nvPicPr>
          <p:cNvPr id="7" name="図 6"/>
          <p:cNvPicPr>
            <a:picLocks noChangeAspect="1"/>
          </p:cNvPicPr>
          <p:nvPr/>
        </p:nvPicPr>
        <p:blipFill>
          <a:blip r:embed="rId3"/>
          <a:stretch>
            <a:fillRect/>
          </a:stretch>
        </p:blipFill>
        <p:spPr>
          <a:xfrm>
            <a:off x="6882078" y="4237464"/>
            <a:ext cx="2004980" cy="2004980"/>
          </a:xfrm>
          <a:prstGeom prst="rect">
            <a:avLst/>
          </a:prstGeom>
        </p:spPr>
      </p:pic>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411614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845552" y="6291151"/>
            <a:ext cx="1298448" cy="567424"/>
          </a:xfrm>
        </p:spPr>
        <p:txBody>
          <a:bodyPr/>
          <a:lstStyle/>
          <a:p>
            <a:r>
              <a:rPr lang="ja-JP" altLang="en-US" dirty="0" smtClean="0"/>
              <a:t>①－</a:t>
            </a:r>
            <a:fld id="{022B156B-59AE-415F-B24B-8756D48BB977}" type="slidenum">
              <a:rPr lang="en-US" altLang="ja-JP" smtClean="0"/>
              <a:pPr/>
              <a:t>17</a:t>
            </a:fld>
            <a:endParaRPr lang="ja-JP" altLang="en-US" dirty="0"/>
          </a:p>
        </p:txBody>
      </p:sp>
      <p:sp>
        <p:nvSpPr>
          <p:cNvPr id="5" name="タイトル 1">
            <a:extLst>
              <a:ext uri="{FF2B5EF4-FFF2-40B4-BE49-F238E27FC236}">
                <a16:creationId xmlns:a16="http://schemas.microsoft.com/office/drawing/2014/main" id="{F4D643FB-6411-4BCF-A8C8-1801E7052FC5}"/>
              </a:ext>
            </a:extLst>
          </p:cNvPr>
          <p:cNvSpPr txBox="1">
            <a:spLocks/>
          </p:cNvSpPr>
          <p:nvPr/>
        </p:nvSpPr>
        <p:spPr>
          <a:xfrm>
            <a:off x="1124430" y="399494"/>
            <a:ext cx="7123461" cy="1277965"/>
          </a:xfrm>
          <a:prstGeom prst="rect">
            <a:avLst/>
          </a:prstGeom>
          <a:ln>
            <a:noFill/>
          </a:ln>
        </p:spPr>
        <p:txBody>
          <a:bodyPr vert="horz" lIns="91440" tIns="45720" rIns="91440" bIns="45720" rtlCol="0" anchor="b">
            <a:noAutofit/>
          </a:bodyPr>
          <a:lstStyle>
            <a:lvl1pPr algn="l" defTabSz="685800" rtl="0" eaLnBrk="1" latinLnBrk="0" hangingPunct="1">
              <a:lnSpc>
                <a:spcPct val="90000"/>
              </a:lnSpc>
              <a:spcBef>
                <a:spcPct val="0"/>
              </a:spcBef>
              <a:buNone/>
              <a:defRPr kumimoji="1" sz="2700" kern="1200">
                <a:solidFill>
                  <a:schemeClr val="tx1">
                    <a:lumMod val="50000"/>
                  </a:schemeClr>
                </a:solidFill>
                <a:latin typeface="ＭＳ Ｐゴシック" panose="020B0600070205080204" pitchFamily="50" charset="-128"/>
                <a:ea typeface="ＭＳ Ｐゴシック" panose="020B0600070205080204" pitchFamily="50" charset="-128"/>
                <a:cs typeface="+mj-cs"/>
              </a:defRPr>
            </a:lvl1pPr>
          </a:lstStyle>
          <a:p>
            <a:pPr algn="ctr"/>
            <a:r>
              <a:rPr lang="ja-JP" altLang="en-US" sz="3600" dirty="0">
                <a:solidFill>
                  <a:schemeClr val="tx1"/>
                </a:solidFill>
              </a:rPr>
              <a:t>人はポジティブな要素より</a:t>
            </a:r>
            <a:endParaRPr lang="en-US" altLang="ja-JP" sz="3600" dirty="0">
              <a:solidFill>
                <a:schemeClr val="tx1"/>
              </a:solidFill>
            </a:endParaRPr>
          </a:p>
          <a:p>
            <a:pPr algn="ctr"/>
            <a:r>
              <a:rPr lang="ja-JP" altLang="en-US" sz="3600" dirty="0">
                <a:solidFill>
                  <a:schemeClr val="tx1"/>
                </a:solidFill>
              </a:rPr>
              <a:t>ネガティブな要素に目を向けやすい</a:t>
            </a:r>
            <a:endParaRPr lang="ja-JP" altLang="en-US" sz="3600" dirty="0">
              <a:solidFill>
                <a:schemeClr val="tx1"/>
              </a:solidFill>
              <a:highlight>
                <a:srgbClr val="FFFF00"/>
              </a:highlight>
            </a:endParaRPr>
          </a:p>
        </p:txBody>
      </p:sp>
      <p:sp>
        <p:nvSpPr>
          <p:cNvPr id="6" name="テキスト ボックス 5">
            <a:extLst>
              <a:ext uri="{FF2B5EF4-FFF2-40B4-BE49-F238E27FC236}">
                <a16:creationId xmlns:a16="http://schemas.microsoft.com/office/drawing/2014/main" id="{1234BBA1-0E84-4563-8451-1BBC8A097AEB}"/>
              </a:ext>
            </a:extLst>
          </p:cNvPr>
          <p:cNvSpPr txBox="1"/>
          <p:nvPr/>
        </p:nvSpPr>
        <p:spPr>
          <a:xfrm>
            <a:off x="1249790" y="2549489"/>
            <a:ext cx="6998101" cy="2677656"/>
          </a:xfrm>
          <a:prstGeom prst="rect">
            <a:avLst/>
          </a:prstGeom>
          <a:noFill/>
        </p:spPr>
        <p:txBody>
          <a:bodyPr wrap="square" rtlCol="0">
            <a:spAutoFit/>
          </a:bodyPr>
          <a:lstStyle/>
          <a:p>
            <a:pPr>
              <a:lnSpc>
                <a:spcPct val="150000"/>
              </a:lnSpc>
            </a:pPr>
            <a:r>
              <a:rPr kumimoji="1" lang="ja-JP" altLang="en-US" sz="2800" dirty="0" smtClean="0">
                <a:latin typeface="メイリオ" panose="020B0604030504040204" pitchFamily="50" charset="-128"/>
                <a:ea typeface="メイリオ" panose="020B0604030504040204" pitchFamily="50" charset="-128"/>
              </a:rPr>
              <a:t>「</a:t>
            </a:r>
            <a:r>
              <a:rPr kumimoji="1" lang="ja-JP" altLang="en-US" sz="2800" u="sng" dirty="0">
                <a:latin typeface="メイリオ" panose="020B0604030504040204" pitchFamily="50" charset="-128"/>
                <a:ea typeface="メイリオ" panose="020B0604030504040204" pitchFamily="50" charset="-128"/>
              </a:rPr>
              <a:t>人間の脳の認識は期待値との差分によって行われるため、予定通りにできて差分を生まなかった事柄に対しては意識が向きにくい</a:t>
            </a:r>
            <a:r>
              <a:rPr kumimoji="1" lang="ja-JP" altLang="en-US" sz="2800" baseline="30000" dirty="0">
                <a:latin typeface="メイリオ" panose="020B0604030504040204" pitchFamily="50" charset="-128"/>
              </a:rPr>
              <a:t> </a:t>
            </a:r>
            <a:r>
              <a:rPr kumimoji="1" lang="ja-JP" altLang="en-US" sz="2800" dirty="0" smtClean="0">
                <a:latin typeface="メイリオ" panose="020B0604030504040204" pitchFamily="50" charset="-128"/>
                <a:ea typeface="メイリオ" panose="020B0604030504040204" pitchFamily="50" charset="-128"/>
              </a:rPr>
              <a:t>」</a:t>
            </a:r>
            <a:endParaRPr kumimoji="1" lang="ja-JP" altLang="en-US" sz="28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861134" y="2025707"/>
            <a:ext cx="7720861" cy="359545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61134" y="5621163"/>
            <a:ext cx="7720861" cy="423193"/>
          </a:xfrm>
          <a:prstGeom prst="rect">
            <a:avLst/>
          </a:prstGeom>
          <a:noFill/>
        </p:spPr>
        <p:txBody>
          <a:bodyPr wrap="square" rtlCol="0">
            <a:spAutoFit/>
          </a:bodyPr>
          <a:lstStyle/>
          <a:p>
            <a:r>
              <a:rPr kumimoji="1" lang="ja-JP" altLang="en-US" sz="1100" dirty="0" smtClean="0"/>
              <a:t>（</a:t>
            </a:r>
            <a:r>
              <a:rPr lang="ja-JP" altLang="en-US" sz="1100" dirty="0"/>
              <a:t>出典</a:t>
            </a:r>
            <a:r>
              <a:rPr lang="ja-JP" altLang="en-US" sz="1100" dirty="0" smtClean="0"/>
              <a:t>：</a:t>
            </a:r>
            <a:r>
              <a:rPr lang="ja-JP" altLang="ja-JP" sz="1050" dirty="0"/>
              <a:t>青砥瑞人：「</a:t>
            </a:r>
            <a:r>
              <a:rPr lang="en-US" altLang="ja-JP" sz="1050" dirty="0"/>
              <a:t>BRAIN DRIVEN</a:t>
            </a:r>
            <a:r>
              <a:rPr lang="ja-JP" altLang="ja-JP" sz="1050" dirty="0"/>
              <a:t>ブレイン　ドリブン　パフォーマンスが高まる脳の状態とは</a:t>
            </a:r>
            <a:r>
              <a:rPr lang="ja-JP" altLang="ja-JP" sz="1050" dirty="0" smtClean="0"/>
              <a:t>」</a:t>
            </a:r>
            <a:endParaRPr lang="en-US" altLang="ja-JP" sz="1050" dirty="0" smtClean="0"/>
          </a:p>
          <a:p>
            <a:r>
              <a:rPr lang="ja-JP" altLang="en-US" sz="1050" dirty="0"/>
              <a:t>　</a:t>
            </a:r>
            <a:r>
              <a:rPr lang="ja-JP" altLang="en-US" sz="1050" dirty="0" smtClean="0"/>
              <a:t>　　　　　　　　　　　　　　　　　　　　　　　　　　　　　　</a:t>
            </a:r>
            <a:r>
              <a:rPr lang="ja-JP" altLang="ja-JP" sz="1050" dirty="0" smtClean="0"/>
              <a:t>株式</a:t>
            </a:r>
            <a:r>
              <a:rPr lang="ja-JP" altLang="ja-JP" sz="1050" dirty="0"/>
              <a:t>会社ディスカヴァー・</a:t>
            </a:r>
            <a:r>
              <a:rPr lang="ja-JP" altLang="ja-JP" sz="1050" dirty="0" smtClean="0"/>
              <a:t>トゥエンティワン</a:t>
            </a:r>
            <a:r>
              <a:rPr lang="en-US" altLang="ja-JP" sz="1050" dirty="0" smtClean="0"/>
              <a:t>,2020</a:t>
            </a:r>
            <a:r>
              <a:rPr kumimoji="1" lang="ja-JP" altLang="en-US" sz="1050" dirty="0" smtClean="0"/>
              <a:t>）</a:t>
            </a:r>
            <a:endParaRPr kumimoji="1" lang="ja-JP" altLang="en-US" sz="1050" dirty="0"/>
          </a:p>
        </p:txBody>
      </p:sp>
      <p:sp>
        <p:nvSpPr>
          <p:cNvPr id="9" name="テキスト ボックス 8">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885689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6"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76866" y="419089"/>
            <a:ext cx="7212532" cy="1303867"/>
          </a:xfrm>
        </p:spPr>
        <p:txBody>
          <a:bodyPr>
            <a:normAutofit fontScale="90000"/>
          </a:bodyPr>
          <a:lstStyle/>
          <a:p>
            <a:r>
              <a:rPr lang="ja-JP" altLang="en-US" dirty="0"/>
              <a:t>実際</a:t>
            </a:r>
            <a:r>
              <a:rPr lang="ja-JP" altLang="en-US" dirty="0" smtClean="0"/>
              <a:t>に</a:t>
            </a:r>
            <a:r>
              <a:rPr lang="ja-JP" altLang="en-US" dirty="0"/>
              <a:t>、</a:t>
            </a:r>
            <a:r>
              <a:rPr lang="ja-JP" altLang="en-US" dirty="0" smtClean="0"/>
              <a:t>「強み」を意識することは</a:t>
            </a:r>
            <a:r>
              <a:rPr lang="ja-JP" altLang="en-US" dirty="0"/>
              <a:t>むずかしい</a:t>
            </a:r>
            <a:endParaRPr kumimoji="1" lang="ja-JP" altLang="en-US" dirty="0"/>
          </a:p>
        </p:txBody>
      </p:sp>
      <p:sp>
        <p:nvSpPr>
          <p:cNvPr id="5" name="コンテンツ プレースホルダー 4">
            <a:extLst>
              <a:ext uri="{FF2B5EF4-FFF2-40B4-BE49-F238E27FC236}">
                <a16:creationId xmlns:a16="http://schemas.microsoft.com/office/drawing/2014/main" id="{D30FD249-F886-419D-832A-C3B70B4FCE0C}"/>
              </a:ext>
            </a:extLst>
          </p:cNvPr>
          <p:cNvSpPr txBox="1">
            <a:spLocks noGrp="1"/>
          </p:cNvSpPr>
          <p:nvPr>
            <p:ph idx="1"/>
          </p:nvPr>
        </p:nvSpPr>
        <p:spPr>
          <a:xfrm>
            <a:off x="1051895" y="4378508"/>
            <a:ext cx="8092105" cy="1005403"/>
          </a:xfrm>
          <a:prstGeom prst="rect">
            <a:avLst/>
          </a:prstGeom>
          <a:noFill/>
        </p:spPr>
        <p:txBody>
          <a:bodyPr wrap="square" rtlCol="0">
            <a:spAutoFit/>
          </a:bodyPr>
          <a:lstStyle/>
          <a:p>
            <a:pPr marL="0" indent="0">
              <a:lnSpc>
                <a:spcPct val="50000"/>
              </a:lnSpc>
              <a:buNone/>
            </a:pPr>
            <a:r>
              <a:rPr kumimoji="1" lang="ja-JP" altLang="en-US" sz="2400" dirty="0" smtClean="0">
                <a:solidFill>
                  <a:schemeClr val="tx1"/>
                </a:solidFill>
                <a:latin typeface="メイリオ" panose="020B0604030504040204" pitchFamily="50" charset="-128"/>
                <a:ea typeface="メイリオ" panose="020B0604030504040204" pitchFamily="50" charset="-128"/>
              </a:rPr>
              <a:t>②</a:t>
            </a:r>
            <a:r>
              <a:rPr kumimoji="1" lang="ja-JP" altLang="en-US" sz="2400" dirty="0">
                <a:solidFill>
                  <a:schemeClr val="tx1"/>
                </a:solidFill>
                <a:latin typeface="メイリオ" panose="020B0604030504040204" pitchFamily="50" charset="-128"/>
                <a:ea typeface="メイリオ" panose="020B0604030504040204" pitchFamily="50" charset="-128"/>
              </a:rPr>
              <a:t>就職</a:t>
            </a:r>
            <a:r>
              <a:rPr kumimoji="1" lang="ja-JP" altLang="en-US" sz="2400" dirty="0" smtClean="0">
                <a:solidFill>
                  <a:schemeClr val="tx1"/>
                </a:solidFill>
                <a:latin typeface="メイリオ" panose="020B0604030504040204" pitchFamily="50" charset="-128"/>
                <a:ea typeface="メイリオ" panose="020B0604030504040204" pitchFamily="50" charset="-128"/>
              </a:rPr>
              <a:t>活動</a:t>
            </a:r>
            <a:r>
              <a:rPr lang="ja-JP" altLang="en-US" sz="2400" dirty="0" smtClean="0">
                <a:solidFill>
                  <a:schemeClr val="tx1"/>
                </a:solidFill>
                <a:latin typeface="メイリオ" panose="020B0604030504040204" pitchFamily="50" charset="-128"/>
                <a:ea typeface="メイリオ" panose="020B0604030504040204" pitchFamily="50" charset="-128"/>
              </a:rPr>
              <a:t>の</a:t>
            </a:r>
            <a:r>
              <a:rPr kumimoji="1" lang="ja-JP" altLang="en-US" sz="2400" dirty="0" smtClean="0">
                <a:solidFill>
                  <a:schemeClr val="tx1"/>
                </a:solidFill>
                <a:latin typeface="メイリオ" panose="020B0604030504040204" pitchFamily="50" charset="-128"/>
                <a:ea typeface="メイリオ" panose="020B0604030504040204" pitchFamily="50" charset="-128"/>
              </a:rPr>
              <a:t>自己</a:t>
            </a:r>
            <a:r>
              <a:rPr kumimoji="1" lang="en-US" altLang="ja-JP" sz="2400" dirty="0">
                <a:solidFill>
                  <a:schemeClr val="tx1"/>
                </a:solidFill>
                <a:latin typeface="メイリオ" panose="020B0604030504040204" pitchFamily="50" charset="-128"/>
                <a:ea typeface="メイリオ" panose="020B0604030504040204" pitchFamily="50" charset="-128"/>
              </a:rPr>
              <a:t>PR</a:t>
            </a:r>
            <a:r>
              <a:rPr kumimoji="1" lang="ja-JP" altLang="en-US" sz="2400" dirty="0">
                <a:solidFill>
                  <a:schemeClr val="tx1"/>
                </a:solidFill>
                <a:latin typeface="メイリオ" panose="020B0604030504040204" pitchFamily="50" charset="-128"/>
                <a:ea typeface="メイリオ" panose="020B0604030504040204" pitchFamily="50" charset="-128"/>
              </a:rPr>
              <a:t>以外</a:t>
            </a:r>
            <a:r>
              <a:rPr kumimoji="1" lang="ja-JP" altLang="en-US" sz="2400" dirty="0" smtClean="0">
                <a:solidFill>
                  <a:schemeClr val="tx1"/>
                </a:solidFill>
                <a:latin typeface="メイリオ" panose="020B0604030504040204" pitchFamily="50" charset="-128"/>
                <a:ea typeface="メイリオ" panose="020B0604030504040204" pitchFamily="50" charset="-128"/>
              </a:rPr>
              <a:t>に、強みを</a:t>
            </a:r>
            <a:r>
              <a:rPr kumimoji="1" lang="ja-JP" altLang="en-US" sz="2400" dirty="0">
                <a:solidFill>
                  <a:schemeClr val="tx1"/>
                </a:solidFill>
                <a:latin typeface="メイリオ" panose="020B0604030504040204" pitchFamily="50" charset="-128"/>
                <a:ea typeface="メイリオ" panose="020B0604030504040204" pitchFamily="50" charset="-128"/>
              </a:rPr>
              <a:t>意識</a:t>
            </a:r>
            <a:r>
              <a:rPr kumimoji="1" lang="ja-JP" altLang="en-US" sz="2400" dirty="0" smtClean="0">
                <a:solidFill>
                  <a:schemeClr val="tx1"/>
                </a:solidFill>
                <a:latin typeface="メイリオ" panose="020B0604030504040204" pitchFamily="50" charset="-128"/>
                <a:ea typeface="メイリオ" panose="020B0604030504040204" pitchFamily="50" charset="-128"/>
              </a:rPr>
              <a:t>し、</a:t>
            </a:r>
            <a:endParaRPr kumimoji="1" lang="en-US" altLang="ja-JP" sz="2400" dirty="0" smtClean="0">
              <a:solidFill>
                <a:schemeClr val="tx1"/>
              </a:solidFill>
              <a:latin typeface="メイリオ" panose="020B0604030504040204" pitchFamily="50" charset="-128"/>
              <a:ea typeface="メイリオ" panose="020B0604030504040204" pitchFamily="50" charset="-128"/>
            </a:endParaRPr>
          </a:p>
          <a:p>
            <a:pPr marL="0" indent="0">
              <a:lnSpc>
                <a:spcPct val="50000"/>
              </a:lnSpc>
              <a:buNone/>
            </a:pPr>
            <a:r>
              <a:rPr lang="ja-JP" altLang="en-US" sz="2400" dirty="0" smtClean="0">
                <a:solidFill>
                  <a:schemeClr val="tx1"/>
                </a:solidFill>
                <a:latin typeface="メイリオ" panose="020B0604030504040204" pitchFamily="50" charset="-128"/>
                <a:ea typeface="メイリオ" panose="020B0604030504040204" pitchFamily="50" charset="-128"/>
              </a:rPr>
              <a:t>　積極的に</a:t>
            </a:r>
            <a:r>
              <a:rPr kumimoji="1" lang="ja-JP" altLang="en-US" sz="2400" dirty="0" smtClean="0">
                <a:solidFill>
                  <a:schemeClr val="tx1"/>
                </a:solidFill>
                <a:latin typeface="メイリオ" panose="020B0604030504040204" pitchFamily="50" charset="-128"/>
                <a:ea typeface="メイリオ" panose="020B0604030504040204" pitchFamily="50" charset="-128"/>
              </a:rPr>
              <a:t>活用しようとする意識が薄いと指摘さ</a:t>
            </a:r>
            <a:endParaRPr kumimoji="1" lang="en-US" altLang="ja-JP" sz="2400" dirty="0" smtClean="0">
              <a:solidFill>
                <a:schemeClr val="tx1"/>
              </a:solidFill>
              <a:latin typeface="メイリオ" panose="020B0604030504040204" pitchFamily="50" charset="-128"/>
              <a:ea typeface="メイリオ" panose="020B0604030504040204" pitchFamily="50" charset="-128"/>
            </a:endParaRPr>
          </a:p>
          <a:p>
            <a:pPr marL="0" indent="0">
              <a:lnSpc>
                <a:spcPct val="50000"/>
              </a:lnSpc>
              <a:buNone/>
            </a:pPr>
            <a:r>
              <a:rPr lang="ja-JP" altLang="en-US" sz="2400" dirty="0">
                <a:solidFill>
                  <a:schemeClr val="tx1"/>
                </a:solidFill>
                <a:latin typeface="メイリオ" panose="020B0604030504040204" pitchFamily="50" charset="-128"/>
                <a:ea typeface="メイリオ" panose="020B0604030504040204" pitchFamily="50" charset="-128"/>
              </a:rPr>
              <a:t>　</a:t>
            </a:r>
            <a:r>
              <a:rPr kumimoji="1" lang="ja-JP" altLang="en-US" sz="2400" dirty="0" err="1" smtClean="0">
                <a:solidFill>
                  <a:schemeClr val="tx1"/>
                </a:solidFill>
                <a:latin typeface="メイリオ" panose="020B0604030504040204" pitchFamily="50" charset="-128"/>
                <a:ea typeface="メイリオ" panose="020B0604030504040204" pitchFamily="50" charset="-128"/>
              </a:rPr>
              <a:t>れて</a:t>
            </a:r>
            <a:r>
              <a:rPr kumimoji="1" lang="ja-JP" altLang="en-US" sz="2400" dirty="0" smtClean="0">
                <a:solidFill>
                  <a:schemeClr val="tx1"/>
                </a:solidFill>
                <a:latin typeface="メイリオ" panose="020B0604030504040204" pitchFamily="50" charset="-128"/>
                <a:ea typeface="メイリオ" panose="020B0604030504040204" pitchFamily="50" charset="-128"/>
              </a:rPr>
              <a:t>います</a:t>
            </a:r>
            <a:r>
              <a:rPr lang="en-US" altLang="ja-JP" sz="2400" baseline="30000" dirty="0" smtClean="0">
                <a:solidFill>
                  <a:schemeClr val="tx1"/>
                </a:solidFill>
                <a:latin typeface="メイリオ" panose="020B0604030504040204" pitchFamily="50" charset="-128"/>
              </a:rPr>
              <a:t>2</a:t>
            </a:r>
            <a:r>
              <a:rPr lang="ja-JP" altLang="en-US" sz="2400" baseline="30000" dirty="0" smtClean="0">
                <a:solidFill>
                  <a:schemeClr val="tx1"/>
                </a:solidFill>
                <a:latin typeface="メイリオ" panose="020B0604030504040204" pitchFamily="50" charset="-128"/>
              </a:rPr>
              <a:t>）</a:t>
            </a:r>
            <a:endParaRPr kumimoji="1"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880380" y="6401422"/>
            <a:ext cx="1263620" cy="440222"/>
          </a:xfrm>
        </p:spPr>
        <p:txBody>
          <a:bodyPr/>
          <a:lstStyle/>
          <a:p>
            <a:r>
              <a:rPr lang="ja-JP" altLang="en-US" dirty="0" smtClean="0"/>
              <a:t>①－</a:t>
            </a:r>
            <a:fld id="{022B156B-59AE-415F-B24B-8756D48BB977}" type="slidenum">
              <a:rPr lang="en-US" altLang="ja-JP" smtClean="0"/>
              <a:pPr/>
              <a:t>18</a:t>
            </a:fld>
            <a:endParaRPr lang="ja-JP" altLang="en-US" dirty="0"/>
          </a:p>
        </p:txBody>
      </p:sp>
      <p:sp>
        <p:nvSpPr>
          <p:cNvPr id="6" name="タイトル 1">
            <a:extLst>
              <a:ext uri="{FF2B5EF4-FFF2-40B4-BE49-F238E27FC236}">
                <a16:creationId xmlns:a16="http://schemas.microsoft.com/office/drawing/2014/main" id="{CEBF35FA-5C88-402A-AF74-ABFC6C6339F4}"/>
              </a:ext>
            </a:extLst>
          </p:cNvPr>
          <p:cNvSpPr txBox="1">
            <a:spLocks/>
          </p:cNvSpPr>
          <p:nvPr/>
        </p:nvSpPr>
        <p:spPr>
          <a:xfrm>
            <a:off x="172909" y="5092331"/>
            <a:ext cx="8753383" cy="125422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kumimoji="1" sz="2700" kern="1200">
                <a:solidFill>
                  <a:schemeClr val="tx1">
                    <a:lumMod val="50000"/>
                  </a:schemeClr>
                </a:solidFill>
                <a:latin typeface="ＭＳ Ｐゴシック" panose="020B0600070205080204" pitchFamily="50" charset="-128"/>
                <a:ea typeface="ＭＳ Ｐゴシック" panose="020B0600070205080204" pitchFamily="50" charset="-128"/>
                <a:cs typeface="+mj-cs"/>
              </a:defRPr>
            </a:lvl1pPr>
          </a:lstStyle>
          <a:p>
            <a:pPr algn="ctr"/>
            <a:r>
              <a:rPr lang="ja-JP" altLang="en-US" sz="3200" b="1" dirty="0">
                <a:solidFill>
                  <a:srgbClr val="FF0000"/>
                </a:solidFill>
              </a:rPr>
              <a:t>だからこそ、意識的</a:t>
            </a:r>
            <a:r>
              <a:rPr lang="ja-JP" altLang="en-US" sz="3200" b="1" dirty="0" smtClean="0">
                <a:solidFill>
                  <a:srgbClr val="FF0000"/>
                </a:solidFill>
              </a:rPr>
              <a:t>に「強み」に</a:t>
            </a:r>
            <a:endParaRPr lang="en-US" altLang="ja-JP" sz="3200" b="1" dirty="0" smtClean="0">
              <a:solidFill>
                <a:srgbClr val="FF0000"/>
              </a:solidFill>
            </a:endParaRPr>
          </a:p>
          <a:p>
            <a:pPr algn="ctr"/>
            <a:r>
              <a:rPr lang="ja-JP" altLang="en-US" sz="3200" b="1" dirty="0" smtClean="0">
                <a:solidFill>
                  <a:srgbClr val="FF0000"/>
                </a:solidFill>
              </a:rPr>
              <a:t>目</a:t>
            </a:r>
            <a:r>
              <a:rPr lang="ja-JP" altLang="en-US" sz="3200" b="1" dirty="0">
                <a:solidFill>
                  <a:srgbClr val="FF0000"/>
                </a:solidFill>
              </a:rPr>
              <a:t>を向けることが大切！</a:t>
            </a:r>
          </a:p>
        </p:txBody>
      </p:sp>
      <p:sp>
        <p:nvSpPr>
          <p:cNvPr id="3" name="テキスト ボックス 2"/>
          <p:cNvSpPr txBox="1"/>
          <p:nvPr/>
        </p:nvSpPr>
        <p:spPr>
          <a:xfrm>
            <a:off x="903249" y="1917942"/>
            <a:ext cx="7680097" cy="830997"/>
          </a:xfrm>
          <a:prstGeom prst="rect">
            <a:avLst/>
          </a:prstGeom>
          <a:noFill/>
        </p:spPr>
        <p:txBody>
          <a:bodyPr wrap="square" rtlCol="0">
            <a:spAutoFit/>
          </a:bodyPr>
          <a:lstStyle/>
          <a:p>
            <a:r>
              <a:rPr lang="ja-JP" altLang="en-US" sz="2400" dirty="0" smtClean="0">
                <a:latin typeface="メイリオ" panose="020B0604030504040204" pitchFamily="50" charset="-128"/>
              </a:rPr>
              <a:t>・</a:t>
            </a:r>
            <a:r>
              <a:rPr kumimoji="1" lang="ja-JP" altLang="en-US" sz="2400" dirty="0" smtClean="0">
                <a:latin typeface="メイリオ" panose="020B0604030504040204" pitchFamily="50" charset="-128"/>
              </a:rPr>
              <a:t>強みは</a:t>
            </a:r>
            <a:r>
              <a:rPr kumimoji="1" lang="ja-JP" altLang="en-US" sz="2400" dirty="0">
                <a:latin typeface="メイリオ" panose="020B0604030504040204" pitchFamily="50" charset="-128"/>
              </a:rPr>
              <a:t>意識されにくく、</a:t>
            </a:r>
            <a:r>
              <a:rPr kumimoji="1" lang="ja-JP" altLang="en-US" sz="2400" u="sng" dirty="0">
                <a:latin typeface="メイリオ" panose="020B0604030504040204" pitchFamily="50" charset="-128"/>
              </a:rPr>
              <a:t>一般に約３割の人</a:t>
            </a:r>
            <a:r>
              <a:rPr kumimoji="1" lang="ja-JP" altLang="en-US" sz="2400" u="sng" dirty="0" smtClean="0">
                <a:latin typeface="メイリオ" panose="020B0604030504040204" pitchFamily="50" charset="-128"/>
              </a:rPr>
              <a:t>しか　</a:t>
            </a:r>
            <a:endParaRPr kumimoji="1" lang="en-US" altLang="ja-JP" sz="2400" u="sng" dirty="0" smtClean="0">
              <a:latin typeface="メイリオ" panose="020B0604030504040204" pitchFamily="50" charset="-128"/>
            </a:endParaRPr>
          </a:p>
          <a:p>
            <a:r>
              <a:rPr kumimoji="1" lang="ja-JP" altLang="en-US" sz="2400" dirty="0">
                <a:latin typeface="メイリオ" panose="020B0604030504040204" pitchFamily="50" charset="-128"/>
              </a:rPr>
              <a:t>　</a:t>
            </a:r>
            <a:r>
              <a:rPr kumimoji="1" lang="ja-JP" altLang="en-US" sz="2400" u="sng" dirty="0" smtClean="0">
                <a:latin typeface="メイリオ" panose="020B0604030504040204" pitchFamily="50" charset="-128"/>
              </a:rPr>
              <a:t>強み</a:t>
            </a:r>
            <a:r>
              <a:rPr kumimoji="1" lang="ja-JP" altLang="en-US" sz="2400" u="sng" dirty="0">
                <a:latin typeface="メイリオ" panose="020B0604030504040204" pitchFamily="50" charset="-128"/>
              </a:rPr>
              <a:t>を自覚していない</a:t>
            </a:r>
            <a:r>
              <a:rPr kumimoji="1" lang="ja-JP" altLang="en-US" sz="2400" dirty="0">
                <a:latin typeface="メイリオ" panose="020B0604030504040204" pitchFamily="50" charset="-128"/>
              </a:rPr>
              <a:t>と言われて</a:t>
            </a:r>
            <a:r>
              <a:rPr kumimoji="1" lang="ja-JP" altLang="en-US" sz="2400" dirty="0" smtClean="0">
                <a:latin typeface="メイリオ" panose="020B0604030504040204" pitchFamily="50" charset="-128"/>
              </a:rPr>
              <a:t>います</a:t>
            </a:r>
            <a:r>
              <a:rPr kumimoji="1" lang="en-US" altLang="ja-JP" sz="2400" baseline="30000" dirty="0" smtClean="0">
                <a:latin typeface="メイリオ" panose="020B0604030504040204" pitchFamily="50" charset="-128"/>
              </a:rPr>
              <a:t>2</a:t>
            </a:r>
            <a:r>
              <a:rPr kumimoji="1" lang="ja-JP" altLang="en-US" sz="2400" baseline="30000" dirty="0" smtClean="0">
                <a:latin typeface="メイリオ" panose="020B0604030504040204" pitchFamily="50" charset="-128"/>
              </a:rPr>
              <a:t>）</a:t>
            </a:r>
            <a:endParaRPr kumimoji="1" lang="en-US" altLang="ja-JP" sz="2400" dirty="0">
              <a:latin typeface="メイリオ" panose="020B0604030504040204" pitchFamily="50" charset="-128"/>
            </a:endParaRPr>
          </a:p>
        </p:txBody>
      </p:sp>
      <p:sp>
        <p:nvSpPr>
          <p:cNvPr id="8" name="テキスト ボックス 7"/>
          <p:cNvSpPr txBox="1"/>
          <p:nvPr/>
        </p:nvSpPr>
        <p:spPr>
          <a:xfrm>
            <a:off x="806525" y="2844505"/>
            <a:ext cx="7486149" cy="461665"/>
          </a:xfrm>
          <a:prstGeom prst="rect">
            <a:avLst/>
          </a:prstGeom>
          <a:noFill/>
        </p:spPr>
        <p:txBody>
          <a:bodyPr wrap="square" rtlCol="0">
            <a:spAutoFit/>
          </a:bodyPr>
          <a:lstStyle/>
          <a:p>
            <a:r>
              <a:rPr lang="ja-JP" altLang="en-US" sz="2400" dirty="0">
                <a:latin typeface="メイリオ" panose="020B0604030504040204" pitchFamily="50" charset="-128"/>
              </a:rPr>
              <a:t>・</a:t>
            </a:r>
            <a:r>
              <a:rPr kumimoji="1" lang="ja-JP" altLang="en-US" sz="2400" dirty="0">
                <a:latin typeface="メイリオ" panose="020B0604030504040204" pitchFamily="50" charset="-128"/>
              </a:rPr>
              <a:t>日本の大学生を対象とした調査では、</a:t>
            </a:r>
            <a:endParaRPr kumimoji="1" lang="en-US" altLang="ja-JP" sz="2400" dirty="0">
              <a:latin typeface="メイリオ" panose="020B0604030504040204" pitchFamily="50" charset="-128"/>
            </a:endParaRPr>
          </a:p>
        </p:txBody>
      </p:sp>
      <p:sp>
        <p:nvSpPr>
          <p:cNvPr id="9" name="テキスト ボックス 8"/>
          <p:cNvSpPr txBox="1"/>
          <p:nvPr/>
        </p:nvSpPr>
        <p:spPr>
          <a:xfrm>
            <a:off x="960845" y="3386617"/>
            <a:ext cx="7622501" cy="830997"/>
          </a:xfrm>
          <a:prstGeom prst="rect">
            <a:avLst/>
          </a:prstGeom>
          <a:noFill/>
        </p:spPr>
        <p:txBody>
          <a:bodyPr wrap="square" rtlCol="0">
            <a:spAutoFit/>
          </a:bodyPr>
          <a:lstStyle/>
          <a:p>
            <a:r>
              <a:rPr kumimoji="1" lang="ja-JP" altLang="en-US" sz="2400" dirty="0">
                <a:latin typeface="メイリオ" panose="020B0604030504040204" pitchFamily="50" charset="-128"/>
              </a:rPr>
              <a:t>①弱みの自覚が</a:t>
            </a:r>
            <a:r>
              <a:rPr kumimoji="1" lang="en-US" altLang="ja-JP" sz="2400" dirty="0">
                <a:latin typeface="メイリオ" panose="020B0604030504040204" pitchFamily="50" charset="-128"/>
              </a:rPr>
              <a:t>69.7%</a:t>
            </a:r>
            <a:r>
              <a:rPr kumimoji="1" lang="ja-JP" altLang="en-US" sz="2400" dirty="0">
                <a:latin typeface="メイリオ" panose="020B0604030504040204" pitchFamily="50" charset="-128"/>
              </a:rPr>
              <a:t>であったのに対し</a:t>
            </a:r>
            <a:r>
              <a:rPr kumimoji="1" lang="ja-JP" altLang="en-US" sz="2400" dirty="0" smtClean="0">
                <a:latin typeface="メイリオ" panose="020B0604030504040204" pitchFamily="50" charset="-128"/>
              </a:rPr>
              <a:t>、</a:t>
            </a:r>
            <a:r>
              <a:rPr kumimoji="1" lang="ja-JP" altLang="en-US" sz="2400" u="sng" dirty="0" smtClean="0">
                <a:latin typeface="メイリオ" panose="020B0604030504040204" pitchFamily="50" charset="-128"/>
              </a:rPr>
              <a:t>強みの</a:t>
            </a:r>
            <a:endParaRPr kumimoji="1" lang="en-US" altLang="ja-JP" sz="2400" u="sng" dirty="0" smtClean="0">
              <a:latin typeface="メイリオ" panose="020B0604030504040204" pitchFamily="50" charset="-128"/>
            </a:endParaRPr>
          </a:p>
          <a:p>
            <a:r>
              <a:rPr kumimoji="1" lang="ja-JP" altLang="en-US" sz="2400" dirty="0">
                <a:latin typeface="メイリオ" panose="020B0604030504040204" pitchFamily="50" charset="-128"/>
              </a:rPr>
              <a:t>　</a:t>
            </a:r>
            <a:r>
              <a:rPr kumimoji="1" lang="ja-JP" altLang="en-US" sz="2400" u="sng" dirty="0" smtClean="0">
                <a:latin typeface="メイリオ" panose="020B0604030504040204" pitchFamily="50" charset="-128"/>
              </a:rPr>
              <a:t>自覚</a:t>
            </a:r>
            <a:r>
              <a:rPr kumimoji="1" lang="ja-JP" altLang="en-US" sz="2400" u="sng" dirty="0">
                <a:latin typeface="メイリオ" panose="020B0604030504040204" pitchFamily="50" charset="-128"/>
              </a:rPr>
              <a:t>は</a:t>
            </a:r>
            <a:r>
              <a:rPr kumimoji="1" lang="en-US" altLang="ja-JP" sz="2400" u="sng" dirty="0" smtClean="0">
                <a:latin typeface="メイリオ" panose="020B0604030504040204" pitchFamily="50" charset="-128"/>
              </a:rPr>
              <a:t>36.4%</a:t>
            </a:r>
            <a:r>
              <a:rPr kumimoji="1" lang="ja-JP" altLang="en-US" sz="2400" dirty="0" err="1" smtClean="0">
                <a:latin typeface="メイリオ" panose="020B0604030504040204" pitchFamily="50" charset="-128"/>
              </a:rPr>
              <a:t>で</a:t>
            </a:r>
            <a:r>
              <a:rPr kumimoji="1" lang="ja-JP" altLang="en-US" sz="2400" dirty="0" smtClean="0">
                <a:latin typeface="メイリオ" panose="020B0604030504040204" pitchFamily="50" charset="-128"/>
              </a:rPr>
              <a:t>し</a:t>
            </a:r>
            <a:r>
              <a:rPr kumimoji="1" lang="ja-JP" altLang="en-US" sz="2400" dirty="0">
                <a:latin typeface="メイリオ" panose="020B0604030504040204" pitchFamily="50" charset="-128"/>
              </a:rPr>
              <a:t>た</a:t>
            </a:r>
            <a:r>
              <a:rPr kumimoji="1" lang="en-US" altLang="ja-JP" sz="2400" baseline="30000" dirty="0" smtClean="0">
                <a:latin typeface="メイリオ" panose="020B0604030504040204" pitchFamily="50" charset="-128"/>
              </a:rPr>
              <a:t>2</a:t>
            </a:r>
            <a:r>
              <a:rPr kumimoji="1" lang="ja-JP" altLang="en-US" sz="2400" baseline="30000" dirty="0" smtClean="0">
                <a:latin typeface="メイリオ" panose="020B0604030504040204" pitchFamily="50" charset="-128"/>
              </a:rPr>
              <a:t>）</a:t>
            </a:r>
            <a:endParaRPr kumimoji="1" lang="en-US" altLang="ja-JP" sz="2400" dirty="0">
              <a:latin typeface="メイリオ" panose="020B0604030504040204" pitchFamily="50" charset="-128"/>
            </a:endParaRPr>
          </a:p>
        </p:txBody>
      </p:sp>
      <p:sp>
        <p:nvSpPr>
          <p:cNvPr id="11" name="テキスト ボックス 10">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18061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fade">
                                      <p:cBhvr>
                                        <p:cTn id="30" dur="500"/>
                                        <p:tgtEl>
                                          <p:spTgt spid="5">
                                            <p:txEl>
                                              <p:pRg st="1" end="1"/>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500"/>
                                        <p:tgtEl>
                                          <p:spTgt spid="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fltVal val="0"/>
                                          </p:val>
                                        </p:tav>
                                        <p:tav tm="100000">
                                          <p:val>
                                            <p:strVal val="#ppt_w"/>
                                          </p:val>
                                        </p:tav>
                                      </p:tavLst>
                                    </p:anim>
                                    <p:anim calcmode="lin" valueType="num">
                                      <p:cBhvr>
                                        <p:cTn id="39" dur="1000" fill="hold"/>
                                        <p:tgtEl>
                                          <p:spTgt spid="6"/>
                                        </p:tgtEl>
                                        <p:attrNameLst>
                                          <p:attrName>ppt_h</p:attrName>
                                        </p:attrNameLst>
                                      </p:cBhvr>
                                      <p:tavLst>
                                        <p:tav tm="0">
                                          <p:val>
                                            <p:fltVal val="0"/>
                                          </p:val>
                                        </p:tav>
                                        <p:tav tm="100000">
                                          <p:val>
                                            <p:strVal val="#ppt_h"/>
                                          </p:val>
                                        </p:tav>
                                      </p:tavLst>
                                    </p:anim>
                                    <p:anim calcmode="lin" valueType="num">
                                      <p:cBhvr>
                                        <p:cTn id="40" dur="1000" fill="hold"/>
                                        <p:tgtEl>
                                          <p:spTgt spid="6"/>
                                        </p:tgtEl>
                                        <p:attrNameLst>
                                          <p:attrName>style.rotation</p:attrName>
                                        </p:attrNameLst>
                                      </p:cBhvr>
                                      <p:tavLst>
                                        <p:tav tm="0">
                                          <p:val>
                                            <p:fltVal val="90"/>
                                          </p:val>
                                        </p:tav>
                                        <p:tav tm="100000">
                                          <p:val>
                                            <p:fltVal val="0"/>
                                          </p:val>
                                        </p:tav>
                                      </p:tavLst>
                                    </p:anim>
                                    <p:animEffect transition="in" filter="fade">
                                      <p:cBhvr>
                                        <p:cTn id="4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uiExpand="1" build="p"/>
      <p:bldP spid="6" grpId="0"/>
      <p:bldP spid="3"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二等辺三角形 5"/>
          <p:cNvSpPr/>
          <p:nvPr/>
        </p:nvSpPr>
        <p:spPr>
          <a:xfrm>
            <a:off x="1417466" y="2409892"/>
            <a:ext cx="1187777" cy="1263191"/>
          </a:xfrm>
          <a:prstGeom prst="triangl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681916" y="6364303"/>
            <a:ext cx="1408176" cy="530848"/>
          </a:xfrm>
        </p:spPr>
        <p:txBody>
          <a:bodyPr/>
          <a:lstStyle/>
          <a:p>
            <a:r>
              <a:rPr lang="ja-JP" altLang="en-US" dirty="0" smtClean="0"/>
              <a:t>①－</a:t>
            </a:r>
            <a:fld id="{022B156B-59AE-415F-B24B-8756D48BB977}" type="slidenum">
              <a:rPr lang="en-US" altLang="ja-JP" smtClean="0"/>
              <a:pPr/>
              <a:t>19</a:t>
            </a:fld>
            <a:endParaRPr lang="ja-JP" altLang="en-US" dirty="0"/>
          </a:p>
        </p:txBody>
      </p:sp>
      <p:sp>
        <p:nvSpPr>
          <p:cNvPr id="5" name="スマイル 4"/>
          <p:cNvSpPr/>
          <p:nvPr/>
        </p:nvSpPr>
        <p:spPr>
          <a:xfrm>
            <a:off x="1417466" y="1820717"/>
            <a:ext cx="1244338" cy="1178350"/>
          </a:xfrm>
          <a:prstGeom prst="smileyFace">
            <a:avLst>
              <a:gd name="adj" fmla="val -4653"/>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flipH="1">
            <a:off x="1615893" y="2007444"/>
            <a:ext cx="235210" cy="2157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flipV="1">
            <a:off x="2134923" y="2038557"/>
            <a:ext cx="243061" cy="767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雲形吹き出し 10"/>
          <p:cNvSpPr/>
          <p:nvPr/>
        </p:nvSpPr>
        <p:spPr>
          <a:xfrm>
            <a:off x="2605243" y="55982"/>
            <a:ext cx="6382640" cy="1821484"/>
          </a:xfrm>
          <a:prstGeom prst="cloudCallout">
            <a:avLst>
              <a:gd name="adj1" fmla="val -49213"/>
              <a:gd name="adj2" fmla="val 4478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3" name="角丸四角形 2"/>
          <p:cNvSpPr/>
          <p:nvPr/>
        </p:nvSpPr>
        <p:spPr>
          <a:xfrm>
            <a:off x="1694984" y="4159405"/>
            <a:ext cx="7103327" cy="168383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意識的</a:t>
            </a:r>
            <a:r>
              <a:rPr kumimoji="1" lang="ja-JP" altLang="en-US" b="1" dirty="0" smtClean="0">
                <a:solidFill>
                  <a:schemeClr val="tx1"/>
                </a:solidFill>
              </a:rPr>
              <a:t>に「強み」に</a:t>
            </a:r>
            <a:r>
              <a:rPr kumimoji="1" lang="ja-JP" altLang="en-US" b="1" dirty="0">
                <a:solidFill>
                  <a:schemeClr val="tx1"/>
                </a:solidFill>
              </a:rPr>
              <a:t>目を向ける</a:t>
            </a:r>
            <a:r>
              <a:rPr kumimoji="1" lang="en-US" altLang="ja-JP" b="1" dirty="0" smtClean="0">
                <a:solidFill>
                  <a:schemeClr val="tx1"/>
                </a:solidFill>
              </a:rPr>
              <a:t>』</a:t>
            </a:r>
            <a:r>
              <a:rPr kumimoji="1" lang="ja-JP" altLang="en-US" b="1" dirty="0" smtClean="0">
                <a:solidFill>
                  <a:schemeClr val="tx1"/>
                </a:solidFill>
              </a:rPr>
              <a:t>ためには、</a:t>
            </a:r>
            <a:endParaRPr kumimoji="1" lang="en-US" altLang="ja-JP" b="1" dirty="0" smtClean="0">
              <a:solidFill>
                <a:schemeClr val="tx1"/>
              </a:solidFill>
            </a:endParaRPr>
          </a:p>
          <a:p>
            <a:pPr algn="ctr"/>
            <a:r>
              <a:rPr kumimoji="1" lang="ja-JP" altLang="en-US" b="1" dirty="0" smtClean="0">
                <a:solidFill>
                  <a:schemeClr val="tx1"/>
                </a:solidFill>
              </a:rPr>
              <a:t>地道なトレーニングが必要です</a:t>
            </a:r>
            <a:endParaRPr kumimoji="1" lang="en-US" altLang="ja-JP" b="1" dirty="0" smtClean="0">
              <a:solidFill>
                <a:schemeClr val="tx1"/>
              </a:solidFill>
            </a:endParaRPr>
          </a:p>
          <a:p>
            <a:pPr algn="ctr"/>
            <a:r>
              <a:rPr kumimoji="1" lang="ja-JP" altLang="en-US" b="1" dirty="0">
                <a:solidFill>
                  <a:schemeClr val="tx1"/>
                </a:solidFill>
              </a:rPr>
              <a:t>次</a:t>
            </a:r>
            <a:r>
              <a:rPr kumimoji="1" lang="ja-JP" altLang="en-US" b="1" dirty="0" smtClean="0">
                <a:solidFill>
                  <a:schemeClr val="tx1"/>
                </a:solidFill>
              </a:rPr>
              <a:t>のスライドからトレーニングの内容を確認していきましょう！</a:t>
            </a:r>
            <a:endParaRPr kumimoji="1" lang="ja-JP" altLang="en-US" dirty="0"/>
          </a:p>
        </p:txBody>
      </p:sp>
      <p:sp>
        <p:nvSpPr>
          <p:cNvPr id="8" name="ストライプ矢印 7"/>
          <p:cNvSpPr/>
          <p:nvPr/>
        </p:nvSpPr>
        <p:spPr>
          <a:xfrm rot="5400000">
            <a:off x="4906903" y="2611421"/>
            <a:ext cx="1835879" cy="105936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rot="20141980">
            <a:off x="1014759" y="1259839"/>
            <a:ext cx="1360449" cy="830997"/>
          </a:xfrm>
          <a:prstGeom prst="rect">
            <a:avLst/>
          </a:prstGeom>
          <a:noFill/>
        </p:spPr>
        <p:txBody>
          <a:bodyPr wrap="square" rtlCol="0">
            <a:spAutoFit/>
          </a:bodyPr>
          <a:lstStyle/>
          <a:p>
            <a:r>
              <a:rPr kumimoji="1" lang="ja-JP" altLang="en-US" sz="4800" b="1" dirty="0" smtClean="0"/>
              <a:t>？</a:t>
            </a:r>
            <a:endParaRPr kumimoji="1" lang="ja-JP" altLang="en-US" sz="4800" b="1" dirty="0"/>
          </a:p>
        </p:txBody>
      </p:sp>
      <p:sp>
        <p:nvSpPr>
          <p:cNvPr id="13" name="テキスト ボックス 12"/>
          <p:cNvSpPr txBox="1"/>
          <p:nvPr/>
        </p:nvSpPr>
        <p:spPr>
          <a:xfrm rot="1233540">
            <a:off x="1190636" y="834055"/>
            <a:ext cx="1360449" cy="830997"/>
          </a:xfrm>
          <a:prstGeom prst="rect">
            <a:avLst/>
          </a:prstGeom>
          <a:noFill/>
        </p:spPr>
        <p:txBody>
          <a:bodyPr wrap="square" rtlCol="0">
            <a:spAutoFit/>
          </a:bodyPr>
          <a:lstStyle/>
          <a:p>
            <a:r>
              <a:rPr kumimoji="1" lang="ja-JP" altLang="en-US" sz="4800" b="1" dirty="0" smtClean="0"/>
              <a:t>？</a:t>
            </a:r>
            <a:endParaRPr kumimoji="1" lang="ja-JP" altLang="en-US" sz="4800" b="1" dirty="0"/>
          </a:p>
        </p:txBody>
      </p:sp>
      <p:sp>
        <p:nvSpPr>
          <p:cNvPr id="14" name="テキスト ボックス 13"/>
          <p:cNvSpPr txBox="1"/>
          <p:nvPr/>
        </p:nvSpPr>
        <p:spPr>
          <a:xfrm rot="19201795">
            <a:off x="482872" y="744165"/>
            <a:ext cx="1360449" cy="707886"/>
          </a:xfrm>
          <a:prstGeom prst="rect">
            <a:avLst/>
          </a:prstGeom>
          <a:noFill/>
        </p:spPr>
        <p:txBody>
          <a:bodyPr wrap="square" rtlCol="0">
            <a:spAutoFit/>
          </a:bodyPr>
          <a:lstStyle/>
          <a:p>
            <a:r>
              <a:rPr kumimoji="1" lang="ja-JP" altLang="en-US" sz="4000" b="1" dirty="0" smtClean="0"/>
              <a:t>？</a:t>
            </a:r>
            <a:endParaRPr kumimoji="1" lang="ja-JP" altLang="en-US" sz="4000" b="1" dirty="0"/>
          </a:p>
        </p:txBody>
      </p:sp>
      <p:sp>
        <p:nvSpPr>
          <p:cNvPr id="2" name="テキスト ボックス 1"/>
          <p:cNvSpPr txBox="1"/>
          <p:nvPr/>
        </p:nvSpPr>
        <p:spPr>
          <a:xfrm>
            <a:off x="3179394" y="643558"/>
            <a:ext cx="5518175" cy="646331"/>
          </a:xfrm>
          <a:prstGeom prst="rect">
            <a:avLst/>
          </a:prstGeom>
          <a:noFill/>
        </p:spPr>
        <p:txBody>
          <a:bodyPr wrap="square" rtlCol="0">
            <a:spAutoFit/>
          </a:bodyPr>
          <a:lstStyle/>
          <a:p>
            <a:pPr algn="ctr"/>
            <a:r>
              <a:rPr kumimoji="1" lang="en-US" altLang="ja-JP" b="1" dirty="0"/>
              <a:t>『</a:t>
            </a:r>
            <a:r>
              <a:rPr kumimoji="1" lang="ja-JP" altLang="en-US" b="1" dirty="0"/>
              <a:t>意識的に「強み</a:t>
            </a:r>
            <a:r>
              <a:rPr kumimoji="1" lang="ja-JP" altLang="en-US" b="1" dirty="0" smtClean="0"/>
              <a:t>」に目</a:t>
            </a:r>
            <a:r>
              <a:rPr kumimoji="1" lang="ja-JP" altLang="en-US" b="1" dirty="0"/>
              <a:t>を向ける</a:t>
            </a:r>
            <a:r>
              <a:rPr kumimoji="1" lang="en-US" altLang="ja-JP" b="1" dirty="0"/>
              <a:t>』</a:t>
            </a:r>
            <a:r>
              <a:rPr kumimoji="1" lang="ja-JP" altLang="en-US" b="1" dirty="0"/>
              <a:t>って</a:t>
            </a:r>
            <a:r>
              <a:rPr kumimoji="1" lang="ja-JP" altLang="en-US" b="1" dirty="0" smtClean="0"/>
              <a:t>、</a:t>
            </a:r>
            <a:endParaRPr kumimoji="1" lang="en-US" altLang="ja-JP" b="1" dirty="0" smtClean="0"/>
          </a:p>
          <a:p>
            <a:pPr algn="ctr"/>
            <a:r>
              <a:rPr kumimoji="1" lang="ja-JP" altLang="en-US" b="1" dirty="0" smtClean="0"/>
              <a:t>具体的</a:t>
            </a:r>
            <a:r>
              <a:rPr kumimoji="1" lang="ja-JP" altLang="en-US" b="1" dirty="0"/>
              <a:t>にどうすればいいん</a:t>
            </a:r>
            <a:r>
              <a:rPr kumimoji="1" lang="ja-JP" altLang="en-US" b="1" dirty="0" smtClean="0"/>
              <a:t>だ？</a:t>
            </a:r>
            <a:endParaRPr kumimoji="1" lang="ja-JP" altLang="en-US" b="1" dirty="0"/>
          </a:p>
        </p:txBody>
      </p:sp>
      <p:sp>
        <p:nvSpPr>
          <p:cNvPr id="16" name="テキスト ボックス 15">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53723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ircle(in)">
                                      <p:cBhvr>
                                        <p:cTn id="10" dur="2000"/>
                                        <p:tgtEl>
                                          <p:spTgt spid="2"/>
                                        </p:tgtEl>
                                      </p:cBhvr>
                                    </p:animEffect>
                                  </p:childTnLst>
                                </p:cTn>
                              </p:par>
                            </p:childTnLst>
                          </p:cTn>
                        </p:par>
                        <p:par>
                          <p:cTn id="11" fill="hold">
                            <p:stCondLst>
                              <p:cond delay="2000"/>
                            </p:stCondLst>
                            <p:childTnLst>
                              <p:par>
                                <p:cTn id="12" presetID="6" presetClass="entr" presetSubtype="16"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par>
                          <p:cTn id="15" fill="hold">
                            <p:stCondLst>
                              <p:cond delay="4000"/>
                            </p:stCondLst>
                            <p:childTnLst>
                              <p:par>
                                <p:cTn id="16" presetID="6" presetClass="entr" presetSubtype="16"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in)">
                                      <p:cBhvr>
                                        <p:cTn id="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8"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553491" y="3588108"/>
            <a:ext cx="2709746" cy="2709746"/>
          </a:xfrm>
          <a:prstGeom prst="rect">
            <a:avLst/>
          </a:prstGeom>
        </p:spPr>
      </p:pic>
      <p:sp>
        <p:nvSpPr>
          <p:cNvPr id="4" name="スライド番号プレースホルダー 3">
            <a:extLst>
              <a:ext uri="{FF2B5EF4-FFF2-40B4-BE49-F238E27FC236}">
                <a16:creationId xmlns:a16="http://schemas.microsoft.com/office/drawing/2014/main" id="{614366CB-5F4A-4679-9407-17E6B5F0AFB1}"/>
              </a:ext>
            </a:extLst>
          </p:cNvPr>
          <p:cNvSpPr>
            <a:spLocks noGrp="1"/>
          </p:cNvSpPr>
          <p:nvPr>
            <p:ph type="sldNum" sz="quarter" idx="12"/>
          </p:nvPr>
        </p:nvSpPr>
        <p:spPr>
          <a:xfrm>
            <a:off x="8070378" y="6309360"/>
            <a:ext cx="1085908" cy="512475"/>
          </a:xfrm>
        </p:spPr>
        <p:txBody>
          <a:bodyPr/>
          <a:lstStyle/>
          <a:p>
            <a:r>
              <a:rPr lang="ja-JP" altLang="en-US" dirty="0" smtClean="0"/>
              <a:t>①－</a:t>
            </a:r>
            <a:fld id="{022B156B-59AE-415F-B24B-8756D48BB977}" type="slidenum">
              <a:rPr lang="en-US" altLang="ja-JP" smtClean="0"/>
              <a:pPr/>
              <a:t>2</a:t>
            </a:fld>
            <a:endParaRPr lang="ja-JP" altLang="en-US" dirty="0"/>
          </a:p>
        </p:txBody>
      </p:sp>
      <p:sp>
        <p:nvSpPr>
          <p:cNvPr id="3" name="コンテンツ プレースホルダー 2">
            <a:extLst>
              <a:ext uri="{FF2B5EF4-FFF2-40B4-BE49-F238E27FC236}">
                <a16:creationId xmlns:a16="http://schemas.microsoft.com/office/drawing/2014/main" id="{BACB2E10-FA05-4734-A65D-4D3ECF1631FA}"/>
              </a:ext>
            </a:extLst>
          </p:cNvPr>
          <p:cNvSpPr>
            <a:spLocks noGrp="1"/>
          </p:cNvSpPr>
          <p:nvPr>
            <p:ph idx="4294967295"/>
          </p:nvPr>
        </p:nvSpPr>
        <p:spPr>
          <a:xfrm>
            <a:off x="182091" y="266330"/>
            <a:ext cx="8784236" cy="3566227"/>
          </a:xfrm>
        </p:spPr>
        <p:txBody>
          <a:bodyPr>
            <a:noAutofit/>
          </a:bodyPr>
          <a:lstStyle/>
          <a:p>
            <a:pPr marL="0" indent="0">
              <a:lnSpc>
                <a:spcPct val="100000"/>
              </a:lnSpc>
              <a:buNone/>
            </a:pPr>
            <a:r>
              <a:rPr lang="ja-JP" altLang="en-US" sz="2200" dirty="0">
                <a:latin typeface="+mj-ea"/>
                <a:ea typeface="+mj-ea"/>
              </a:rPr>
              <a:t>・</a:t>
            </a:r>
            <a:r>
              <a:rPr lang="ja-JP" altLang="en-US" sz="2200" dirty="0" smtClean="0">
                <a:latin typeface="+mj-ea"/>
                <a:ea typeface="+mj-ea"/>
              </a:rPr>
              <a:t>「</a:t>
            </a:r>
            <a:r>
              <a:rPr lang="en-US" altLang="ja-JP" sz="2200" dirty="0" smtClean="0">
                <a:latin typeface="+mj-ea"/>
                <a:ea typeface="+mj-ea"/>
              </a:rPr>
              <a:t>WSSP</a:t>
            </a:r>
            <a:r>
              <a:rPr lang="ja-JP" altLang="en-US" sz="2200" dirty="0" smtClean="0">
                <a:latin typeface="+mj-ea"/>
                <a:ea typeface="+mj-ea"/>
              </a:rPr>
              <a:t>版強み育成</a:t>
            </a:r>
            <a:r>
              <a:rPr lang="ja-JP" altLang="en-US" sz="2200" dirty="0">
                <a:latin typeface="+mj-ea"/>
                <a:ea typeface="+mj-ea"/>
              </a:rPr>
              <a:t>プロジェクト</a:t>
            </a:r>
            <a:r>
              <a:rPr lang="ja-JP" altLang="en-US" sz="2200" dirty="0" smtClean="0">
                <a:latin typeface="+mj-ea"/>
                <a:ea typeface="+mj-ea"/>
              </a:rPr>
              <a:t>」</a:t>
            </a:r>
            <a:r>
              <a:rPr lang="ja-JP" altLang="en-US" sz="2200" dirty="0">
                <a:latin typeface="+mj-ea"/>
                <a:ea typeface="+mj-ea"/>
              </a:rPr>
              <a:t>で</a:t>
            </a:r>
            <a:r>
              <a:rPr lang="ja-JP" altLang="en-US" sz="2200" dirty="0" smtClean="0">
                <a:latin typeface="+mj-ea"/>
                <a:ea typeface="+mj-ea"/>
              </a:rPr>
              <a:t>、自分自身の「強み</a:t>
            </a:r>
            <a:r>
              <a:rPr lang="ja-JP" altLang="en-US" sz="2200" dirty="0">
                <a:latin typeface="+mj-ea"/>
                <a:ea typeface="+mj-ea"/>
              </a:rPr>
              <a:t>」</a:t>
            </a:r>
            <a:r>
              <a:rPr lang="ja-JP" altLang="en-US" sz="2200" dirty="0" smtClean="0">
                <a:latin typeface="+mj-ea"/>
                <a:ea typeface="+mj-ea"/>
              </a:rPr>
              <a:t>を認識　</a:t>
            </a:r>
            <a:endParaRPr lang="en-US" altLang="ja-JP" sz="2200" dirty="0" smtClean="0">
              <a:latin typeface="+mj-ea"/>
              <a:ea typeface="+mj-ea"/>
            </a:endParaRPr>
          </a:p>
          <a:p>
            <a:pPr marL="0" indent="0">
              <a:lnSpc>
                <a:spcPct val="100000"/>
              </a:lnSpc>
              <a:buNone/>
            </a:pPr>
            <a:r>
              <a:rPr lang="ja-JP" altLang="en-US" sz="2200" dirty="0">
                <a:latin typeface="+mj-ea"/>
                <a:ea typeface="+mj-ea"/>
              </a:rPr>
              <a:t>　</a:t>
            </a:r>
            <a:r>
              <a:rPr lang="ja-JP" altLang="en-US" sz="2200" dirty="0" smtClean="0">
                <a:latin typeface="+mj-ea"/>
                <a:ea typeface="+mj-ea"/>
              </a:rPr>
              <a:t>して</a:t>
            </a:r>
            <a:r>
              <a:rPr lang="ja-JP" altLang="en-US" sz="2200" dirty="0">
                <a:latin typeface="+mj-ea"/>
                <a:ea typeface="+mj-ea"/>
              </a:rPr>
              <a:t>、</a:t>
            </a:r>
            <a:r>
              <a:rPr lang="ja-JP" altLang="en-US" sz="2200" dirty="0" smtClean="0">
                <a:latin typeface="+mj-ea"/>
                <a:ea typeface="+mj-ea"/>
              </a:rPr>
              <a:t>就職</a:t>
            </a:r>
            <a:r>
              <a:rPr lang="en-US" altLang="ja-JP" sz="2200" dirty="0">
                <a:latin typeface="+mj-ea"/>
                <a:ea typeface="+mj-ea"/>
              </a:rPr>
              <a:t>(</a:t>
            </a:r>
            <a:r>
              <a:rPr lang="ja-JP" altLang="en-US" sz="2200" dirty="0">
                <a:latin typeface="+mj-ea"/>
                <a:ea typeface="+mj-ea"/>
              </a:rPr>
              <a:t>復職</a:t>
            </a:r>
            <a:r>
              <a:rPr lang="en-US" altLang="ja-JP" sz="2200" dirty="0">
                <a:latin typeface="+mj-ea"/>
                <a:ea typeface="+mj-ea"/>
              </a:rPr>
              <a:t>)</a:t>
            </a:r>
            <a:r>
              <a:rPr lang="ja-JP" altLang="en-US" sz="2200" dirty="0">
                <a:latin typeface="+mj-ea"/>
                <a:ea typeface="+mj-ea"/>
              </a:rPr>
              <a:t>活動へ活かして</a:t>
            </a:r>
            <a:r>
              <a:rPr lang="ja-JP" altLang="en-US" sz="2200" dirty="0" smtClean="0">
                <a:latin typeface="+mj-ea"/>
                <a:ea typeface="+mj-ea"/>
              </a:rPr>
              <a:t>いきましょう</a:t>
            </a:r>
            <a:endParaRPr lang="en-US" altLang="ja-JP" sz="2200" dirty="0">
              <a:latin typeface="+mj-ea"/>
              <a:ea typeface="+mj-ea"/>
            </a:endParaRPr>
          </a:p>
          <a:p>
            <a:pPr marL="0" indent="0">
              <a:lnSpc>
                <a:spcPct val="100000"/>
              </a:lnSpc>
              <a:buNone/>
            </a:pPr>
            <a:r>
              <a:rPr lang="ja-JP" altLang="en-US" sz="2200" dirty="0" smtClean="0">
                <a:latin typeface="+mj-ea"/>
                <a:ea typeface="+mj-ea"/>
              </a:rPr>
              <a:t>・</a:t>
            </a:r>
            <a:r>
              <a:rPr lang="ja-JP" altLang="en-US" sz="2200" dirty="0">
                <a:latin typeface="+mj-ea"/>
                <a:ea typeface="+mj-ea"/>
              </a:rPr>
              <a:t>「</a:t>
            </a:r>
            <a:r>
              <a:rPr lang="ja-JP" altLang="en-US" sz="2200" dirty="0" smtClean="0">
                <a:latin typeface="+mj-ea"/>
                <a:ea typeface="+mj-ea"/>
              </a:rPr>
              <a:t>強み」</a:t>
            </a:r>
            <a:r>
              <a:rPr lang="ja-JP" altLang="en-US" sz="2200" dirty="0" smtClean="0">
                <a:solidFill>
                  <a:schemeClr val="tx1"/>
                </a:solidFill>
                <a:latin typeface="+mj-ea"/>
                <a:ea typeface="+mj-ea"/>
              </a:rPr>
              <a:t>の</a:t>
            </a:r>
            <a:r>
              <a:rPr lang="ja-JP" altLang="en-US" sz="2200" dirty="0" smtClean="0">
                <a:latin typeface="+mj-ea"/>
                <a:ea typeface="+mj-ea"/>
              </a:rPr>
              <a:t>“発見”、“意図的活用”、“認識”する</a:t>
            </a:r>
            <a:r>
              <a:rPr lang="ja-JP" altLang="en-US" sz="2200" dirty="0">
                <a:latin typeface="+mj-ea"/>
                <a:ea typeface="+mj-ea"/>
              </a:rPr>
              <a:t>ことは、</a:t>
            </a:r>
            <a:r>
              <a:rPr kumimoji="1" lang="ja-JP" altLang="en-US" sz="2200" dirty="0" smtClean="0">
                <a:latin typeface="+mj-ea"/>
                <a:ea typeface="+mj-ea"/>
              </a:rPr>
              <a:t>就職</a:t>
            </a:r>
            <a:r>
              <a:rPr kumimoji="1" lang="en-US" altLang="ja-JP" sz="2200" dirty="0" smtClean="0">
                <a:latin typeface="+mj-ea"/>
                <a:ea typeface="+mj-ea"/>
              </a:rPr>
              <a:t>(</a:t>
            </a:r>
            <a:r>
              <a:rPr kumimoji="1" lang="ja-JP" altLang="en-US" sz="2200" dirty="0">
                <a:latin typeface="+mj-ea"/>
                <a:ea typeface="+mj-ea"/>
              </a:rPr>
              <a:t>復職</a:t>
            </a:r>
            <a:r>
              <a:rPr kumimoji="1" lang="en-US" altLang="ja-JP" sz="2200" dirty="0" smtClean="0">
                <a:latin typeface="+mj-ea"/>
                <a:ea typeface="+mj-ea"/>
              </a:rPr>
              <a:t>)</a:t>
            </a:r>
          </a:p>
          <a:p>
            <a:pPr marL="0" indent="0">
              <a:lnSpc>
                <a:spcPct val="100000"/>
              </a:lnSpc>
              <a:buNone/>
            </a:pPr>
            <a:r>
              <a:rPr lang="ja-JP" altLang="en-US" sz="2200" dirty="0">
                <a:latin typeface="+mj-ea"/>
                <a:ea typeface="+mj-ea"/>
              </a:rPr>
              <a:t>　</a:t>
            </a:r>
            <a:r>
              <a:rPr kumimoji="1" lang="ja-JP" altLang="en-US" sz="2200" dirty="0" smtClean="0">
                <a:latin typeface="+mj-ea"/>
                <a:ea typeface="+mj-ea"/>
              </a:rPr>
              <a:t>活動</a:t>
            </a:r>
            <a:r>
              <a:rPr kumimoji="1" lang="ja-JP" altLang="en-US" sz="2200" dirty="0">
                <a:latin typeface="+mj-ea"/>
                <a:ea typeface="+mj-ea"/>
              </a:rPr>
              <a:t>に</a:t>
            </a:r>
            <a:r>
              <a:rPr kumimoji="1" lang="ja-JP" altLang="en-US" sz="2200" dirty="0" smtClean="0">
                <a:latin typeface="+mj-ea"/>
                <a:ea typeface="+mj-ea"/>
              </a:rPr>
              <a:t>向け</a:t>
            </a:r>
            <a:r>
              <a:rPr kumimoji="1" lang="ja-JP" altLang="en-US" sz="2200" dirty="0" smtClean="0">
                <a:solidFill>
                  <a:schemeClr val="tx1"/>
                </a:solidFill>
                <a:latin typeface="+mj-ea"/>
                <a:ea typeface="+mj-ea"/>
              </a:rPr>
              <a:t>て</a:t>
            </a:r>
            <a:r>
              <a:rPr kumimoji="1" lang="ja-JP" altLang="en-US" sz="2200" dirty="0" smtClean="0">
                <a:latin typeface="+mj-ea"/>
                <a:ea typeface="+mj-ea"/>
              </a:rPr>
              <a:t>自信</a:t>
            </a:r>
            <a:r>
              <a:rPr kumimoji="1" lang="ja-JP" altLang="en-US" sz="2200" dirty="0" smtClean="0">
                <a:solidFill>
                  <a:schemeClr val="tx1"/>
                </a:solidFill>
                <a:latin typeface="+mj-ea"/>
                <a:ea typeface="+mj-ea"/>
              </a:rPr>
              <a:t>を高めたり</a:t>
            </a:r>
            <a:r>
              <a:rPr kumimoji="1" lang="ja-JP" altLang="en-US" sz="2200" dirty="0" smtClean="0">
                <a:latin typeface="+mj-ea"/>
                <a:ea typeface="+mj-ea"/>
              </a:rPr>
              <a:t>将来</a:t>
            </a:r>
            <a:r>
              <a:rPr kumimoji="1" lang="ja-JP" altLang="en-US" sz="2200" dirty="0">
                <a:latin typeface="+mj-ea"/>
                <a:ea typeface="+mj-ea"/>
              </a:rPr>
              <a:t>のイメージを</a:t>
            </a:r>
            <a:r>
              <a:rPr kumimoji="1" lang="ja-JP" altLang="en-US" sz="2200" dirty="0" smtClean="0">
                <a:latin typeface="+mj-ea"/>
                <a:ea typeface="+mj-ea"/>
              </a:rPr>
              <a:t>固めることに</a:t>
            </a:r>
            <a:r>
              <a:rPr lang="ja-JP" altLang="en-US" sz="2200" dirty="0" smtClean="0">
                <a:latin typeface="+mj-ea"/>
                <a:ea typeface="+mj-ea"/>
              </a:rPr>
              <a:t>役立ち</a:t>
            </a:r>
            <a:endParaRPr lang="en-US" altLang="ja-JP" sz="2200" dirty="0" smtClean="0">
              <a:latin typeface="+mj-ea"/>
              <a:ea typeface="+mj-ea"/>
            </a:endParaRPr>
          </a:p>
          <a:p>
            <a:pPr marL="0" indent="0">
              <a:lnSpc>
                <a:spcPct val="100000"/>
              </a:lnSpc>
              <a:buNone/>
            </a:pPr>
            <a:r>
              <a:rPr lang="ja-JP" altLang="en-US" sz="2200" dirty="0">
                <a:latin typeface="+mj-ea"/>
                <a:ea typeface="+mj-ea"/>
              </a:rPr>
              <a:t>　</a:t>
            </a:r>
            <a:r>
              <a:rPr lang="ja-JP" altLang="en-US" sz="2200" dirty="0" smtClean="0">
                <a:latin typeface="+mj-ea"/>
                <a:ea typeface="+mj-ea"/>
              </a:rPr>
              <a:t>ます</a:t>
            </a:r>
            <a:endParaRPr kumimoji="1" lang="en-US" altLang="ja-JP" sz="2200" dirty="0">
              <a:latin typeface="+mj-ea"/>
              <a:ea typeface="+mj-ea"/>
            </a:endParaRPr>
          </a:p>
          <a:p>
            <a:pPr marL="0" indent="0">
              <a:lnSpc>
                <a:spcPct val="100000"/>
              </a:lnSpc>
              <a:buNone/>
            </a:pPr>
            <a:r>
              <a:rPr kumimoji="1" lang="ja-JP" altLang="en-US" sz="2200" dirty="0" smtClean="0">
                <a:latin typeface="+mj-ea"/>
                <a:ea typeface="+mj-ea"/>
              </a:rPr>
              <a:t>・自分自身の</a:t>
            </a:r>
            <a:r>
              <a:rPr kumimoji="1" lang="ja-JP" altLang="en-US" sz="2200" dirty="0" smtClean="0">
                <a:solidFill>
                  <a:schemeClr val="tx1"/>
                </a:solidFill>
                <a:latin typeface="+mj-ea"/>
                <a:ea typeface="+mj-ea"/>
              </a:rPr>
              <a:t>「</a:t>
            </a:r>
            <a:r>
              <a:rPr kumimoji="1" lang="ja-JP" altLang="en-US" sz="2200" dirty="0" smtClean="0">
                <a:latin typeface="+mj-ea"/>
                <a:ea typeface="+mj-ea"/>
              </a:rPr>
              <a:t>強み」</a:t>
            </a:r>
            <a:r>
              <a:rPr kumimoji="1" lang="ja-JP" altLang="en-US" sz="2200" dirty="0">
                <a:latin typeface="+mj-ea"/>
                <a:ea typeface="+mj-ea"/>
              </a:rPr>
              <a:t>を</a:t>
            </a:r>
            <a:r>
              <a:rPr kumimoji="1" lang="ja-JP" altLang="en-US" sz="2200" dirty="0" smtClean="0">
                <a:latin typeface="+mj-ea"/>
                <a:ea typeface="+mj-ea"/>
              </a:rPr>
              <a:t>知るほどストレス</a:t>
            </a:r>
            <a:r>
              <a:rPr lang="ja-JP" altLang="en-US" sz="2200" dirty="0" smtClean="0">
                <a:latin typeface="+mj-ea"/>
                <a:ea typeface="+mj-ea"/>
              </a:rPr>
              <a:t>に強く</a:t>
            </a:r>
            <a:r>
              <a:rPr kumimoji="1" lang="ja-JP" altLang="en-US" sz="2200" dirty="0" smtClean="0">
                <a:latin typeface="+mj-ea"/>
                <a:ea typeface="+mj-ea"/>
              </a:rPr>
              <a:t>なる</a:t>
            </a:r>
            <a:r>
              <a:rPr kumimoji="1" lang="ja-JP" altLang="en-US" sz="2200" dirty="0">
                <a:latin typeface="+mj-ea"/>
                <a:ea typeface="+mj-ea"/>
              </a:rPr>
              <a:t>など</a:t>
            </a:r>
            <a:r>
              <a:rPr kumimoji="1" lang="ja-JP" altLang="en-US" sz="2200" dirty="0" smtClean="0">
                <a:latin typeface="+mj-ea"/>
                <a:ea typeface="+mj-ea"/>
              </a:rPr>
              <a:t>メンタルヘ</a:t>
            </a:r>
            <a:endParaRPr kumimoji="1" lang="en-US" altLang="ja-JP" sz="2200" dirty="0" smtClean="0">
              <a:latin typeface="+mj-ea"/>
              <a:ea typeface="+mj-ea"/>
            </a:endParaRPr>
          </a:p>
          <a:p>
            <a:pPr marL="0" indent="0">
              <a:lnSpc>
                <a:spcPct val="100000"/>
              </a:lnSpc>
              <a:buNone/>
            </a:pPr>
            <a:r>
              <a:rPr lang="ja-JP" altLang="en-US" sz="2200" dirty="0">
                <a:latin typeface="+mj-ea"/>
                <a:ea typeface="+mj-ea"/>
              </a:rPr>
              <a:t>　</a:t>
            </a:r>
            <a:r>
              <a:rPr kumimoji="1" lang="ja-JP" altLang="en-US" sz="2200" dirty="0" smtClean="0">
                <a:latin typeface="+mj-ea"/>
                <a:ea typeface="+mj-ea"/>
              </a:rPr>
              <a:t>ルスの</a:t>
            </a:r>
            <a:r>
              <a:rPr lang="ja-JP" altLang="en-US" sz="2200" dirty="0" smtClean="0">
                <a:latin typeface="+mj-ea"/>
                <a:ea typeface="+mj-ea"/>
              </a:rPr>
              <a:t>安定</a:t>
            </a:r>
            <a:r>
              <a:rPr kumimoji="1" lang="ja-JP" altLang="en-US" sz="2200" dirty="0" smtClean="0">
                <a:latin typeface="+mj-ea"/>
                <a:ea typeface="+mj-ea"/>
              </a:rPr>
              <a:t>にも役立ちます</a:t>
            </a:r>
            <a:endParaRPr kumimoji="1" lang="ja-JP" altLang="en-US" sz="2200" dirty="0">
              <a:latin typeface="+mj-ea"/>
              <a:ea typeface="+mj-ea"/>
            </a:endParaRPr>
          </a:p>
        </p:txBody>
      </p:sp>
      <p:sp>
        <p:nvSpPr>
          <p:cNvPr id="8" name="正方形/長方形 7">
            <a:extLst>
              <a:ext uri="{FF2B5EF4-FFF2-40B4-BE49-F238E27FC236}">
                <a16:creationId xmlns:a16="http://schemas.microsoft.com/office/drawing/2014/main" id="{D167E20C-506E-4FD1-A026-05A9D35E197A}"/>
              </a:ext>
            </a:extLst>
          </p:cNvPr>
          <p:cNvSpPr/>
          <p:nvPr/>
        </p:nvSpPr>
        <p:spPr>
          <a:xfrm>
            <a:off x="3754760" y="4146825"/>
            <a:ext cx="4720044" cy="1569660"/>
          </a:xfrm>
          <a:prstGeom prst="rect">
            <a:avLst/>
          </a:prstGeom>
        </p:spPr>
        <p:txBody>
          <a:bodyPr wrap="square">
            <a:spAutoFit/>
          </a:bodyPr>
          <a:lstStyle/>
          <a:p>
            <a:endParaRPr lang="en-US" altLang="ja-JP" sz="2400" dirty="0"/>
          </a:p>
          <a:p>
            <a:pPr algn="ctr"/>
            <a:r>
              <a:rPr lang="ja-JP" altLang="en-US" sz="2400" dirty="0"/>
              <a:t>自分</a:t>
            </a:r>
            <a:r>
              <a:rPr lang="ja-JP" altLang="en-US" sz="2400" dirty="0" smtClean="0"/>
              <a:t>の「強み」に</a:t>
            </a:r>
            <a:r>
              <a:rPr lang="ja-JP" altLang="en-US" sz="2400" dirty="0"/>
              <a:t>目を向け</a:t>
            </a:r>
            <a:r>
              <a:rPr lang="ja-JP" altLang="en-US" sz="2400" dirty="0" smtClean="0"/>
              <a:t>、</a:t>
            </a:r>
            <a:endParaRPr lang="en-US" altLang="ja-JP" sz="2400" dirty="0" smtClean="0"/>
          </a:p>
          <a:p>
            <a:pPr algn="ctr"/>
            <a:r>
              <a:rPr lang="ja-JP" altLang="en-US" sz="2400" dirty="0" smtClean="0"/>
              <a:t>職業生活で</a:t>
            </a:r>
            <a:r>
              <a:rPr lang="ja-JP" altLang="en-US" sz="2400" dirty="0"/>
              <a:t>の</a:t>
            </a:r>
            <a:r>
              <a:rPr lang="ja-JP" altLang="en-US" sz="2400" dirty="0" smtClean="0"/>
              <a:t>セールスポイント</a:t>
            </a:r>
            <a:r>
              <a:rPr lang="ja-JP" altLang="en-US" sz="2400" dirty="0"/>
              <a:t>を増やして</a:t>
            </a:r>
            <a:r>
              <a:rPr lang="ja-JP" altLang="en-US" sz="2400" dirty="0" smtClean="0"/>
              <a:t>いきましょう</a:t>
            </a:r>
            <a:endParaRPr lang="en-US" altLang="ja-JP" sz="2400" dirty="0"/>
          </a:p>
        </p:txBody>
      </p:sp>
      <p:sp>
        <p:nvSpPr>
          <p:cNvPr id="10" name="楕円 9">
            <a:extLst>
              <a:ext uri="{FF2B5EF4-FFF2-40B4-BE49-F238E27FC236}">
                <a16:creationId xmlns:a16="http://schemas.microsoft.com/office/drawing/2014/main" id="{6F1CC5F9-02C8-49A8-8A78-89D04EB1F3FE}"/>
              </a:ext>
            </a:extLst>
          </p:cNvPr>
          <p:cNvSpPr/>
          <p:nvPr/>
        </p:nvSpPr>
        <p:spPr>
          <a:xfrm>
            <a:off x="3423424" y="3947872"/>
            <a:ext cx="5087828" cy="2143931"/>
          </a:xfrm>
          <a:prstGeom prst="ellipse">
            <a:avLst/>
          </a:prstGeom>
          <a:noFill/>
          <a:ln w="571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67859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42" presetClass="entr" presetSubtype="0" fill="hold" grpId="0"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par>
                                <p:cTn id="48" presetID="16" presetClass="entr" presetSubtype="21"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barn(inVertical)">
                                      <p:cBhvr>
                                        <p:cTn id="5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792480" y="2473236"/>
            <a:ext cx="9292046" cy="2888198"/>
          </a:xfrm>
        </p:spPr>
        <p:txBody>
          <a:bodyPr>
            <a:normAutofit/>
          </a:bodyPr>
          <a:lstStyle/>
          <a:p>
            <a:r>
              <a:rPr lang="ja-JP" altLang="en-US" sz="4600" b="1" dirty="0" smtClean="0"/>
              <a:t>　リフレーミングとは？</a:t>
            </a:r>
            <a:r>
              <a:rPr lang="en-US" altLang="ja-JP" sz="4600" b="1" dirty="0" smtClean="0"/>
              <a:t/>
            </a:r>
            <a:br>
              <a:rPr lang="en-US" altLang="ja-JP" sz="4600" b="1" dirty="0" smtClean="0"/>
            </a:br>
            <a:r>
              <a:rPr lang="en-US" altLang="ja-JP" sz="4600" b="1" dirty="0" smtClean="0"/>
              <a:t/>
            </a:r>
            <a:br>
              <a:rPr lang="en-US" altLang="ja-JP" sz="4600" b="1" dirty="0" smtClean="0"/>
            </a:br>
            <a:r>
              <a:rPr lang="ja-JP" altLang="en-US" sz="4600" b="1" dirty="0" smtClean="0"/>
              <a:t>　リフレーミング・ゲーム</a:t>
            </a:r>
            <a:endParaRPr kumimoji="1" lang="ja-JP" altLang="en-US" sz="4600" b="1" dirty="0"/>
          </a:p>
        </p:txBody>
      </p:sp>
      <p:sp>
        <p:nvSpPr>
          <p:cNvPr id="4" name="スライド番号プレースホルダー 3"/>
          <p:cNvSpPr>
            <a:spLocks noGrp="1"/>
          </p:cNvSpPr>
          <p:nvPr>
            <p:ph type="sldNum" sz="quarter" idx="12"/>
          </p:nvPr>
        </p:nvSpPr>
        <p:spPr>
          <a:xfrm>
            <a:off x="7607808" y="6415436"/>
            <a:ext cx="1517904" cy="443139"/>
          </a:xfrm>
        </p:spPr>
        <p:txBody>
          <a:bodyPr/>
          <a:lstStyle/>
          <a:p>
            <a:r>
              <a:rPr lang="ja-JP" altLang="en-US" dirty="0" smtClean="0"/>
              <a:t>①－</a:t>
            </a:r>
            <a:fld id="{022B156B-59AE-415F-B24B-8756D48BB977}" type="slidenum">
              <a:rPr lang="en-US" altLang="ja-JP" smtClean="0"/>
              <a:pPr/>
              <a:t>20</a:t>
            </a:fld>
            <a:endParaRPr lang="ja-JP" altLang="en-US" dirty="0"/>
          </a:p>
        </p:txBody>
      </p:sp>
      <p:sp>
        <p:nvSpPr>
          <p:cNvPr id="6" name="テキスト ボックス 5">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866130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778BF599-39A6-4496-8CF1-FF20DB6CBCD9}"/>
              </a:ext>
            </a:extLst>
          </p:cNvPr>
          <p:cNvSpPr txBox="1">
            <a:spLocks noGrp="1"/>
          </p:cNvSpPr>
          <p:nvPr>
            <p:ph type="title"/>
          </p:nvPr>
        </p:nvSpPr>
        <p:spPr>
          <a:xfrm>
            <a:off x="2190828" y="882912"/>
            <a:ext cx="5328557" cy="550202"/>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kumimoji="1" sz="2700" kern="1200">
                <a:solidFill>
                  <a:schemeClr val="tx1">
                    <a:lumMod val="50000"/>
                  </a:schemeClr>
                </a:solidFill>
                <a:latin typeface="ＭＳ Ｐゴシック" panose="020B0600070205080204" pitchFamily="50" charset="-128"/>
                <a:ea typeface="ＭＳ Ｐゴシック" panose="020B0600070205080204" pitchFamily="50" charset="-128"/>
                <a:cs typeface="+mj-cs"/>
              </a:defRPr>
            </a:lvl1pPr>
          </a:lstStyle>
          <a:p>
            <a:r>
              <a:rPr lang="ja-JP" altLang="en-US" sz="4800" dirty="0">
                <a:solidFill>
                  <a:schemeClr val="tx1"/>
                </a:solidFill>
              </a:rPr>
              <a:t>リフレーミングとは</a:t>
            </a:r>
          </a:p>
        </p:txBody>
      </p:sp>
      <p:sp>
        <p:nvSpPr>
          <p:cNvPr id="4" name="スライド番号プレースホルダー 3"/>
          <p:cNvSpPr>
            <a:spLocks noGrp="1"/>
          </p:cNvSpPr>
          <p:nvPr>
            <p:ph type="sldNum" sz="quarter" idx="12"/>
          </p:nvPr>
        </p:nvSpPr>
        <p:spPr>
          <a:xfrm>
            <a:off x="7863840" y="6523316"/>
            <a:ext cx="1280160" cy="301185"/>
          </a:xfrm>
        </p:spPr>
        <p:txBody>
          <a:bodyPr/>
          <a:lstStyle/>
          <a:p>
            <a:r>
              <a:rPr lang="ja-JP" altLang="en-US" dirty="0" smtClean="0"/>
              <a:t>①－</a:t>
            </a:r>
            <a:fld id="{022B156B-59AE-415F-B24B-8756D48BB977}" type="slidenum">
              <a:rPr lang="en-US" altLang="ja-JP" smtClean="0"/>
              <a:pPr/>
              <a:t>21</a:t>
            </a:fld>
            <a:endParaRPr lang="ja-JP" altLang="en-US" dirty="0"/>
          </a:p>
        </p:txBody>
      </p:sp>
      <p:sp>
        <p:nvSpPr>
          <p:cNvPr id="6" name="正方形/長方形 5"/>
          <p:cNvSpPr/>
          <p:nvPr/>
        </p:nvSpPr>
        <p:spPr>
          <a:xfrm>
            <a:off x="1312426" y="3169671"/>
            <a:ext cx="5599074" cy="72123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b="1" dirty="0">
                <a:solidFill>
                  <a:srgbClr val="FF0000"/>
                </a:solidFill>
                <a:latin typeface="メイリオ" panose="020B0604030504040204" pitchFamily="50" charset="-128"/>
                <a:ea typeface="メイリオ" panose="020B0604030504040204" pitchFamily="50" charset="-128"/>
              </a:rPr>
              <a:t>《</a:t>
            </a:r>
            <a:r>
              <a:rPr kumimoji="1" lang="ja-JP" altLang="en-US" b="1" dirty="0">
                <a:solidFill>
                  <a:srgbClr val="FF0000"/>
                </a:solidFill>
                <a:latin typeface="メイリオ" panose="020B0604030504040204" pitchFamily="50" charset="-128"/>
                <a:ea typeface="メイリオ" panose="020B0604030504040204" pitchFamily="50" charset="-128"/>
              </a:rPr>
              <a:t>状況のリフレ－ミング</a:t>
            </a:r>
            <a:r>
              <a:rPr kumimoji="1" lang="en-US" altLang="ja-JP" b="1" dirty="0">
                <a:solidFill>
                  <a:srgbClr val="FF0000"/>
                </a:solidFill>
                <a:latin typeface="メイリオ" panose="020B0604030504040204" pitchFamily="50" charset="-128"/>
                <a:ea typeface="メイリオ" panose="020B0604030504040204" pitchFamily="50" charset="-128"/>
              </a:rPr>
              <a:t>》</a:t>
            </a:r>
          </a:p>
          <a:p>
            <a:r>
              <a:rPr kumimoji="1" lang="ja-JP" altLang="en-US" b="1" dirty="0">
                <a:solidFill>
                  <a:schemeClr val="tx1"/>
                </a:solidFill>
                <a:latin typeface="メイリオ" panose="020B0604030504040204" pitchFamily="50" charset="-128"/>
                <a:ea typeface="メイリオ" panose="020B0604030504040204" pitchFamily="50" charset="-128"/>
              </a:rPr>
              <a:t>◆行動や特性がプラスに働く状況へと焦点をあてる</a:t>
            </a:r>
          </a:p>
        </p:txBody>
      </p:sp>
      <p:sp>
        <p:nvSpPr>
          <p:cNvPr id="7" name="正方形/長方形 6"/>
          <p:cNvSpPr/>
          <p:nvPr/>
        </p:nvSpPr>
        <p:spPr>
          <a:xfrm>
            <a:off x="1312426" y="3906886"/>
            <a:ext cx="5599074" cy="6712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b="1" dirty="0">
                <a:solidFill>
                  <a:srgbClr val="FF0000"/>
                </a:solidFill>
                <a:latin typeface="メイリオ" panose="020B0604030504040204" pitchFamily="50" charset="-128"/>
                <a:ea typeface="メイリオ" panose="020B0604030504040204" pitchFamily="50" charset="-128"/>
              </a:rPr>
              <a:t>《</a:t>
            </a:r>
            <a:r>
              <a:rPr kumimoji="1" lang="ja-JP" altLang="en-US" b="1" dirty="0">
                <a:solidFill>
                  <a:srgbClr val="FF0000"/>
                </a:solidFill>
                <a:latin typeface="メイリオ" panose="020B0604030504040204" pitchFamily="50" charset="-128"/>
                <a:ea typeface="メイリオ" panose="020B0604030504040204" pitchFamily="50" charset="-128"/>
              </a:rPr>
              <a:t>意味のリフレ－ミング</a:t>
            </a:r>
            <a:r>
              <a:rPr kumimoji="1" lang="en-US" altLang="ja-JP" b="1" dirty="0">
                <a:solidFill>
                  <a:srgbClr val="FF0000"/>
                </a:solidFill>
                <a:latin typeface="メイリオ" panose="020B0604030504040204" pitchFamily="50" charset="-128"/>
                <a:ea typeface="メイリオ" panose="020B0604030504040204" pitchFamily="50" charset="-128"/>
              </a:rPr>
              <a:t>》</a:t>
            </a:r>
          </a:p>
          <a:p>
            <a:r>
              <a:rPr kumimoji="1" lang="ja-JP" altLang="en-US" b="1" dirty="0">
                <a:solidFill>
                  <a:schemeClr val="tx1"/>
                </a:solidFill>
                <a:latin typeface="メイリオ" panose="020B0604030504040204" pitchFamily="50" charset="-128"/>
                <a:ea typeface="メイリオ" panose="020B0604030504040204" pitchFamily="50" charset="-128"/>
              </a:rPr>
              <a:t>◆状況を変えずにそのものが持つ意味を捉え直す</a:t>
            </a:r>
          </a:p>
        </p:txBody>
      </p:sp>
      <p:sp>
        <p:nvSpPr>
          <p:cNvPr id="8" name="爆発 1 7"/>
          <p:cNvSpPr/>
          <p:nvPr/>
        </p:nvSpPr>
        <p:spPr>
          <a:xfrm>
            <a:off x="133699" y="4703842"/>
            <a:ext cx="2357454" cy="1214422"/>
          </a:xfrm>
          <a:prstGeom prst="irregularSeal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rPr>
              <a:t>注意</a:t>
            </a:r>
          </a:p>
        </p:txBody>
      </p:sp>
      <p:sp>
        <p:nvSpPr>
          <p:cNvPr id="9" name="横巻き 8"/>
          <p:cNvSpPr/>
          <p:nvPr/>
        </p:nvSpPr>
        <p:spPr>
          <a:xfrm>
            <a:off x="2541822" y="4594088"/>
            <a:ext cx="6072230" cy="1285884"/>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u="sng" dirty="0">
                <a:solidFill>
                  <a:schemeClr val="tx1"/>
                </a:solidFill>
                <a:latin typeface="メイリオ" panose="020B0604030504040204" pitchFamily="50" charset="-128"/>
                <a:ea typeface="メイリオ" panose="020B0604030504040204" pitchFamily="50" charset="-128"/>
              </a:rPr>
              <a:t>特定の行動・特性に対して</a:t>
            </a:r>
            <a:r>
              <a:rPr kumimoji="1" lang="ja-JP" altLang="en-US" dirty="0">
                <a:solidFill>
                  <a:schemeClr val="tx1"/>
                </a:solidFill>
                <a:latin typeface="メイリオ" panose="020B0604030504040204" pitchFamily="50" charset="-128"/>
                <a:ea typeface="メイリオ" panose="020B0604030504040204" pitchFamily="50" charset="-128"/>
              </a:rPr>
              <a:t>、その視点や枠組みを変えるのであって、ポジティブシンキングとは</a:t>
            </a:r>
            <a:r>
              <a:rPr kumimoji="1" lang="ja-JP" altLang="en-US" dirty="0" smtClean="0">
                <a:solidFill>
                  <a:schemeClr val="tx1"/>
                </a:solidFill>
                <a:latin typeface="メイリオ" panose="020B0604030504040204" pitchFamily="50" charset="-128"/>
                <a:ea typeface="メイリオ" panose="020B0604030504040204" pitchFamily="50" charset="-128"/>
              </a:rPr>
              <a:t>異なります</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87186" y="1898030"/>
            <a:ext cx="8478034" cy="1015663"/>
          </a:xfrm>
          <a:prstGeom prst="rect">
            <a:avLst/>
          </a:prstGeom>
          <a:noFill/>
        </p:spPr>
        <p:txBody>
          <a:bodyPr wrap="square" rtlCol="0">
            <a:spAutoFit/>
          </a:bodyPr>
          <a:lstStyle/>
          <a:p>
            <a:r>
              <a:rPr lang="ja-JP" altLang="en-US" sz="2400" b="1" dirty="0">
                <a:latin typeface="メイリオ" panose="020B0604030504040204" pitchFamily="50" charset="-128"/>
              </a:rPr>
              <a:t>「ものの見方や考え方を変える、今までとは</a:t>
            </a:r>
            <a:r>
              <a:rPr lang="ja-JP" altLang="en-US" sz="2400" b="1" dirty="0" smtClean="0">
                <a:latin typeface="メイリオ" panose="020B0604030504040204" pitchFamily="50" charset="-128"/>
              </a:rPr>
              <a:t>異なった</a:t>
            </a:r>
            <a:endParaRPr lang="en-US" altLang="ja-JP" sz="2400" b="1" dirty="0" smtClean="0">
              <a:latin typeface="メイリオ" panose="020B0604030504040204" pitchFamily="50" charset="-128"/>
            </a:endParaRPr>
          </a:p>
          <a:p>
            <a:r>
              <a:rPr lang="ja-JP" altLang="en-US" sz="2400" b="1" dirty="0">
                <a:latin typeface="メイリオ" panose="020B0604030504040204" pitchFamily="50" charset="-128"/>
              </a:rPr>
              <a:t>　</a:t>
            </a:r>
            <a:r>
              <a:rPr lang="ja-JP" altLang="en-US" sz="2400" b="1" dirty="0" smtClean="0">
                <a:latin typeface="メイリオ" panose="020B0604030504040204" pitchFamily="50" charset="-128"/>
              </a:rPr>
              <a:t>角度</a:t>
            </a:r>
            <a:r>
              <a:rPr lang="ja-JP" altLang="en-US" sz="2400" b="1" dirty="0">
                <a:latin typeface="メイリオ" panose="020B0604030504040204" pitchFamily="50" charset="-128"/>
              </a:rPr>
              <a:t>・</a:t>
            </a:r>
            <a:r>
              <a:rPr lang="ja-JP" altLang="en-US" sz="2400" b="1" dirty="0" smtClean="0">
                <a:latin typeface="メイリオ" panose="020B0604030504040204" pitchFamily="50" charset="-128"/>
              </a:rPr>
              <a:t>視点か</a:t>
            </a:r>
            <a:r>
              <a:rPr lang="ja-JP" altLang="en-US" sz="2400" b="1" dirty="0">
                <a:latin typeface="メイリオ" panose="020B0604030504040204" pitchFamily="50" charset="-128"/>
              </a:rPr>
              <a:t>ら</a:t>
            </a:r>
            <a:r>
              <a:rPr lang="ja-JP" altLang="en-US" sz="2400" b="1" dirty="0" smtClean="0">
                <a:latin typeface="メイリオ" panose="020B0604030504040204" pitchFamily="50" charset="-128"/>
              </a:rPr>
              <a:t>もの</a:t>
            </a:r>
            <a:r>
              <a:rPr lang="ja-JP" altLang="en-US" sz="2400" b="1" dirty="0">
                <a:latin typeface="メイリオ" panose="020B0604030504040204" pitchFamily="50" charset="-128"/>
              </a:rPr>
              <a:t>を見るという意味</a:t>
            </a:r>
            <a:r>
              <a:rPr lang="ja-JP" altLang="en-US" sz="2400" b="1" dirty="0" smtClean="0">
                <a:latin typeface="メイリオ" panose="020B0604030504040204" pitchFamily="50" charset="-128"/>
              </a:rPr>
              <a:t>」</a:t>
            </a:r>
            <a:endParaRPr lang="en-US" altLang="ja-JP" sz="2400" b="1" dirty="0" smtClean="0">
              <a:latin typeface="メイリオ" panose="020B0604030504040204" pitchFamily="50" charset="-128"/>
            </a:endParaRPr>
          </a:p>
          <a:p>
            <a:r>
              <a:rPr lang="ja-JP" altLang="en-US" sz="1200" dirty="0" smtClean="0">
                <a:latin typeface="メイリオ" panose="020B0604030504040204" pitchFamily="50" charset="-128"/>
                <a:cs typeface="Times New Roman" panose="02020603050405020304" pitchFamily="18" charset="0"/>
              </a:rPr>
              <a:t>　</a:t>
            </a:r>
            <a:endParaRPr lang="en-US" altLang="ja-JP" sz="2000" b="1" dirty="0">
              <a:latin typeface="メイリオ" panose="020B0604030504040204" pitchFamily="50" charset="-128"/>
            </a:endParaRPr>
          </a:p>
        </p:txBody>
      </p:sp>
      <p:sp>
        <p:nvSpPr>
          <p:cNvPr id="11" name="テキスト ボックス 10"/>
          <p:cNvSpPr txBox="1"/>
          <p:nvPr/>
        </p:nvSpPr>
        <p:spPr>
          <a:xfrm>
            <a:off x="405769" y="2766328"/>
            <a:ext cx="8898673" cy="461665"/>
          </a:xfrm>
          <a:prstGeom prst="rect">
            <a:avLst/>
          </a:prstGeom>
          <a:noFill/>
        </p:spPr>
        <p:txBody>
          <a:bodyPr wrap="square" rtlCol="0">
            <a:spAutoFit/>
          </a:bodyPr>
          <a:lstStyle/>
          <a:p>
            <a:r>
              <a:rPr lang="ja-JP" altLang="en-US" sz="2400" b="1" dirty="0">
                <a:latin typeface="メイリオ" panose="020B0604030504040204" pitchFamily="50" charset="-128"/>
              </a:rPr>
              <a:t>リフレーミングの方法</a:t>
            </a:r>
          </a:p>
        </p:txBody>
      </p:sp>
      <p:sp>
        <p:nvSpPr>
          <p:cNvPr id="13" name="テキスト ボックス 12"/>
          <p:cNvSpPr txBox="1"/>
          <p:nvPr/>
        </p:nvSpPr>
        <p:spPr>
          <a:xfrm>
            <a:off x="1312426" y="5962879"/>
            <a:ext cx="8128110" cy="461665"/>
          </a:xfrm>
          <a:prstGeom prst="rect">
            <a:avLst/>
          </a:prstGeom>
          <a:noFill/>
        </p:spPr>
        <p:txBody>
          <a:bodyPr wrap="square" rtlCol="0">
            <a:spAutoFit/>
          </a:bodyPr>
          <a:lstStyle/>
          <a:p>
            <a:r>
              <a:rPr lang="ja-JP" altLang="en-US" sz="1200" dirty="0" smtClean="0">
                <a:latin typeface="メイリオ" panose="020B0604030504040204" pitchFamily="50" charset="-128"/>
                <a:cs typeface="Times New Roman" panose="02020603050405020304" pitchFamily="18" charset="0"/>
              </a:rPr>
              <a:t>参考：白井</a:t>
            </a:r>
            <a:r>
              <a:rPr lang="ja-JP" altLang="en-US" sz="1200" dirty="0">
                <a:latin typeface="メイリオ" panose="020B0604030504040204" pitchFamily="50" charset="-128"/>
                <a:cs typeface="Times New Roman" panose="02020603050405020304" pitchFamily="18" charset="0"/>
              </a:rPr>
              <a:t>幸子：交流分析とリフレーミング</a:t>
            </a:r>
            <a:r>
              <a:rPr lang="en-US" altLang="ja-JP" sz="1200" dirty="0">
                <a:latin typeface="メイリオ" panose="020B0604030504040204" pitchFamily="50" charset="-128"/>
                <a:cs typeface="Times New Roman" panose="02020603050405020304" pitchFamily="18" charset="0"/>
              </a:rPr>
              <a:t>(</a:t>
            </a:r>
            <a:r>
              <a:rPr lang="ja-JP" altLang="en-US" sz="1200" dirty="0">
                <a:latin typeface="メイリオ" panose="020B0604030504040204" pitchFamily="50" charset="-128"/>
                <a:cs typeface="Times New Roman" panose="02020603050405020304" pitchFamily="18" charset="0"/>
              </a:rPr>
              <a:t>リフレーミング</a:t>
            </a:r>
            <a:r>
              <a:rPr lang="en-US" altLang="ja-JP" sz="1200" dirty="0">
                <a:latin typeface="メイリオ" panose="020B0604030504040204" pitchFamily="50" charset="-128"/>
                <a:cs typeface="Times New Roman" panose="02020603050405020304" pitchFamily="18" charset="0"/>
              </a:rPr>
              <a:t>:</a:t>
            </a:r>
            <a:r>
              <a:rPr lang="ja-JP" altLang="en-US" sz="1200" dirty="0">
                <a:latin typeface="メイリオ" panose="020B0604030504040204" pitchFamily="50" charset="-128"/>
                <a:cs typeface="Times New Roman" panose="02020603050405020304" pitchFamily="18" charset="0"/>
              </a:rPr>
              <a:t>その理論と実際</a:t>
            </a:r>
            <a:r>
              <a:rPr lang="en-US" altLang="ja-JP" sz="1200" dirty="0">
                <a:latin typeface="メイリオ" panose="020B0604030504040204" pitchFamily="50" charset="-128"/>
                <a:cs typeface="Times New Roman" panose="02020603050405020304" pitchFamily="18" charset="0"/>
              </a:rPr>
              <a:t> </a:t>
            </a:r>
            <a:r>
              <a:rPr lang="ja-JP" altLang="en-US" sz="1200" dirty="0" smtClean="0">
                <a:latin typeface="メイリオ" panose="020B0604030504040204" pitchFamily="50" charset="-128"/>
                <a:cs typeface="Times New Roman" panose="02020603050405020304" pitchFamily="18" charset="0"/>
              </a:rPr>
              <a:t>“つらい”とき</a:t>
            </a:r>
            <a:r>
              <a:rPr lang="ja-JP" altLang="en-US" sz="1200" dirty="0">
                <a:latin typeface="メイリオ" panose="020B0604030504040204" pitchFamily="50" charset="-128"/>
                <a:cs typeface="Times New Roman" panose="02020603050405020304" pitchFamily="18" charset="0"/>
              </a:rPr>
              <a:t>見方を変えてみたら</a:t>
            </a:r>
            <a:r>
              <a:rPr lang="en-US" altLang="ja-JP" sz="1200" dirty="0">
                <a:latin typeface="メイリオ" panose="020B0604030504040204" pitchFamily="50" charset="-128"/>
                <a:cs typeface="Times New Roman" panose="02020603050405020304" pitchFamily="18" charset="0"/>
              </a:rPr>
              <a:t>)</a:t>
            </a:r>
            <a:r>
              <a:rPr lang="ja-JP" altLang="en-US" sz="1200" dirty="0">
                <a:latin typeface="メイリオ" panose="020B0604030504040204" pitchFamily="50" charset="-128"/>
                <a:cs typeface="Times New Roman" panose="02020603050405020304" pitchFamily="18" charset="0"/>
              </a:rPr>
              <a:t>　　</a:t>
            </a:r>
            <a:endParaRPr lang="en-US" altLang="ja-JP" sz="1200" dirty="0">
              <a:latin typeface="メイリオ" panose="020B0604030504040204" pitchFamily="50" charset="-128"/>
              <a:cs typeface="Times New Roman" panose="02020603050405020304" pitchFamily="18" charset="0"/>
            </a:endParaRPr>
          </a:p>
          <a:p>
            <a:r>
              <a:rPr lang="ja-JP" altLang="en-US" sz="1200" dirty="0">
                <a:latin typeface="メイリオ" panose="020B0604030504040204" pitchFamily="50" charset="-128"/>
                <a:cs typeface="Times New Roman" panose="02020603050405020304" pitchFamily="18" charset="0"/>
              </a:rPr>
              <a:t>　　　</a:t>
            </a:r>
            <a:r>
              <a:rPr lang="en-US" altLang="ja-JP" sz="1200" dirty="0" smtClean="0">
                <a:latin typeface="メイリオ" panose="020B0604030504040204" pitchFamily="50" charset="-128"/>
                <a:cs typeface="Times New Roman" panose="02020603050405020304" pitchFamily="18" charset="0"/>
              </a:rPr>
              <a:t>(</a:t>
            </a:r>
            <a:r>
              <a:rPr lang="ja-JP" altLang="en-US" sz="1200" dirty="0">
                <a:latin typeface="メイリオ" panose="020B0604030504040204" pitchFamily="50" charset="-128"/>
                <a:cs typeface="Times New Roman" panose="02020603050405020304" pitchFamily="18" charset="0"/>
              </a:rPr>
              <a:t>臨床心理学の視点から</a:t>
            </a:r>
            <a:r>
              <a:rPr lang="en-US" altLang="ja-JP" sz="1200" dirty="0">
                <a:latin typeface="メイリオ" panose="020B0604030504040204" pitchFamily="50" charset="-128"/>
                <a:cs typeface="Times New Roman" panose="02020603050405020304" pitchFamily="18" charset="0"/>
              </a:rPr>
              <a:t>)､</a:t>
            </a:r>
            <a:r>
              <a:rPr lang="ja-JP" altLang="en-US" sz="1200" dirty="0">
                <a:latin typeface="メイリオ" panose="020B0604030504040204" pitchFamily="50" charset="-128"/>
                <a:cs typeface="Times New Roman" panose="02020603050405020304" pitchFamily="18" charset="0"/>
              </a:rPr>
              <a:t>現代のエスプリ</a:t>
            </a:r>
            <a:r>
              <a:rPr lang="en-US" altLang="ja-JP" sz="1200" dirty="0">
                <a:latin typeface="メイリオ" panose="020B0604030504040204" pitchFamily="50" charset="-128"/>
                <a:cs typeface="Times New Roman" panose="02020603050405020304" pitchFamily="18" charset="0"/>
              </a:rPr>
              <a:t>､523､19-29､2011.</a:t>
            </a:r>
          </a:p>
        </p:txBody>
      </p:sp>
      <p:sp>
        <p:nvSpPr>
          <p:cNvPr id="14" name="テキスト ボックス 13">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405824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80">
                                          <p:stCondLst>
                                            <p:cond delay="0"/>
                                          </p:stCondLst>
                                        </p:cTn>
                                        <p:tgtEl>
                                          <p:spTgt spid="8"/>
                                        </p:tgtEl>
                                      </p:cBhvr>
                                    </p:animEffect>
                                    <p:anim calcmode="lin" valueType="num">
                                      <p:cBhvr>
                                        <p:cTn id="2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3" dur="26">
                                          <p:stCondLst>
                                            <p:cond delay="650"/>
                                          </p:stCondLst>
                                        </p:cTn>
                                        <p:tgtEl>
                                          <p:spTgt spid="8"/>
                                        </p:tgtEl>
                                      </p:cBhvr>
                                      <p:to x="100000" y="60000"/>
                                    </p:animScale>
                                    <p:animScale>
                                      <p:cBhvr>
                                        <p:cTn id="34" dur="166" decel="50000">
                                          <p:stCondLst>
                                            <p:cond delay="676"/>
                                          </p:stCondLst>
                                        </p:cTn>
                                        <p:tgtEl>
                                          <p:spTgt spid="8"/>
                                        </p:tgtEl>
                                      </p:cBhvr>
                                      <p:to x="100000" y="100000"/>
                                    </p:animScale>
                                    <p:animScale>
                                      <p:cBhvr>
                                        <p:cTn id="35" dur="26">
                                          <p:stCondLst>
                                            <p:cond delay="1312"/>
                                          </p:stCondLst>
                                        </p:cTn>
                                        <p:tgtEl>
                                          <p:spTgt spid="8"/>
                                        </p:tgtEl>
                                      </p:cBhvr>
                                      <p:to x="100000" y="80000"/>
                                    </p:animScale>
                                    <p:animScale>
                                      <p:cBhvr>
                                        <p:cTn id="36" dur="166" decel="50000">
                                          <p:stCondLst>
                                            <p:cond delay="1338"/>
                                          </p:stCondLst>
                                        </p:cTn>
                                        <p:tgtEl>
                                          <p:spTgt spid="8"/>
                                        </p:tgtEl>
                                      </p:cBhvr>
                                      <p:to x="100000" y="100000"/>
                                    </p:animScale>
                                    <p:animScale>
                                      <p:cBhvr>
                                        <p:cTn id="37" dur="26">
                                          <p:stCondLst>
                                            <p:cond delay="1642"/>
                                          </p:stCondLst>
                                        </p:cTn>
                                        <p:tgtEl>
                                          <p:spTgt spid="8"/>
                                        </p:tgtEl>
                                      </p:cBhvr>
                                      <p:to x="100000" y="90000"/>
                                    </p:animScale>
                                    <p:animScale>
                                      <p:cBhvr>
                                        <p:cTn id="38" dur="166" decel="50000">
                                          <p:stCondLst>
                                            <p:cond delay="1668"/>
                                          </p:stCondLst>
                                        </p:cTn>
                                        <p:tgtEl>
                                          <p:spTgt spid="8"/>
                                        </p:tgtEl>
                                      </p:cBhvr>
                                      <p:to x="100000" y="100000"/>
                                    </p:animScale>
                                    <p:animScale>
                                      <p:cBhvr>
                                        <p:cTn id="39" dur="26">
                                          <p:stCondLst>
                                            <p:cond delay="1808"/>
                                          </p:stCondLst>
                                        </p:cTn>
                                        <p:tgtEl>
                                          <p:spTgt spid="8"/>
                                        </p:tgtEl>
                                      </p:cBhvr>
                                      <p:to x="100000" y="95000"/>
                                    </p:animScale>
                                    <p:animScale>
                                      <p:cBhvr>
                                        <p:cTn id="40" dur="166" decel="50000">
                                          <p:stCondLst>
                                            <p:cond delay="1834"/>
                                          </p:stCondLst>
                                        </p:cTn>
                                        <p:tgtEl>
                                          <p:spTgt spid="8"/>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2"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3107" y="979503"/>
            <a:ext cx="6241083" cy="727166"/>
          </a:xfrm>
        </p:spPr>
        <p:txBody>
          <a:bodyPr anchor="ctr">
            <a:normAutofit/>
          </a:bodyPr>
          <a:lstStyle/>
          <a:p>
            <a:r>
              <a:rPr kumimoji="1" lang="ja-JP" altLang="en-US" dirty="0">
                <a:solidFill>
                  <a:schemeClr val="tx1"/>
                </a:solidFill>
              </a:rPr>
              <a:t>リフレーミングの例</a:t>
            </a:r>
          </a:p>
        </p:txBody>
      </p:sp>
      <p:sp>
        <p:nvSpPr>
          <p:cNvPr id="3" name="コンテンツ プレースホルダー 2"/>
          <p:cNvSpPr>
            <a:spLocks noGrp="1"/>
          </p:cNvSpPr>
          <p:nvPr>
            <p:ph idx="1"/>
          </p:nvPr>
        </p:nvSpPr>
        <p:spPr>
          <a:xfrm>
            <a:off x="993980" y="3417210"/>
            <a:ext cx="7770879" cy="2816322"/>
          </a:xfrm>
          <a:noFill/>
        </p:spPr>
        <p:txBody>
          <a:bodyPr>
            <a:noAutofit/>
          </a:bodyPr>
          <a:lstStyle/>
          <a:p>
            <a:pPr marL="0" indent="0">
              <a:buNone/>
            </a:pPr>
            <a:r>
              <a:rPr lang="ja-JP" altLang="en-US" b="1" dirty="0" smtClean="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意味のリフレーミング＞</a:t>
            </a:r>
            <a:endParaRPr lang="en-US" altLang="ja-JP" b="1"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smtClean="0">
                <a:solidFill>
                  <a:srgbClr val="FF0000"/>
                </a:solidFill>
                <a:latin typeface="メイリオ" panose="020B0604030504040204" pitchFamily="50" charset="-128"/>
                <a:ea typeface="メイリオ" panose="020B0604030504040204" pitchFamily="50" charset="-128"/>
              </a:rPr>
              <a:t>　“心配性”</a:t>
            </a:r>
            <a:r>
              <a:rPr lang="ja-JP" altLang="en-US" dirty="0">
                <a:solidFill>
                  <a:srgbClr val="FF0000"/>
                </a:solidFill>
                <a:latin typeface="メイリオ" panose="020B0604030504040204" pitchFamily="50" charset="-128"/>
                <a:ea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rPr>
              <a:t>：　</a:t>
            </a:r>
            <a:r>
              <a:rPr lang="ja-JP" altLang="en-US" b="1" dirty="0">
                <a:solidFill>
                  <a:schemeClr val="tx1"/>
                </a:solidFill>
                <a:latin typeface="メイリオ" panose="020B0604030504040204" pitchFamily="50" charset="-128"/>
                <a:ea typeface="メイリオ" panose="020B0604030504040204" pitchFamily="50" charset="-128"/>
              </a:rPr>
              <a:t>心配性の人</a:t>
            </a:r>
            <a:r>
              <a:rPr lang="ja-JP" altLang="en-US" b="1" dirty="0" smtClean="0">
                <a:solidFill>
                  <a:schemeClr val="tx1"/>
                </a:solidFill>
                <a:latin typeface="メイリオ" panose="020B0604030504040204" pitchFamily="50" charset="-128"/>
                <a:ea typeface="メイリオ" panose="020B0604030504040204" pitchFamily="50" charset="-128"/>
              </a:rPr>
              <a:t>がとりがちな行動</a:t>
            </a:r>
            <a:r>
              <a:rPr lang="ja-JP" altLang="en-US" b="1" dirty="0">
                <a:solidFill>
                  <a:schemeClr val="tx1"/>
                </a:solidFill>
                <a:latin typeface="メイリオ" panose="020B0604030504040204" pitchFamily="50" charset="-128"/>
                <a:ea typeface="メイリオ" panose="020B0604030504040204" pitchFamily="50" charset="-128"/>
              </a:rPr>
              <a:t>を考える</a:t>
            </a:r>
            <a:endParaRPr lang="en-US" altLang="ja-JP" b="1"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rPr>
              <a:t>　　①書類</a:t>
            </a:r>
            <a:r>
              <a:rPr lang="ja-JP" altLang="en-US" dirty="0">
                <a:solidFill>
                  <a:schemeClr val="tx1"/>
                </a:solidFill>
                <a:latin typeface="メイリオ" panose="020B0604030504040204" pitchFamily="50" charset="-128"/>
                <a:ea typeface="メイリオ" panose="020B0604030504040204" pitchFamily="50" charset="-128"/>
              </a:rPr>
              <a:t>に間違いがないか念入りに確認する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rPr>
              <a:t>　　②災害</a:t>
            </a:r>
            <a:r>
              <a:rPr lang="ja-JP" altLang="en-US" dirty="0">
                <a:solidFill>
                  <a:schemeClr val="tx1"/>
                </a:solidFill>
                <a:latin typeface="メイリオ" panose="020B0604030504040204" pitchFamily="50" charset="-128"/>
                <a:ea typeface="メイリオ" panose="020B0604030504040204" pitchFamily="50" charset="-128"/>
              </a:rPr>
              <a:t>時の備えを万全にする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rPr>
              <a:t>　　③新しい</a:t>
            </a:r>
            <a:r>
              <a:rPr lang="ja-JP" altLang="en-US" dirty="0">
                <a:solidFill>
                  <a:schemeClr val="tx1"/>
                </a:solidFill>
                <a:latin typeface="メイリオ" panose="020B0604030504040204" pitchFamily="50" charset="-128"/>
                <a:ea typeface="メイリオ" panose="020B0604030504040204" pitchFamily="50" charset="-128"/>
              </a:rPr>
              <a:t>ことをする前に失敗したときのリスクについて考える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smtClean="0">
                <a:solidFill>
                  <a:schemeClr val="tx1"/>
                </a:solidFill>
                <a:latin typeface="メイリオ" panose="020B0604030504040204" pitchFamily="50" charset="-128"/>
                <a:ea typeface="メイリオ" panose="020B0604030504040204" pitchFamily="50" charset="-128"/>
              </a:rPr>
              <a:t>　・</a:t>
            </a:r>
            <a:r>
              <a:rPr lang="ja-JP" altLang="en-US" b="1" dirty="0" smtClean="0">
                <a:solidFill>
                  <a:schemeClr val="tx1"/>
                </a:solidFill>
                <a:latin typeface="メイリオ" panose="020B0604030504040204" pitchFamily="50" charset="-128"/>
                <a:ea typeface="メイリオ" panose="020B0604030504040204" pitchFamily="50" charset="-128"/>
              </a:rPr>
              <a:t>①～③の</a:t>
            </a:r>
            <a:r>
              <a:rPr lang="ja-JP" altLang="en-US" b="1" dirty="0">
                <a:solidFill>
                  <a:schemeClr val="tx1"/>
                </a:solidFill>
                <a:latin typeface="メイリオ" panose="020B0604030504040204" pitchFamily="50" charset="-128"/>
                <a:ea typeface="メイリオ" panose="020B0604030504040204" pitchFamily="50" charset="-128"/>
              </a:rPr>
              <a:t>特徴を持つ人はどういう人と言える？</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769301" y="6489243"/>
            <a:ext cx="1374699" cy="304738"/>
          </a:xfrm>
        </p:spPr>
        <p:txBody>
          <a:bodyPr/>
          <a:lstStyle/>
          <a:p>
            <a:pPr rtl="0"/>
            <a:r>
              <a:rPr lang="ja-JP" altLang="en-US" dirty="0" smtClean="0"/>
              <a:t>①－</a:t>
            </a:r>
            <a:fld id="{022B156B-59AE-415F-B24B-8756D48BB977}" type="slidenum">
              <a:rPr lang="en-US" altLang="ja-JP" smtClean="0"/>
              <a:t>22</a:t>
            </a:fld>
            <a:endParaRPr lang="ja-JP" altLang="en-US" dirty="0"/>
          </a:p>
        </p:txBody>
      </p:sp>
      <p:sp>
        <p:nvSpPr>
          <p:cNvPr id="6" name="テキスト ボックス 5"/>
          <p:cNvSpPr txBox="1"/>
          <p:nvPr/>
        </p:nvSpPr>
        <p:spPr>
          <a:xfrm>
            <a:off x="886522" y="2055669"/>
            <a:ext cx="7691282" cy="923330"/>
          </a:xfrm>
          <a:prstGeom prst="rect">
            <a:avLst/>
          </a:prstGeom>
          <a:noFill/>
        </p:spPr>
        <p:txBody>
          <a:bodyPr wrap="square" rtlCol="0">
            <a:spAutoFit/>
          </a:bodyPr>
          <a:lstStyle/>
          <a:p>
            <a:r>
              <a:rPr lang="ja-JP" altLang="en-US" b="1" dirty="0">
                <a:latin typeface="メイリオ" panose="020B0604030504040204" pitchFamily="50" charset="-128"/>
              </a:rPr>
              <a:t>＜状況のリフレーミング＞</a:t>
            </a:r>
            <a:endParaRPr lang="en-US" altLang="ja-JP" b="1" dirty="0">
              <a:latin typeface="メイリオ" panose="020B0604030504040204" pitchFamily="50" charset="-128"/>
            </a:endParaRPr>
          </a:p>
          <a:p>
            <a:r>
              <a:rPr lang="ja-JP" altLang="en-US" dirty="0" smtClean="0">
                <a:solidFill>
                  <a:srgbClr val="FF0000"/>
                </a:solidFill>
                <a:latin typeface="メイリオ" panose="020B0604030504040204" pitchFamily="50" charset="-128"/>
              </a:rPr>
              <a:t>　“</a:t>
            </a:r>
            <a:r>
              <a:rPr lang="ja-JP" altLang="en-US" dirty="0">
                <a:solidFill>
                  <a:srgbClr val="FF0000"/>
                </a:solidFill>
                <a:latin typeface="メイリオ" panose="020B0604030504040204" pitchFamily="50" charset="-128"/>
              </a:rPr>
              <a:t>声が大きい”</a:t>
            </a:r>
            <a:r>
              <a:rPr lang="ja-JP" altLang="en-US" dirty="0">
                <a:latin typeface="メイリオ" panose="020B0604030504040204" pitchFamily="50" charset="-128"/>
              </a:rPr>
              <a:t>：　「静かなオフィスで声が大きいと」</a:t>
            </a:r>
            <a:r>
              <a:rPr lang="ja-JP" altLang="en-US" dirty="0" smtClean="0">
                <a:latin typeface="メイリオ" panose="020B0604030504040204" pitchFamily="50" charset="-128"/>
              </a:rPr>
              <a:t>→　？</a:t>
            </a:r>
            <a:r>
              <a:rPr lang="ja-JP" altLang="en-US" dirty="0">
                <a:latin typeface="メイリオ" panose="020B0604030504040204" pitchFamily="50" charset="-128"/>
              </a:rPr>
              <a:t>　　　</a:t>
            </a:r>
            <a:endParaRPr lang="en-US" altLang="ja-JP" dirty="0">
              <a:latin typeface="メイリオ" panose="020B0604030504040204" pitchFamily="50" charset="-128"/>
            </a:endParaRPr>
          </a:p>
          <a:p>
            <a:r>
              <a:rPr lang="ja-JP" altLang="en-US" dirty="0">
                <a:latin typeface="メイリオ" panose="020B0604030504040204" pitchFamily="50" charset="-128"/>
              </a:rPr>
              <a:t>　　　　　　　　</a:t>
            </a:r>
            <a:r>
              <a:rPr lang="ja-JP" altLang="en-US" dirty="0" smtClean="0">
                <a:latin typeface="メイリオ" panose="020B0604030504040204" pitchFamily="50" charset="-128"/>
              </a:rPr>
              <a:t>　「</a:t>
            </a:r>
            <a:r>
              <a:rPr lang="ja-JP" altLang="en-US" dirty="0">
                <a:latin typeface="メイリオ" panose="020B0604030504040204" pitchFamily="50" charset="-128"/>
              </a:rPr>
              <a:t>騒音のある工場だと」</a:t>
            </a:r>
            <a:r>
              <a:rPr lang="ja-JP" altLang="en-US" dirty="0" smtClean="0">
                <a:latin typeface="メイリオ" panose="020B0604030504040204" pitchFamily="50" charset="-128"/>
              </a:rPr>
              <a:t>→　？</a:t>
            </a:r>
            <a:endParaRPr lang="en-US" altLang="ja-JP" dirty="0">
              <a:latin typeface="メイリオ" panose="020B0604030504040204" pitchFamily="50" charset="-128"/>
            </a:endParaRPr>
          </a:p>
        </p:txBody>
      </p:sp>
      <p:sp>
        <p:nvSpPr>
          <p:cNvPr id="7" name="1 つの角を丸めた四角形 6"/>
          <p:cNvSpPr/>
          <p:nvPr/>
        </p:nvSpPr>
        <p:spPr>
          <a:xfrm>
            <a:off x="6986564" y="2253327"/>
            <a:ext cx="1438507" cy="345687"/>
          </a:xfrm>
          <a:prstGeom prst="round1Rect">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うるさい</a:t>
            </a:r>
            <a:endParaRPr kumimoji="1" lang="ja-JP" altLang="en-US" b="1" dirty="0">
              <a:solidFill>
                <a:schemeClr val="tx1"/>
              </a:solidFill>
            </a:endParaRPr>
          </a:p>
        </p:txBody>
      </p:sp>
      <p:sp>
        <p:nvSpPr>
          <p:cNvPr id="8" name="1 つの角を丸めた四角形 7"/>
          <p:cNvSpPr/>
          <p:nvPr/>
        </p:nvSpPr>
        <p:spPr>
          <a:xfrm>
            <a:off x="5859966" y="2650461"/>
            <a:ext cx="2254224" cy="345687"/>
          </a:xfrm>
          <a:prstGeom prst="round1Rect">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声</a:t>
            </a:r>
            <a:r>
              <a:rPr kumimoji="1" lang="ja-JP" altLang="en-US" b="1" dirty="0" smtClean="0">
                <a:solidFill>
                  <a:schemeClr val="tx1"/>
                </a:solidFill>
              </a:rPr>
              <a:t>がよく聞こえる</a:t>
            </a:r>
            <a:endParaRPr kumimoji="1" lang="ja-JP" altLang="en-US" b="1" dirty="0">
              <a:solidFill>
                <a:schemeClr val="tx1"/>
              </a:solidFill>
            </a:endParaRPr>
          </a:p>
        </p:txBody>
      </p:sp>
      <p:sp>
        <p:nvSpPr>
          <p:cNvPr id="10" name="テキスト ボックス 9">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373316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fade">
                                      <p:cBhvr>
                                        <p:cTn id="38" dur="1000"/>
                                        <p:tgtEl>
                                          <p:spTgt spid="3">
                                            <p:txEl>
                                              <p:pRg st="2" end="2"/>
                                            </p:txEl>
                                          </p:spTgt>
                                        </p:tgtEl>
                                      </p:cBhvr>
                                    </p:animEffect>
                                    <p:anim calcmode="lin" valueType="num">
                                      <p:cBhvr>
                                        <p:cTn id="3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fade">
                                      <p:cBhvr>
                                        <p:cTn id="45" dur="1000"/>
                                        <p:tgtEl>
                                          <p:spTgt spid="3">
                                            <p:txEl>
                                              <p:pRg st="3" end="3"/>
                                            </p:txEl>
                                          </p:spTgt>
                                        </p:tgtEl>
                                      </p:cBhvr>
                                    </p:animEffect>
                                    <p:anim calcmode="lin" valueType="num">
                                      <p:cBhvr>
                                        <p:cTn id="4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fade">
                                      <p:cBhvr>
                                        <p:cTn id="52" dur="1000"/>
                                        <p:tgtEl>
                                          <p:spTgt spid="3">
                                            <p:txEl>
                                              <p:pRg st="4" end="4"/>
                                            </p:txEl>
                                          </p:spTgt>
                                        </p:tgtEl>
                                      </p:cBhvr>
                                    </p:animEffect>
                                    <p:anim calcmode="lin" valueType="num">
                                      <p:cBhvr>
                                        <p:cTn id="5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fade">
                                      <p:cBhvr>
                                        <p:cTn id="59" dur="1000"/>
                                        <p:tgtEl>
                                          <p:spTgt spid="3">
                                            <p:txEl>
                                              <p:pRg st="5" end="5"/>
                                            </p:txEl>
                                          </p:spTgt>
                                        </p:tgtEl>
                                      </p:cBhvr>
                                    </p:animEffect>
                                    <p:anim calcmode="lin" valueType="num">
                                      <p:cBhvr>
                                        <p:cTn id="6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7EAF88-E56C-42AE-B3CC-E607438D2535}"/>
              </a:ext>
            </a:extLst>
          </p:cNvPr>
          <p:cNvSpPr>
            <a:spLocks noGrp="1"/>
          </p:cNvSpPr>
          <p:nvPr>
            <p:ph type="title"/>
          </p:nvPr>
        </p:nvSpPr>
        <p:spPr>
          <a:xfrm>
            <a:off x="1357133" y="435943"/>
            <a:ext cx="6798734" cy="1303867"/>
          </a:xfrm>
        </p:spPr>
        <p:txBody>
          <a:bodyPr>
            <a:normAutofit fontScale="90000"/>
          </a:bodyPr>
          <a:lstStyle/>
          <a:p>
            <a:pPr algn="ctr"/>
            <a:r>
              <a:rPr kumimoji="1" lang="ja-JP" altLang="en-US" b="1" dirty="0">
                <a:latin typeface="メイリオ" panose="020B0604030504040204" pitchFamily="50" charset="-128"/>
                <a:ea typeface="メイリオ" panose="020B0604030504040204" pitchFamily="50" charset="-128"/>
              </a:rPr>
              <a:t>リフレーミング・ゲーム</a:t>
            </a:r>
            <a:r>
              <a:rPr kumimoji="1" lang="en-US" altLang="ja-JP" b="1" dirty="0">
                <a:latin typeface="メイリオ" panose="020B0604030504040204" pitchFamily="50" charset="-128"/>
                <a:ea typeface="メイリオ" panose="020B0604030504040204" pitchFamily="50" charset="-128"/>
              </a:rPr>
              <a:t/>
            </a:r>
            <a:br>
              <a:rPr kumimoji="1" lang="en-US" altLang="ja-JP" b="1" dirty="0">
                <a:latin typeface="メイリオ" panose="020B0604030504040204" pitchFamily="50" charset="-128"/>
                <a:ea typeface="メイリオ" panose="020B0604030504040204" pitchFamily="50" charset="-128"/>
              </a:rPr>
            </a:br>
            <a:r>
              <a:rPr lang="en-US" altLang="ja-JP" sz="2000" dirty="0">
                <a:solidFill>
                  <a:schemeClr val="tx1"/>
                </a:solidFill>
                <a:latin typeface="+mn-ea"/>
                <a:ea typeface="+mn-ea"/>
              </a:rPr>
              <a:t>※</a:t>
            </a:r>
            <a:r>
              <a:rPr lang="ja-JP" altLang="en-US" sz="2000" dirty="0">
                <a:solidFill>
                  <a:schemeClr val="tx1"/>
                </a:solidFill>
                <a:latin typeface="+mn-ea"/>
                <a:ea typeface="+mn-ea"/>
              </a:rPr>
              <a:t>このゲームは２名以上で</a:t>
            </a:r>
            <a:r>
              <a:rPr lang="ja-JP" altLang="en-US" sz="2000" dirty="0" smtClean="0">
                <a:solidFill>
                  <a:schemeClr val="tx1"/>
                </a:solidFill>
                <a:latin typeface="+mn-ea"/>
                <a:ea typeface="+mn-ea"/>
              </a:rPr>
              <a:t>実施します</a:t>
            </a:r>
            <a:r>
              <a:rPr lang="en-US" altLang="ja-JP" sz="2000" dirty="0">
                <a:solidFill>
                  <a:schemeClr val="tx1"/>
                </a:solidFill>
                <a:latin typeface="+mn-ea"/>
                <a:ea typeface="+mn-ea"/>
              </a:rPr>
              <a:t/>
            </a:r>
            <a:br>
              <a:rPr lang="en-US" altLang="ja-JP" sz="2000" dirty="0">
                <a:solidFill>
                  <a:schemeClr val="tx1"/>
                </a:solidFill>
                <a:latin typeface="+mn-ea"/>
                <a:ea typeface="+mn-ea"/>
              </a:rPr>
            </a:br>
            <a:endParaRPr kumimoji="1" lang="ja-JP" altLang="en-US" sz="2000" b="1" dirty="0">
              <a:solidFill>
                <a:schemeClr val="tx1"/>
              </a:solidFill>
              <a:latin typeface="+mn-ea"/>
              <a:ea typeface="+mn-ea"/>
            </a:endParaRPr>
          </a:p>
        </p:txBody>
      </p:sp>
      <p:sp>
        <p:nvSpPr>
          <p:cNvPr id="3" name="コンテンツ プレースホルダー 2">
            <a:extLst>
              <a:ext uri="{FF2B5EF4-FFF2-40B4-BE49-F238E27FC236}">
                <a16:creationId xmlns:a16="http://schemas.microsoft.com/office/drawing/2014/main" id="{D35D578D-717A-460A-BF8C-55843C0D6AA5}"/>
              </a:ext>
            </a:extLst>
          </p:cNvPr>
          <p:cNvSpPr>
            <a:spLocks noGrp="1"/>
          </p:cNvSpPr>
          <p:nvPr>
            <p:ph idx="1"/>
          </p:nvPr>
        </p:nvSpPr>
        <p:spPr>
          <a:xfrm>
            <a:off x="194277" y="1899844"/>
            <a:ext cx="8802886" cy="4113978"/>
          </a:xfrm>
          <a:ln>
            <a:solidFill>
              <a:schemeClr val="accent4">
                <a:lumMod val="60000"/>
                <a:lumOff val="40000"/>
              </a:schemeClr>
            </a:solidFill>
          </a:ln>
        </p:spPr>
        <p:txBody>
          <a:bodyPr anchor="ctr">
            <a:noAutofit/>
          </a:bodyPr>
          <a:lstStyle/>
          <a:p>
            <a:pPr marL="0" indent="0">
              <a:buNone/>
            </a:pPr>
            <a:r>
              <a:rPr lang="ja-JP" altLang="en-US" sz="1400" b="1" u="sng" dirty="0">
                <a:solidFill>
                  <a:schemeClr val="tx1"/>
                </a:solidFill>
                <a:latin typeface="メイリオ" panose="020B0604030504040204" pitchFamily="50" charset="-128"/>
                <a:ea typeface="メイリオ" panose="020B0604030504040204" pitchFamily="50" charset="-128"/>
              </a:rPr>
              <a:t>準備</a:t>
            </a:r>
            <a:endParaRPr lang="en-US" altLang="ja-JP" sz="1400" b="1" u="sng"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・ゲームの進行役を決めます（進行役がプレーヤーを兼務することもできます）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・テーブル中央</a:t>
            </a:r>
            <a:r>
              <a:rPr kumimoji="1" lang="ja-JP" altLang="en-US" sz="1400" dirty="0" smtClean="0">
                <a:solidFill>
                  <a:schemeClr val="tx1"/>
                </a:solidFill>
                <a:latin typeface="メイリオ" panose="020B0604030504040204" pitchFamily="50" charset="-128"/>
                <a:ea typeface="メイリオ" panose="020B0604030504040204" pitchFamily="50" charset="-128"/>
              </a:rPr>
              <a:t>に講師から配布されたネガティブ</a:t>
            </a:r>
            <a:r>
              <a:rPr kumimoji="1" lang="ja-JP" altLang="en-US" sz="1400" dirty="0">
                <a:solidFill>
                  <a:schemeClr val="tx1"/>
                </a:solidFill>
                <a:latin typeface="メイリオ" panose="020B0604030504040204" pitchFamily="50" charset="-128"/>
                <a:ea typeface="メイリオ" panose="020B0604030504040204" pitchFamily="50" charset="-128"/>
              </a:rPr>
              <a:t>な言葉が書かれたカード（</a:t>
            </a:r>
            <a:r>
              <a:rPr kumimoji="1" lang="en-US" altLang="ja-JP" sz="1400" dirty="0">
                <a:solidFill>
                  <a:schemeClr val="tx1"/>
                </a:solidFill>
                <a:latin typeface="メイリオ" panose="020B0604030504040204" pitchFamily="50" charset="-128"/>
                <a:ea typeface="メイリオ" panose="020B0604030504040204" pitchFamily="50" charset="-128"/>
              </a:rPr>
              <a:t>N</a:t>
            </a:r>
            <a:r>
              <a:rPr kumimoji="1" lang="ja-JP" altLang="en-US" sz="1400" dirty="0" smtClean="0">
                <a:solidFill>
                  <a:schemeClr val="tx1"/>
                </a:solidFill>
                <a:latin typeface="メイリオ" panose="020B0604030504040204" pitchFamily="50" charset="-128"/>
                <a:ea typeface="メイリオ" panose="020B0604030504040204" pitchFamily="50" charset="-128"/>
              </a:rPr>
              <a:t>カード</a:t>
            </a:r>
            <a:r>
              <a:rPr lang="ja-JP" altLang="en-US" sz="1400" baseline="30000" dirty="0" smtClean="0">
                <a:solidFill>
                  <a:schemeClr val="tx1"/>
                </a:solidFill>
                <a:latin typeface="メイリオ" panose="020B0604030504040204" pitchFamily="50" charset="-128"/>
              </a:rPr>
              <a:t>４）５） </a:t>
            </a:r>
            <a:r>
              <a:rPr kumimoji="1" lang="ja-JP" altLang="en-US" sz="1400" dirty="0" smtClean="0">
                <a:solidFill>
                  <a:schemeClr val="tx1"/>
                </a:solidFill>
                <a:latin typeface="メイリオ" panose="020B0604030504040204" pitchFamily="50" charset="-128"/>
                <a:ea typeface="メイリオ" panose="020B0604030504040204" pitchFamily="50" charset="-128"/>
              </a:rPr>
              <a:t>）の山を</a:t>
            </a:r>
            <a:r>
              <a:rPr lang="ja-JP" altLang="en-US" sz="1400" dirty="0" smtClean="0">
                <a:solidFill>
                  <a:schemeClr val="tx1"/>
                </a:solidFill>
                <a:latin typeface="メイリオ" panose="020B0604030504040204" pitchFamily="50" charset="-128"/>
                <a:ea typeface="メイリオ" panose="020B0604030504040204" pitchFamily="50" charset="-128"/>
              </a:rPr>
              <a:t>置きます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0" indent="0">
              <a:buNone/>
            </a:pPr>
            <a:endParaRPr lang="en-US" altLang="ja-JP" sz="1400" dirty="0">
              <a:solidFill>
                <a:schemeClr val="tx1"/>
              </a:solidFill>
              <a:latin typeface="メイリオ" panose="020B0604030504040204" pitchFamily="50" charset="-128"/>
              <a:ea typeface="メイリオ" panose="020B0604030504040204" pitchFamily="50" charset="-128"/>
            </a:endParaRPr>
          </a:p>
          <a:p>
            <a:pPr marL="0" indent="0">
              <a:buNone/>
            </a:pPr>
            <a:r>
              <a:rPr kumimoji="1" lang="ja-JP" altLang="en-US" sz="1400" b="1" u="sng" dirty="0">
                <a:solidFill>
                  <a:schemeClr val="tx1"/>
                </a:solidFill>
                <a:latin typeface="メイリオ" panose="020B0604030504040204" pitchFamily="50" charset="-128"/>
                <a:ea typeface="メイリオ" panose="020B0604030504040204" pitchFamily="50" charset="-128"/>
              </a:rPr>
              <a:t>ゲームの流れ</a:t>
            </a:r>
            <a:endParaRPr lang="en-US" altLang="ja-JP" sz="1400" b="1" u="sng"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① </a:t>
            </a:r>
            <a:r>
              <a:rPr kumimoji="1" lang="ja-JP" altLang="en-US" sz="1400" dirty="0">
                <a:solidFill>
                  <a:schemeClr val="tx1"/>
                </a:solidFill>
                <a:latin typeface="メイリオ" panose="020B0604030504040204" pitchFamily="50" charset="-128"/>
                <a:ea typeface="メイリオ" panose="020B0604030504040204" pitchFamily="50" charset="-128"/>
              </a:rPr>
              <a:t>進行役は山札の</a:t>
            </a:r>
            <a:r>
              <a:rPr kumimoji="1" lang="ja-JP" altLang="en-US" sz="1400" dirty="0" smtClean="0">
                <a:solidFill>
                  <a:schemeClr val="tx1"/>
                </a:solidFill>
                <a:latin typeface="メイリオ" panose="020B0604030504040204" pitchFamily="50" charset="-128"/>
                <a:ea typeface="メイリオ" panose="020B0604030504040204" pitchFamily="50" charset="-128"/>
              </a:rPr>
              <a:t>一番上の目隠しカードを</a:t>
            </a:r>
            <a:r>
              <a:rPr kumimoji="1" lang="ja-JP" altLang="en-US" sz="1400" dirty="0">
                <a:solidFill>
                  <a:schemeClr val="tx1"/>
                </a:solidFill>
                <a:latin typeface="メイリオ" panose="020B0604030504040204" pitchFamily="50" charset="-128"/>
                <a:ea typeface="メイリオ" panose="020B0604030504040204" pitchFamily="50" charset="-128"/>
              </a:rPr>
              <a:t>取り</a:t>
            </a:r>
            <a:r>
              <a:rPr kumimoji="1" lang="ja-JP" altLang="en-US" sz="1400" dirty="0" smtClean="0">
                <a:solidFill>
                  <a:schemeClr val="tx1"/>
                </a:solidFill>
                <a:latin typeface="メイリオ" panose="020B0604030504040204" pitchFamily="50" charset="-128"/>
                <a:ea typeface="メイリオ" panose="020B0604030504040204" pitchFamily="50" charset="-128"/>
              </a:rPr>
              <a:t>、テーブル</a:t>
            </a:r>
            <a:r>
              <a:rPr kumimoji="1" lang="ja-JP" altLang="en-US" sz="1400" dirty="0">
                <a:solidFill>
                  <a:schemeClr val="tx1"/>
                </a:solidFill>
                <a:latin typeface="メイリオ" panose="020B0604030504040204" pitchFamily="50" charset="-128"/>
                <a:ea typeface="メイリオ" panose="020B0604030504040204" pitchFamily="50" charset="-128"/>
              </a:rPr>
              <a:t>に</a:t>
            </a:r>
            <a:r>
              <a:rPr lang="ja-JP" altLang="en-US" sz="1400" dirty="0">
                <a:solidFill>
                  <a:schemeClr val="tx1"/>
                </a:solidFill>
                <a:latin typeface="メイリオ" panose="020B0604030504040204" pitchFamily="50" charset="-128"/>
                <a:ea typeface="メイリオ" panose="020B0604030504040204" pitchFamily="50" charset="-128"/>
              </a:rPr>
              <a:t>おきます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② </a:t>
            </a:r>
            <a:r>
              <a:rPr kumimoji="1" lang="ja-JP" altLang="en-US" sz="1400" dirty="0">
                <a:solidFill>
                  <a:schemeClr val="tx1"/>
                </a:solidFill>
                <a:latin typeface="メイリオ" panose="020B0604030504040204" pitchFamily="50" charset="-128"/>
                <a:ea typeface="メイリオ" panose="020B0604030504040204" pitchFamily="50" charset="-128"/>
              </a:rPr>
              <a:t>プレーヤー</a:t>
            </a:r>
            <a:r>
              <a:rPr kumimoji="1" lang="ja-JP" altLang="en-US" sz="1400" dirty="0" smtClean="0">
                <a:solidFill>
                  <a:schemeClr val="tx1"/>
                </a:solidFill>
                <a:latin typeface="メイリオ" panose="020B0604030504040204" pitchFamily="50" charset="-128"/>
                <a:ea typeface="メイリオ" panose="020B0604030504040204" pitchFamily="50" charset="-128"/>
              </a:rPr>
              <a:t>は山札の一番上に</a:t>
            </a:r>
            <a:r>
              <a:rPr kumimoji="1" lang="ja-JP" altLang="en-US" sz="1400" dirty="0">
                <a:solidFill>
                  <a:schemeClr val="tx1"/>
                </a:solidFill>
                <a:latin typeface="メイリオ" panose="020B0604030504040204" pitchFamily="50" charset="-128"/>
                <a:ea typeface="メイリオ" panose="020B0604030504040204" pitchFamily="50" charset="-128"/>
              </a:rPr>
              <a:t>書かれた言葉に関して素早くリフレーミングを行います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③ プレーヤーは</a:t>
            </a:r>
            <a:r>
              <a:rPr kumimoji="1" lang="ja-JP" altLang="en-US" sz="1400" dirty="0" smtClean="0">
                <a:solidFill>
                  <a:schemeClr val="tx1"/>
                </a:solidFill>
                <a:latin typeface="メイリオ" panose="020B0604030504040204" pitchFamily="50" charset="-128"/>
                <a:ea typeface="メイリオ" panose="020B0604030504040204" pitchFamily="50" charset="-128"/>
              </a:rPr>
              <a:t>挙手</a:t>
            </a:r>
            <a:r>
              <a:rPr lang="ja-JP" altLang="en-US" sz="1400" dirty="0">
                <a:solidFill>
                  <a:schemeClr val="tx1"/>
                </a:solidFill>
                <a:latin typeface="メイリオ" panose="020B0604030504040204" pitchFamily="50" charset="-128"/>
                <a:ea typeface="メイリオ" panose="020B0604030504040204" pitchFamily="50" charset="-128"/>
              </a:rPr>
              <a:t>し</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リフレーミングの</a:t>
            </a:r>
            <a:r>
              <a:rPr kumimoji="1" lang="ja-JP" altLang="en-US" sz="1400" dirty="0" smtClean="0">
                <a:solidFill>
                  <a:schemeClr val="tx1"/>
                </a:solidFill>
                <a:latin typeface="メイリオ" panose="020B0604030504040204" pitchFamily="50" charset="-128"/>
                <a:ea typeface="メイリオ" panose="020B0604030504040204" pitchFamily="50" charset="-128"/>
              </a:rPr>
              <a:t>内容</a:t>
            </a:r>
            <a:r>
              <a:rPr lang="ja-JP" altLang="en-US" sz="1400" dirty="0">
                <a:solidFill>
                  <a:schemeClr val="tx1"/>
                </a:solidFill>
                <a:latin typeface="メイリオ" panose="020B0604030504040204" pitchFamily="50" charset="-128"/>
                <a:ea typeface="メイリオ" panose="020B0604030504040204" pitchFamily="50" charset="-128"/>
              </a:rPr>
              <a:t>を</a:t>
            </a:r>
            <a:r>
              <a:rPr kumimoji="1" lang="ja-JP" altLang="en-US" sz="1400" dirty="0" smtClean="0">
                <a:solidFill>
                  <a:schemeClr val="tx1"/>
                </a:solidFill>
                <a:latin typeface="メイリオ" panose="020B0604030504040204" pitchFamily="50" charset="-128"/>
                <a:ea typeface="メイリオ" panose="020B0604030504040204" pitchFamily="50" charset="-128"/>
              </a:rPr>
              <a:t>発表</a:t>
            </a:r>
            <a:r>
              <a:rPr kumimoji="1" lang="ja-JP" altLang="en-US" sz="1400" dirty="0">
                <a:solidFill>
                  <a:schemeClr val="tx1"/>
                </a:solidFill>
                <a:latin typeface="メイリオ" panose="020B0604030504040204" pitchFamily="50" charset="-128"/>
                <a:ea typeface="メイリオ" panose="020B0604030504040204" pitchFamily="50" charset="-128"/>
              </a:rPr>
              <a:t>します</a:t>
            </a: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発表は早いもの順とし、発表順は進行役</a:t>
            </a:r>
            <a:r>
              <a:rPr kumimoji="1" lang="ja-JP" altLang="en-US" sz="1400" dirty="0" smtClean="0">
                <a:solidFill>
                  <a:schemeClr val="tx1"/>
                </a:solidFill>
                <a:latin typeface="メイリオ" panose="020B0604030504040204" pitchFamily="50" charset="-128"/>
                <a:ea typeface="メイリオ" panose="020B0604030504040204" pitchFamily="50" charset="-128"/>
              </a:rPr>
              <a:t>が決めてください）</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④ </a:t>
            </a:r>
            <a:r>
              <a:rPr kumimoji="1" lang="ja-JP" altLang="en-US" sz="1400" dirty="0">
                <a:solidFill>
                  <a:schemeClr val="tx1"/>
                </a:solidFill>
                <a:latin typeface="メイリオ" panose="020B0604030504040204" pitchFamily="50" charset="-128"/>
                <a:ea typeface="メイリオ" panose="020B0604030504040204" pitchFamily="50" charset="-128"/>
              </a:rPr>
              <a:t>発表したリフレーミングの内容が他のプレーヤー全員に認められた場合、該当の</a:t>
            </a:r>
            <a:r>
              <a:rPr kumimoji="1" lang="en-US" altLang="ja-JP" sz="1400" dirty="0">
                <a:solidFill>
                  <a:schemeClr val="tx1"/>
                </a:solidFill>
                <a:latin typeface="メイリオ" panose="020B0604030504040204" pitchFamily="50" charset="-128"/>
                <a:ea typeface="メイリオ" panose="020B0604030504040204" pitchFamily="50" charset="-128"/>
              </a:rPr>
              <a:t>N</a:t>
            </a:r>
            <a:r>
              <a:rPr kumimoji="1" lang="ja-JP" altLang="en-US" sz="1400" dirty="0">
                <a:solidFill>
                  <a:schemeClr val="tx1"/>
                </a:solidFill>
                <a:latin typeface="メイリオ" panose="020B0604030504040204" pitchFamily="50" charset="-128"/>
                <a:ea typeface="メイリオ" panose="020B0604030504040204" pitchFamily="50" charset="-128"/>
              </a:rPr>
              <a:t>カードを</a:t>
            </a:r>
            <a:r>
              <a:rPr lang="ja-JP" altLang="en-US" sz="1400" dirty="0">
                <a:solidFill>
                  <a:schemeClr val="tx1"/>
                </a:solidFill>
                <a:latin typeface="メイリオ" panose="020B0604030504040204" pitchFamily="50" charset="-128"/>
                <a:ea typeface="メイリオ" panose="020B0604030504040204" pitchFamily="50" charset="-128"/>
              </a:rPr>
              <a:t>獲得します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rPr>
              <a:t>⑤ </a:t>
            </a:r>
            <a:r>
              <a:rPr kumimoji="1" lang="ja-JP" altLang="en-US" sz="1400" dirty="0" smtClean="0">
                <a:solidFill>
                  <a:schemeClr val="tx1"/>
                </a:solidFill>
                <a:latin typeface="メイリオ" panose="020B0604030504040204" pitchFamily="50" charset="-128"/>
                <a:ea typeface="メイリオ" panose="020B0604030504040204" pitchFamily="50" charset="-128"/>
              </a:rPr>
              <a:t>②～</a:t>
            </a:r>
            <a:r>
              <a:rPr kumimoji="1" lang="ja-JP" altLang="en-US" sz="1400" dirty="0">
                <a:solidFill>
                  <a:schemeClr val="tx1"/>
                </a:solidFill>
                <a:latin typeface="メイリオ" panose="020B0604030504040204" pitchFamily="50" charset="-128"/>
                <a:ea typeface="メイリオ" panose="020B0604030504040204" pitchFamily="50" charset="-128"/>
              </a:rPr>
              <a:t>④を３回繰り返し、最終的に最も多くの</a:t>
            </a:r>
            <a:r>
              <a:rPr kumimoji="1" lang="en-US" altLang="ja-JP" sz="1400" dirty="0">
                <a:solidFill>
                  <a:schemeClr val="tx1"/>
                </a:solidFill>
                <a:latin typeface="メイリオ" panose="020B0604030504040204" pitchFamily="50" charset="-128"/>
                <a:ea typeface="メイリオ" panose="020B0604030504040204" pitchFamily="50" charset="-128"/>
              </a:rPr>
              <a:t>N</a:t>
            </a:r>
            <a:r>
              <a:rPr kumimoji="1" lang="ja-JP" altLang="en-US" sz="1400" dirty="0">
                <a:solidFill>
                  <a:schemeClr val="tx1"/>
                </a:solidFill>
                <a:latin typeface="メイリオ" panose="020B0604030504040204" pitchFamily="50" charset="-128"/>
                <a:ea typeface="メイリオ" panose="020B0604030504040204" pitchFamily="50" charset="-128"/>
              </a:rPr>
              <a:t>カードを取得した者が勝者と</a:t>
            </a:r>
            <a:r>
              <a:rPr lang="ja-JP" altLang="en-US" sz="1400" dirty="0">
                <a:solidFill>
                  <a:schemeClr val="tx1"/>
                </a:solidFill>
                <a:latin typeface="メイリオ" panose="020B0604030504040204" pitchFamily="50" charset="-128"/>
                <a:ea typeface="メイリオ" panose="020B0604030504040204" pitchFamily="50" charset="-128"/>
              </a:rPr>
              <a:t>なります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835174" y="6469884"/>
            <a:ext cx="1308826" cy="364807"/>
          </a:xfrm>
        </p:spPr>
        <p:txBody>
          <a:bodyPr/>
          <a:lstStyle/>
          <a:p>
            <a:pPr rtl="0"/>
            <a:r>
              <a:rPr lang="ja-JP" altLang="en-US" dirty="0" smtClean="0"/>
              <a:t>①－</a:t>
            </a:r>
            <a:fld id="{022B156B-59AE-415F-B24B-8756D48BB977}" type="slidenum">
              <a:rPr lang="en-US" altLang="ja-JP" smtClean="0"/>
              <a:t>23</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534191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761249" y="6441577"/>
            <a:ext cx="1352896" cy="416998"/>
          </a:xfrm>
        </p:spPr>
        <p:txBody>
          <a:bodyPr/>
          <a:lstStyle/>
          <a:p>
            <a:r>
              <a:rPr lang="ja-JP" altLang="en-US" dirty="0" smtClean="0"/>
              <a:t>①－</a:t>
            </a:r>
            <a:fld id="{022B156B-59AE-415F-B24B-8756D48BB977}" type="slidenum">
              <a:rPr lang="en-US" altLang="ja-JP" smtClean="0"/>
              <a:pPr/>
              <a:t>24</a:t>
            </a:fld>
            <a:endParaRPr lang="ja-JP" altLang="en-US" dirty="0"/>
          </a:p>
        </p:txBody>
      </p:sp>
      <p:sp>
        <p:nvSpPr>
          <p:cNvPr id="2" name="テキスト ボックス 1"/>
          <p:cNvSpPr txBox="1"/>
          <p:nvPr/>
        </p:nvSpPr>
        <p:spPr>
          <a:xfrm>
            <a:off x="914401" y="457200"/>
            <a:ext cx="6846848" cy="584775"/>
          </a:xfrm>
          <a:prstGeom prst="rect">
            <a:avLst/>
          </a:prstGeom>
          <a:noFill/>
        </p:spPr>
        <p:txBody>
          <a:bodyPr wrap="square" rtlCol="0">
            <a:spAutoFit/>
          </a:bodyPr>
          <a:lstStyle/>
          <a:p>
            <a:pPr algn="ctr"/>
            <a:r>
              <a:rPr kumimoji="1" lang="ja-JP" altLang="en-US" sz="3200" dirty="0" smtClean="0"/>
              <a:t>ＭＥＭ</a:t>
            </a:r>
            <a:r>
              <a:rPr kumimoji="1" lang="ja-JP" altLang="en-US" sz="3200" dirty="0"/>
              <a:t>Ｏ</a:t>
            </a:r>
          </a:p>
        </p:txBody>
      </p:sp>
      <p:pic>
        <p:nvPicPr>
          <p:cNvPr id="5" name="図 4"/>
          <p:cNvPicPr>
            <a:picLocks noChangeAspect="1"/>
          </p:cNvPicPr>
          <p:nvPr/>
        </p:nvPicPr>
        <p:blipFill>
          <a:blip r:embed="rId3"/>
          <a:stretch>
            <a:fillRect/>
          </a:stretch>
        </p:blipFill>
        <p:spPr>
          <a:xfrm>
            <a:off x="245327" y="3554998"/>
            <a:ext cx="2676293" cy="2676293"/>
          </a:xfrm>
          <a:prstGeom prst="rect">
            <a:avLst/>
          </a:prstGeom>
        </p:spPr>
      </p:pic>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64913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タイトル 7"/>
          <p:cNvSpPr>
            <a:spLocks noGrp="1"/>
          </p:cNvSpPr>
          <p:nvPr>
            <p:ph type="title"/>
          </p:nvPr>
        </p:nvSpPr>
        <p:spPr>
          <a:xfrm>
            <a:off x="1308058" y="809897"/>
            <a:ext cx="6425154" cy="821002"/>
          </a:xfrm>
        </p:spPr>
        <p:txBody>
          <a:bodyPr/>
          <a:lstStyle/>
          <a:p>
            <a:r>
              <a:rPr lang="ja-JP" altLang="en-US" dirty="0" smtClean="0"/>
              <a:t>講習①</a:t>
            </a:r>
            <a:r>
              <a:rPr kumimoji="1" lang="ja-JP" altLang="en-US" dirty="0" smtClean="0"/>
              <a:t>の内容・まとめ</a:t>
            </a:r>
            <a:endParaRPr kumimoji="1" lang="ja-JP" altLang="en-US" dirty="0"/>
          </a:p>
        </p:txBody>
      </p:sp>
      <p:sp>
        <p:nvSpPr>
          <p:cNvPr id="27" name="スライド番号プレースホルダー 4"/>
          <p:cNvSpPr>
            <a:spLocks noGrp="1"/>
          </p:cNvSpPr>
          <p:nvPr>
            <p:ph type="sldNum" sz="quarter" idx="12"/>
          </p:nvPr>
        </p:nvSpPr>
        <p:spPr>
          <a:xfrm>
            <a:off x="7633657" y="6318755"/>
            <a:ext cx="1470623" cy="537537"/>
          </a:xfrm>
        </p:spPr>
        <p:txBody>
          <a:bodyPr/>
          <a:lstStyle/>
          <a:p>
            <a:r>
              <a:rPr lang="ja-JP" altLang="en-US" dirty="0" smtClean="0"/>
              <a:t>①－</a:t>
            </a:r>
            <a:fld id="{022B156B-59AE-415F-B24B-8756D48BB977}" type="slidenum">
              <a:rPr lang="en-US" altLang="ja-JP" smtClean="0"/>
              <a:pPr/>
              <a:t>25</a:t>
            </a:fld>
            <a:endParaRPr lang="ja-JP" altLang="en-US" dirty="0"/>
          </a:p>
        </p:txBody>
      </p:sp>
      <p:sp>
        <p:nvSpPr>
          <p:cNvPr id="25" name="テキスト ボックス 24"/>
          <p:cNvSpPr txBox="1"/>
          <p:nvPr/>
        </p:nvSpPr>
        <p:spPr>
          <a:xfrm>
            <a:off x="3510085" y="5900851"/>
            <a:ext cx="5764544" cy="461665"/>
          </a:xfrm>
          <a:prstGeom prst="rect">
            <a:avLst/>
          </a:prstGeom>
          <a:noFill/>
        </p:spPr>
        <p:txBody>
          <a:bodyPr wrap="square" rtlCol="0">
            <a:spAutoFit/>
          </a:bodyPr>
          <a:lstStyle/>
          <a:p>
            <a:r>
              <a:rPr kumimoji="1" lang="ja-JP" altLang="en-US" sz="1200" dirty="0" smtClean="0"/>
              <a:t>出典：</a:t>
            </a:r>
            <a:r>
              <a:rPr lang="ja-JP" altLang="ja-JP" sz="1200" dirty="0" smtClean="0">
                <a:latin typeface="+mn-ea"/>
              </a:rPr>
              <a:t>石村</a:t>
            </a:r>
            <a:r>
              <a:rPr lang="ja-JP" altLang="ja-JP" sz="1200" dirty="0">
                <a:latin typeface="+mn-ea"/>
              </a:rPr>
              <a:t>郁夫</a:t>
            </a:r>
            <a:r>
              <a:rPr lang="ja-JP" altLang="en-US" sz="1200" dirty="0">
                <a:latin typeface="+mn-ea"/>
              </a:rPr>
              <a:t>：</a:t>
            </a:r>
            <a:r>
              <a:rPr lang="ja-JP" altLang="ja-JP" sz="1200" dirty="0">
                <a:latin typeface="+mn-ea"/>
              </a:rPr>
              <a:t>強みの発見や活用を支援するポジティブ心理学的介入法の</a:t>
            </a:r>
            <a:r>
              <a:rPr lang="ja-JP" altLang="ja-JP" sz="1200" dirty="0" smtClean="0">
                <a:latin typeface="+mn-ea"/>
              </a:rPr>
              <a:t>開発</a:t>
            </a:r>
            <a:r>
              <a:rPr lang="ja-JP" altLang="en-US" sz="1200" dirty="0" smtClean="0">
                <a:latin typeface="+mn-ea"/>
              </a:rPr>
              <a:t>　 </a:t>
            </a:r>
            <a:endParaRPr lang="en-US" altLang="ja-JP" sz="1200" dirty="0" smtClean="0">
              <a:latin typeface="+mn-ea"/>
            </a:endParaRPr>
          </a:p>
          <a:p>
            <a:r>
              <a:rPr lang="en-US" altLang="ja-JP" sz="1200" dirty="0">
                <a:latin typeface="+mn-ea"/>
              </a:rPr>
              <a:t> </a:t>
            </a:r>
            <a:r>
              <a:rPr lang="en-US" altLang="ja-JP" sz="1200" dirty="0" smtClean="0">
                <a:latin typeface="+mn-ea"/>
              </a:rPr>
              <a:t>        </a:t>
            </a:r>
            <a:r>
              <a:rPr lang="ja-JP" altLang="ja-JP" sz="1200" dirty="0" smtClean="0">
                <a:latin typeface="+mn-ea"/>
              </a:rPr>
              <a:t>科学</a:t>
            </a:r>
            <a:r>
              <a:rPr lang="ja-JP" altLang="ja-JP" sz="1200" dirty="0">
                <a:latin typeface="+mn-ea"/>
              </a:rPr>
              <a:t>研究費助成事業研究成果報告書</a:t>
            </a:r>
            <a:r>
              <a:rPr lang="en-US" altLang="ja-JP" sz="1200" dirty="0">
                <a:latin typeface="+mn-ea"/>
              </a:rPr>
              <a:t>,(2016</a:t>
            </a:r>
            <a:r>
              <a:rPr lang="en-US" altLang="ja-JP" sz="1200" dirty="0" smtClean="0">
                <a:latin typeface="+mn-ea"/>
              </a:rPr>
              <a:t>)</a:t>
            </a:r>
            <a:r>
              <a:rPr lang="ja-JP" altLang="en-US" sz="1200" dirty="0" smtClean="0">
                <a:latin typeface="+mn-ea"/>
              </a:rPr>
              <a:t>を元に作成</a:t>
            </a:r>
            <a:endParaRPr lang="en-US" altLang="ja-JP" sz="12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655039550"/>
              </p:ext>
            </p:extLst>
          </p:nvPr>
        </p:nvGraphicFramePr>
        <p:xfrm>
          <a:off x="687977" y="1844135"/>
          <a:ext cx="8244150" cy="4068985"/>
        </p:xfrm>
        <a:graphic>
          <a:graphicData uri="http://schemas.openxmlformats.org/drawingml/2006/table">
            <a:tbl>
              <a:tblPr firstRow="1" bandRow="1">
                <a:tableStyleId>{D7AC3CCA-C797-4891-BE02-D94E43425B78}</a:tableStyleId>
              </a:tblPr>
              <a:tblGrid>
                <a:gridCol w="2748049">
                  <a:extLst>
                    <a:ext uri="{9D8B030D-6E8A-4147-A177-3AD203B41FA5}">
                      <a16:colId xmlns:a16="http://schemas.microsoft.com/office/drawing/2014/main" val="1756206439"/>
                    </a:ext>
                  </a:extLst>
                </a:gridCol>
                <a:gridCol w="2528205">
                  <a:extLst>
                    <a:ext uri="{9D8B030D-6E8A-4147-A177-3AD203B41FA5}">
                      <a16:colId xmlns:a16="http://schemas.microsoft.com/office/drawing/2014/main" val="503822448"/>
                    </a:ext>
                  </a:extLst>
                </a:gridCol>
                <a:gridCol w="2967896">
                  <a:extLst>
                    <a:ext uri="{9D8B030D-6E8A-4147-A177-3AD203B41FA5}">
                      <a16:colId xmlns:a16="http://schemas.microsoft.com/office/drawing/2014/main" val="2491127649"/>
                    </a:ext>
                  </a:extLst>
                </a:gridCol>
              </a:tblGrid>
              <a:tr h="994859">
                <a:tc>
                  <a:txBody>
                    <a:bodyPr/>
                    <a:lstStyle/>
                    <a:p>
                      <a:pPr algn="ctr"/>
                      <a:r>
                        <a:rPr kumimoji="1" lang="ja-JP" altLang="en-US" dirty="0" smtClean="0"/>
                        <a:t>「強み」の定義</a:t>
                      </a:r>
                      <a:endParaRPr kumimoji="1" lang="ja-JP" altLang="en-US" dirty="0"/>
                    </a:p>
                  </a:txBody>
                  <a:tcPr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latin typeface="+mn-ea"/>
                        </a:rPr>
                        <a:t>その人特有の思考・感情・行動に反映される力であり、その人にとって特別な意味を成す、生きる上で頼りになるもの</a:t>
                      </a:r>
                    </a:p>
                  </a:txBody>
                  <a:tcPr anchor="ctr"/>
                </a:tc>
                <a:tc hMerge="1">
                  <a:txBody>
                    <a:bodyPr/>
                    <a:lstStyle/>
                    <a:p>
                      <a:endParaRPr kumimoji="1" lang="ja-JP" altLang="en-US" dirty="0"/>
                    </a:p>
                  </a:txBody>
                  <a:tcPr/>
                </a:tc>
                <a:extLst>
                  <a:ext uri="{0D108BD9-81ED-4DB2-BD59-A6C34878D82A}">
                    <a16:rowId xmlns:a16="http://schemas.microsoft.com/office/drawing/2014/main" val="3802828753"/>
                  </a:ext>
                </a:extLst>
              </a:tr>
              <a:tr h="975360">
                <a:tc rowSpan="3">
                  <a:txBody>
                    <a:bodyPr/>
                    <a:lstStyle/>
                    <a:p>
                      <a:pPr algn="ctr"/>
                      <a:r>
                        <a:rPr kumimoji="1" lang="ja-JP" altLang="en-US" b="1" dirty="0" smtClean="0"/>
                        <a:t>「強み」の構成要素</a:t>
                      </a:r>
                      <a:endParaRPr kumimoji="1" lang="ja-JP" altLang="en-US" b="1" dirty="0"/>
                    </a:p>
                  </a:txBody>
                  <a:tcPr anchor="ctr"/>
                </a:tc>
                <a:tc>
                  <a:txBody>
                    <a:bodyPr/>
                    <a:lstStyle/>
                    <a:p>
                      <a:pPr algn="ctr"/>
                      <a:r>
                        <a:rPr kumimoji="1" lang="ja-JP" altLang="en-US" b="1" dirty="0" smtClean="0"/>
                        <a:t>パフォーマンス</a:t>
                      </a:r>
                      <a:endParaRPr kumimoji="1" lang="ja-JP" altLang="en-US" b="1" dirty="0"/>
                    </a:p>
                  </a:txBody>
                  <a:tcPr anchor="ctr"/>
                </a:tc>
                <a:tc>
                  <a:txBody>
                    <a:bodyPr/>
                    <a:lstStyle/>
                    <a:p>
                      <a:r>
                        <a:rPr kumimoji="1" lang="ja-JP" altLang="en-US" b="1" dirty="0" smtClean="0"/>
                        <a:t>成功体験、頑張ったこと、</a:t>
                      </a:r>
                      <a:endParaRPr kumimoji="1" lang="en-US" altLang="ja-JP" b="1" dirty="0" smtClean="0"/>
                    </a:p>
                    <a:p>
                      <a:r>
                        <a:rPr kumimoji="1" lang="ja-JP" altLang="en-US" b="1" dirty="0" smtClean="0"/>
                        <a:t>苦労したが乗り越えられたこと</a:t>
                      </a:r>
                    </a:p>
                  </a:txBody>
                  <a:tcPr anchor="ctr"/>
                </a:tc>
                <a:extLst>
                  <a:ext uri="{0D108BD9-81ED-4DB2-BD59-A6C34878D82A}">
                    <a16:rowId xmlns:a16="http://schemas.microsoft.com/office/drawing/2014/main" val="1689084960"/>
                  </a:ext>
                </a:extLst>
              </a:tr>
              <a:tr h="975360">
                <a:tc vMerge="1">
                  <a:txBody>
                    <a:bodyPr/>
                    <a:lstStyle/>
                    <a:p>
                      <a:endParaRPr kumimoji="1" lang="ja-JP" altLang="en-US" dirty="0"/>
                    </a:p>
                  </a:txBody>
                  <a:tcPr/>
                </a:tc>
                <a:tc>
                  <a:txBody>
                    <a:bodyPr/>
                    <a:lstStyle/>
                    <a:p>
                      <a:pPr algn="ctr"/>
                      <a:r>
                        <a:rPr kumimoji="1" lang="ja-JP" altLang="en-US" b="1" dirty="0" smtClean="0"/>
                        <a:t>活力感</a:t>
                      </a:r>
                      <a:endParaRPr kumimoji="1" lang="ja-JP" altLang="en-US" b="1" dirty="0"/>
                    </a:p>
                  </a:txBody>
                  <a:tcPr anchor="ctr"/>
                </a:tc>
                <a:tc>
                  <a:txBody>
                    <a:bodyPr/>
                    <a:lstStyle/>
                    <a:p>
                      <a:r>
                        <a:rPr kumimoji="1" lang="ja-JP" altLang="en-US" b="1" dirty="0" smtClean="0"/>
                        <a:t>熱中できる、没頭できる、</a:t>
                      </a:r>
                      <a:endParaRPr kumimoji="1" lang="en-US" altLang="ja-JP" b="1" dirty="0" smtClean="0"/>
                    </a:p>
                    <a:p>
                      <a:r>
                        <a:rPr kumimoji="1" lang="ja-JP" altLang="en-US" b="1" dirty="0" smtClean="0"/>
                        <a:t>喜びや安らぎを感じられること</a:t>
                      </a:r>
                    </a:p>
                  </a:txBody>
                  <a:tcPr anchor="ctr"/>
                </a:tc>
                <a:extLst>
                  <a:ext uri="{0D108BD9-81ED-4DB2-BD59-A6C34878D82A}">
                    <a16:rowId xmlns:a16="http://schemas.microsoft.com/office/drawing/2014/main" val="2128834197"/>
                  </a:ext>
                </a:extLst>
              </a:tr>
              <a:tr h="1123406">
                <a:tc vMerge="1">
                  <a:txBody>
                    <a:bodyPr/>
                    <a:lstStyle/>
                    <a:p>
                      <a:endParaRPr kumimoji="1" lang="ja-JP" altLang="en-US" dirty="0"/>
                    </a:p>
                  </a:txBody>
                  <a:tcPr/>
                </a:tc>
                <a:tc>
                  <a:txBody>
                    <a:bodyPr/>
                    <a:lstStyle/>
                    <a:p>
                      <a:pPr algn="ctr"/>
                      <a:r>
                        <a:rPr kumimoji="1" lang="ja-JP" altLang="en-US" b="1" dirty="0" smtClean="0"/>
                        <a:t>自分らしさ</a:t>
                      </a:r>
                      <a:endParaRPr kumimoji="1" lang="en-US" altLang="ja-JP" b="1" dirty="0" smtClean="0"/>
                    </a:p>
                    <a:p>
                      <a:pPr algn="ctr"/>
                      <a:r>
                        <a:rPr kumimoji="1" lang="en-US" altLang="ja-JP" b="1" dirty="0" smtClean="0"/>
                        <a:t>(</a:t>
                      </a:r>
                      <a:r>
                        <a:rPr kumimoji="1" lang="ja-JP" altLang="en-US" b="1" dirty="0" smtClean="0"/>
                        <a:t>意味付け</a:t>
                      </a:r>
                      <a:r>
                        <a:rPr kumimoji="1" lang="en-US" altLang="ja-JP" b="1" dirty="0" smtClean="0"/>
                        <a:t>)</a:t>
                      </a:r>
                      <a:endParaRPr kumimoji="1" lang="ja-JP" altLang="en-US" b="1" dirty="0"/>
                    </a:p>
                  </a:txBody>
                  <a:tcPr anchor="ctr"/>
                </a:tc>
                <a:tc>
                  <a:txBody>
                    <a:bodyPr/>
                    <a:lstStyle/>
                    <a:p>
                      <a:r>
                        <a:rPr kumimoji="1" lang="ja-JP" altLang="en-US" b="1" dirty="0" smtClean="0"/>
                        <a:t>生きる上で大切にしている、</a:t>
                      </a:r>
                      <a:endParaRPr kumimoji="1" lang="en-US" altLang="ja-JP" b="1" dirty="0" smtClean="0"/>
                    </a:p>
                    <a:p>
                      <a:r>
                        <a:rPr kumimoji="1" lang="ja-JP" altLang="en-US" b="1" dirty="0" smtClean="0"/>
                        <a:t>自分らしさを見出していること</a:t>
                      </a:r>
                    </a:p>
                  </a:txBody>
                  <a:tcPr anchor="ctr"/>
                </a:tc>
                <a:extLst>
                  <a:ext uri="{0D108BD9-81ED-4DB2-BD59-A6C34878D82A}">
                    <a16:rowId xmlns:a16="http://schemas.microsoft.com/office/drawing/2014/main" val="3718442644"/>
                  </a:ext>
                </a:extLst>
              </a:tr>
            </a:tbl>
          </a:graphicData>
        </a:graphic>
      </p:graphicFrame>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647946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次回予告</a:t>
            </a:r>
            <a:endParaRPr kumimoji="1" lang="ja-JP" altLang="en-US" dirty="0"/>
          </a:p>
        </p:txBody>
      </p:sp>
      <p:sp>
        <p:nvSpPr>
          <p:cNvPr id="3" name="コンテンツ プレースホルダー 2"/>
          <p:cNvSpPr>
            <a:spLocks noGrp="1"/>
          </p:cNvSpPr>
          <p:nvPr>
            <p:ph idx="1"/>
          </p:nvPr>
        </p:nvSpPr>
        <p:spPr>
          <a:xfrm>
            <a:off x="822959" y="1845734"/>
            <a:ext cx="7863841" cy="4023360"/>
          </a:xfrm>
        </p:spPr>
        <p:txBody>
          <a:bodyPr>
            <a:normAutofit/>
          </a:bodyPr>
          <a:lstStyle/>
          <a:p>
            <a:r>
              <a:rPr kumimoji="1" lang="ja-JP" altLang="en-US" sz="2800" dirty="0" smtClean="0"/>
              <a:t>「強み」の講習②　</a:t>
            </a:r>
            <a:endParaRPr kumimoji="1" lang="en-US" altLang="ja-JP" sz="2800" dirty="0" smtClean="0"/>
          </a:p>
          <a:p>
            <a:r>
              <a:rPr lang="ja-JP" altLang="en-US" sz="2800" dirty="0"/>
              <a:t>　</a:t>
            </a:r>
            <a:r>
              <a:rPr lang="ja-JP" altLang="en-US" sz="2800" dirty="0" smtClean="0"/>
              <a:t>　</a:t>
            </a:r>
            <a:r>
              <a:rPr kumimoji="1" lang="ja-JP" altLang="en-US" sz="2800" dirty="0" smtClean="0"/>
              <a:t>～「強み」の発見と再認識～</a:t>
            </a:r>
            <a:endParaRPr kumimoji="1" lang="en-US" altLang="ja-JP" sz="2800" dirty="0" smtClean="0"/>
          </a:p>
          <a:p>
            <a:endParaRPr kumimoji="1" lang="en-US" altLang="ja-JP" sz="2800" dirty="0" smtClean="0"/>
          </a:p>
          <a:p>
            <a:r>
              <a:rPr lang="ja-JP" altLang="en-US" sz="2800" dirty="0" smtClean="0"/>
              <a:t>・講習①の復習</a:t>
            </a:r>
            <a:endParaRPr lang="en-US" altLang="ja-JP" sz="2800" dirty="0" smtClean="0"/>
          </a:p>
          <a:p>
            <a:r>
              <a:rPr kumimoji="1" lang="ja-JP" altLang="en-US" sz="2800" dirty="0" smtClean="0"/>
              <a:t>・「強み」発見チェックリスト</a:t>
            </a:r>
            <a:endParaRPr kumimoji="1" lang="en-US" altLang="ja-JP" sz="2800" dirty="0" smtClean="0"/>
          </a:p>
          <a:p>
            <a:r>
              <a:rPr lang="ja-JP" altLang="en-US" sz="2800" dirty="0" smtClean="0"/>
              <a:t>・「強み」の構成要素のチェック</a:t>
            </a:r>
            <a:endParaRPr lang="en-US" altLang="ja-JP" sz="2800" dirty="0" smtClean="0"/>
          </a:p>
          <a:p>
            <a:r>
              <a:rPr kumimoji="1" lang="ja-JP" altLang="en-US" sz="2800" dirty="0" smtClean="0"/>
              <a:t>・ホームワーク：「強みの観察」</a:t>
            </a:r>
            <a:endParaRPr kumimoji="1" lang="ja-JP" altLang="en-US" sz="2800" dirty="0"/>
          </a:p>
        </p:txBody>
      </p:sp>
      <p:sp>
        <p:nvSpPr>
          <p:cNvPr id="4" name="スライド番号プレースホルダー 3"/>
          <p:cNvSpPr>
            <a:spLocks noGrp="1"/>
          </p:cNvSpPr>
          <p:nvPr>
            <p:ph type="sldNum" sz="quarter" idx="12"/>
          </p:nvPr>
        </p:nvSpPr>
        <p:spPr>
          <a:xfrm>
            <a:off x="7653528" y="6448024"/>
            <a:ext cx="1426463" cy="409976"/>
          </a:xfrm>
        </p:spPr>
        <p:txBody>
          <a:bodyPr/>
          <a:lstStyle/>
          <a:p>
            <a:r>
              <a:rPr lang="ja-JP" altLang="en-US" dirty="0" smtClean="0"/>
              <a:t>①－</a:t>
            </a:r>
            <a:fld id="{022B156B-59AE-415F-B24B-8756D48BB977}" type="slidenum">
              <a:rPr lang="en-US" altLang="ja-JP" smtClean="0"/>
              <a:pPr/>
              <a:t>26</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110137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引用・参考文献</a:t>
            </a:r>
            <a:endParaRPr kumimoji="1" lang="ja-JP" altLang="en-US" dirty="0"/>
          </a:p>
        </p:txBody>
      </p:sp>
      <p:sp>
        <p:nvSpPr>
          <p:cNvPr id="4" name="スライド番号プレースホルダー 3"/>
          <p:cNvSpPr>
            <a:spLocks noGrp="1"/>
          </p:cNvSpPr>
          <p:nvPr>
            <p:ph type="sldNum" sz="quarter" idx="12"/>
          </p:nvPr>
        </p:nvSpPr>
        <p:spPr>
          <a:xfrm>
            <a:off x="7644592" y="6459786"/>
            <a:ext cx="1444336" cy="398214"/>
          </a:xfrm>
        </p:spPr>
        <p:txBody>
          <a:bodyPr/>
          <a:lstStyle/>
          <a:p>
            <a:r>
              <a:rPr lang="ja-JP" altLang="en-US" dirty="0" smtClean="0"/>
              <a:t>①－</a:t>
            </a:r>
            <a:fld id="{022B156B-59AE-415F-B24B-8756D48BB977}" type="slidenum">
              <a:rPr lang="en-US" altLang="ja-JP" smtClean="0"/>
              <a:pPr/>
              <a:t>27</a:t>
            </a:fld>
            <a:endParaRPr lang="ja-JP" altLang="en-US" dirty="0"/>
          </a:p>
        </p:txBody>
      </p:sp>
      <p:sp>
        <p:nvSpPr>
          <p:cNvPr id="5" name="コンテンツ プレースホルダー 4"/>
          <p:cNvSpPr txBox="1">
            <a:spLocks noGrp="1"/>
          </p:cNvSpPr>
          <p:nvPr>
            <p:ph idx="1"/>
          </p:nvPr>
        </p:nvSpPr>
        <p:spPr>
          <a:xfrm>
            <a:off x="242282" y="1849962"/>
            <a:ext cx="8321041" cy="4293483"/>
          </a:xfrm>
          <a:prstGeom prst="rect">
            <a:avLst/>
          </a:prstGeom>
          <a:noFill/>
        </p:spPr>
        <p:txBody>
          <a:bodyPr wrap="square" rtlCol="0">
            <a:spAutoFit/>
          </a:bodyPr>
          <a:lstStyle/>
          <a:p>
            <a:pPr marL="0" indent="0">
              <a:lnSpc>
                <a:spcPct val="120000"/>
              </a:lnSpc>
              <a:buNone/>
            </a:pPr>
            <a:r>
              <a:rPr lang="ja-JP" altLang="en-US" sz="1400" dirty="0" smtClean="0">
                <a:solidFill>
                  <a:schemeClr val="tx1"/>
                </a:solidFill>
                <a:latin typeface="メイリオ" panose="020B0604030504040204" pitchFamily="50" charset="-128"/>
              </a:rPr>
              <a:t>１）</a:t>
            </a:r>
            <a:r>
              <a:rPr lang="ja-JP" altLang="en-US" sz="1400" dirty="0">
                <a:solidFill>
                  <a:schemeClr val="tx1"/>
                </a:solidFill>
                <a:latin typeface="メイリオ" panose="020B0604030504040204" pitchFamily="50" charset="-128"/>
              </a:rPr>
              <a:t>駒沢あさみ・石村</a:t>
            </a:r>
            <a:r>
              <a:rPr lang="ja-JP" altLang="en-US" sz="1400" dirty="0" smtClean="0">
                <a:solidFill>
                  <a:schemeClr val="tx1"/>
                </a:solidFill>
                <a:latin typeface="メイリオ" panose="020B0604030504040204" pitchFamily="50" charset="-128"/>
              </a:rPr>
              <a:t>郁夫   ：</a:t>
            </a:r>
            <a:r>
              <a:rPr lang="ja-JP" altLang="en-US" sz="1400" dirty="0">
                <a:solidFill>
                  <a:schemeClr val="tx1"/>
                </a:solidFill>
                <a:latin typeface="メイリオ" panose="020B0604030504040204" pitchFamily="50" charset="-128"/>
              </a:rPr>
              <a:t>強みと心理的ウェルビーイングとの関連の</a:t>
            </a:r>
            <a:r>
              <a:rPr lang="ja-JP" altLang="en-US" sz="1400" dirty="0" smtClean="0">
                <a:solidFill>
                  <a:schemeClr val="tx1"/>
                </a:solidFill>
                <a:latin typeface="メイリオ" panose="020B0604030504040204" pitchFamily="50" charset="-128"/>
              </a:rPr>
              <a:t>検討</a:t>
            </a:r>
            <a:endParaRPr lang="en-US" altLang="ja-JP" sz="1400" dirty="0">
              <a:solidFill>
                <a:schemeClr val="tx1"/>
              </a:solidFill>
              <a:latin typeface="メイリオ" panose="020B0604030504040204" pitchFamily="50" charset="-128"/>
            </a:endParaRPr>
          </a:p>
          <a:p>
            <a:pPr marL="0" indent="0">
              <a:lnSpc>
                <a:spcPct val="120000"/>
              </a:lnSpc>
              <a:buNone/>
            </a:pPr>
            <a:r>
              <a:rPr lang="ja-JP" altLang="en-US" sz="1400" dirty="0">
                <a:solidFill>
                  <a:schemeClr val="tx1"/>
                </a:solidFill>
                <a:latin typeface="メイリオ" panose="020B0604030504040204" pitchFamily="50" charset="-128"/>
              </a:rPr>
              <a:t>　</a:t>
            </a:r>
            <a:r>
              <a:rPr lang="ja-JP" altLang="en-US" sz="1400" dirty="0" smtClean="0">
                <a:solidFill>
                  <a:schemeClr val="tx1"/>
                </a:solidFill>
                <a:latin typeface="メイリオ" panose="020B0604030504040204" pitchFamily="50" charset="-128"/>
              </a:rPr>
              <a:t>　　　　　　　　　　　　   東京</a:t>
            </a:r>
            <a:r>
              <a:rPr lang="ja-JP" altLang="en-US" sz="1400" dirty="0">
                <a:solidFill>
                  <a:schemeClr val="tx1"/>
                </a:solidFill>
                <a:latin typeface="メイリオ" panose="020B0604030504040204" pitchFamily="50" charset="-128"/>
              </a:rPr>
              <a:t>成徳大学臨床心理学研究，第</a:t>
            </a:r>
            <a:r>
              <a:rPr lang="en-US" altLang="ja-JP" sz="1400" dirty="0">
                <a:solidFill>
                  <a:schemeClr val="tx1"/>
                </a:solidFill>
                <a:latin typeface="メイリオ" panose="020B0604030504040204" pitchFamily="50" charset="-128"/>
              </a:rPr>
              <a:t>16</a:t>
            </a:r>
            <a:r>
              <a:rPr lang="ja-JP" altLang="en-US" sz="1400" dirty="0" smtClean="0">
                <a:solidFill>
                  <a:schemeClr val="tx1"/>
                </a:solidFill>
                <a:latin typeface="メイリオ" panose="020B0604030504040204" pitchFamily="50" charset="-128"/>
              </a:rPr>
              <a:t>号</a:t>
            </a:r>
            <a:r>
              <a:rPr lang="en-US" altLang="ja-JP" sz="1400" dirty="0" smtClean="0">
                <a:solidFill>
                  <a:schemeClr val="tx1"/>
                </a:solidFill>
                <a:latin typeface="メイリオ" panose="020B0604030504040204" pitchFamily="50" charset="-128"/>
              </a:rPr>
              <a:t>,p.173-180</a:t>
            </a:r>
            <a:r>
              <a:rPr lang="ja-JP" altLang="en-US" sz="1400" dirty="0" smtClean="0">
                <a:solidFill>
                  <a:schemeClr val="tx1"/>
                </a:solidFill>
                <a:latin typeface="メイリオ" panose="020B0604030504040204" pitchFamily="50" charset="-128"/>
              </a:rPr>
              <a:t>（</a:t>
            </a:r>
            <a:r>
              <a:rPr lang="en-US" altLang="ja-JP" sz="1400" dirty="0">
                <a:solidFill>
                  <a:schemeClr val="tx1"/>
                </a:solidFill>
                <a:latin typeface="メイリオ" panose="020B0604030504040204" pitchFamily="50" charset="-128"/>
              </a:rPr>
              <a:t>2016</a:t>
            </a:r>
            <a:r>
              <a:rPr lang="ja-JP" altLang="en-US" sz="1400" dirty="0">
                <a:solidFill>
                  <a:schemeClr val="tx1"/>
                </a:solidFill>
                <a:latin typeface="メイリオ" panose="020B0604030504040204" pitchFamily="50" charset="-128"/>
              </a:rPr>
              <a:t>）</a:t>
            </a:r>
            <a:endParaRPr lang="en-US" altLang="ja-JP" sz="1400" dirty="0">
              <a:solidFill>
                <a:schemeClr val="tx1"/>
              </a:solidFill>
              <a:latin typeface="メイリオ" panose="020B0604030504040204" pitchFamily="50" charset="-128"/>
            </a:endParaRPr>
          </a:p>
          <a:p>
            <a:pPr marL="0" indent="0">
              <a:lnSpc>
                <a:spcPct val="120000"/>
              </a:lnSpc>
              <a:buNone/>
            </a:pPr>
            <a:r>
              <a:rPr lang="ja-JP" altLang="en-US" sz="1400" dirty="0">
                <a:solidFill>
                  <a:schemeClr val="tx1"/>
                </a:solidFill>
                <a:latin typeface="メイリオ" panose="020B0604030504040204" pitchFamily="50" charset="-128"/>
              </a:rPr>
              <a:t>２</a:t>
            </a:r>
            <a:r>
              <a:rPr lang="ja-JP" altLang="en-US" sz="1400" dirty="0" smtClean="0">
                <a:solidFill>
                  <a:schemeClr val="tx1"/>
                </a:solidFill>
                <a:latin typeface="メイリオ" panose="020B0604030504040204" pitchFamily="50" charset="-128"/>
              </a:rPr>
              <a:t>）</a:t>
            </a:r>
            <a:r>
              <a:rPr lang="ja-JP" altLang="en-US" sz="1400" dirty="0">
                <a:solidFill>
                  <a:schemeClr val="tx1"/>
                </a:solidFill>
                <a:latin typeface="メイリオ" panose="020B0604030504040204" pitchFamily="50" charset="-128"/>
              </a:rPr>
              <a:t>駒沢あさみ・石村</a:t>
            </a:r>
            <a:r>
              <a:rPr lang="ja-JP" altLang="en-US" sz="1400" dirty="0" smtClean="0">
                <a:solidFill>
                  <a:schemeClr val="tx1"/>
                </a:solidFill>
                <a:latin typeface="メイリオ" panose="020B0604030504040204" pitchFamily="50" charset="-128"/>
              </a:rPr>
              <a:t>郁夫   ：</a:t>
            </a:r>
            <a:r>
              <a:rPr lang="ja-JP" altLang="en-US" sz="1400" dirty="0">
                <a:solidFill>
                  <a:schemeClr val="tx1"/>
                </a:solidFill>
                <a:latin typeface="メイリオ" panose="020B0604030504040204" pitchFamily="50" charset="-128"/>
              </a:rPr>
              <a:t>大学生における強みとキャリア意識及び職業興味との</a:t>
            </a:r>
            <a:r>
              <a:rPr lang="ja-JP" altLang="en-US" sz="1400" dirty="0" smtClean="0">
                <a:solidFill>
                  <a:schemeClr val="tx1"/>
                </a:solidFill>
                <a:latin typeface="メイリオ" panose="020B0604030504040204" pitchFamily="50" charset="-128"/>
              </a:rPr>
              <a:t>関連</a:t>
            </a:r>
            <a:endParaRPr lang="en-US" altLang="ja-JP" sz="1400" dirty="0">
              <a:solidFill>
                <a:schemeClr val="tx1"/>
              </a:solidFill>
              <a:latin typeface="メイリオ" panose="020B0604030504040204" pitchFamily="50" charset="-128"/>
            </a:endParaRPr>
          </a:p>
          <a:p>
            <a:pPr marL="0" indent="0">
              <a:lnSpc>
                <a:spcPct val="120000"/>
              </a:lnSpc>
              <a:buNone/>
            </a:pPr>
            <a:r>
              <a:rPr lang="ja-JP" altLang="en-US" sz="1400" dirty="0" smtClean="0">
                <a:solidFill>
                  <a:schemeClr val="tx1"/>
                </a:solidFill>
                <a:latin typeface="メイリオ" panose="020B0604030504040204" pitchFamily="50" charset="-128"/>
              </a:rPr>
              <a:t>　　　　　　　　　　　　　   東京</a:t>
            </a:r>
            <a:r>
              <a:rPr lang="ja-JP" altLang="en-US" sz="1400" dirty="0">
                <a:solidFill>
                  <a:schemeClr val="tx1"/>
                </a:solidFill>
                <a:latin typeface="メイリオ" panose="020B0604030504040204" pitchFamily="50" charset="-128"/>
              </a:rPr>
              <a:t>成徳大学臨床心理学研究</a:t>
            </a:r>
            <a:r>
              <a:rPr lang="ja-JP" altLang="en-US" sz="1400" dirty="0" smtClean="0">
                <a:solidFill>
                  <a:schemeClr val="tx1"/>
                </a:solidFill>
                <a:latin typeface="メイリオ" panose="020B0604030504040204" pitchFamily="50" charset="-128"/>
              </a:rPr>
              <a:t>，第</a:t>
            </a:r>
            <a:r>
              <a:rPr lang="en-US" altLang="ja-JP" sz="1400" dirty="0" smtClean="0">
                <a:solidFill>
                  <a:schemeClr val="tx1"/>
                </a:solidFill>
                <a:latin typeface="メイリオ" panose="020B0604030504040204" pitchFamily="50" charset="-128"/>
              </a:rPr>
              <a:t>15</a:t>
            </a:r>
            <a:r>
              <a:rPr lang="ja-JP" altLang="en-US" sz="1400" dirty="0">
                <a:solidFill>
                  <a:schemeClr val="tx1"/>
                </a:solidFill>
                <a:latin typeface="メイリオ" panose="020B0604030504040204" pitchFamily="50" charset="-128"/>
              </a:rPr>
              <a:t>号，</a:t>
            </a:r>
            <a:r>
              <a:rPr lang="en-US" altLang="ja-JP" sz="1400" dirty="0" smtClean="0">
                <a:solidFill>
                  <a:schemeClr val="tx1"/>
                </a:solidFill>
                <a:latin typeface="メイリオ" panose="020B0604030504040204" pitchFamily="50" charset="-128"/>
              </a:rPr>
              <a:t>p.169-177</a:t>
            </a:r>
            <a:r>
              <a:rPr lang="ja-JP" altLang="en-US" sz="1400" dirty="0" smtClean="0">
                <a:solidFill>
                  <a:schemeClr val="tx1"/>
                </a:solidFill>
                <a:latin typeface="メイリオ" panose="020B0604030504040204" pitchFamily="50" charset="-128"/>
              </a:rPr>
              <a:t>（</a:t>
            </a:r>
            <a:r>
              <a:rPr lang="en-US" altLang="ja-JP" sz="1400" dirty="0">
                <a:solidFill>
                  <a:schemeClr val="tx1"/>
                </a:solidFill>
                <a:latin typeface="メイリオ" panose="020B0604030504040204" pitchFamily="50" charset="-128"/>
              </a:rPr>
              <a:t>2015</a:t>
            </a:r>
            <a:r>
              <a:rPr lang="ja-JP" altLang="en-US" sz="1400" dirty="0">
                <a:solidFill>
                  <a:schemeClr val="tx1"/>
                </a:solidFill>
                <a:latin typeface="メイリオ" panose="020B0604030504040204" pitchFamily="50" charset="-128"/>
              </a:rPr>
              <a:t>）</a:t>
            </a:r>
            <a:endParaRPr lang="en-US" altLang="ja-JP" sz="1400" dirty="0">
              <a:solidFill>
                <a:schemeClr val="tx1"/>
              </a:solidFill>
              <a:latin typeface="+mn-ea"/>
            </a:endParaRPr>
          </a:p>
          <a:p>
            <a:pPr marL="0" indent="0">
              <a:lnSpc>
                <a:spcPct val="120000"/>
              </a:lnSpc>
              <a:buNone/>
            </a:pPr>
            <a:r>
              <a:rPr lang="ja-JP" altLang="en-US" sz="1400" dirty="0">
                <a:solidFill>
                  <a:schemeClr val="tx1"/>
                </a:solidFill>
                <a:latin typeface="+mn-ea"/>
                <a:cs typeface="Times New Roman" panose="02020603050405020304" pitchFamily="18" charset="0"/>
              </a:rPr>
              <a:t>３</a:t>
            </a:r>
            <a:r>
              <a:rPr lang="ja-JP" altLang="en-US" sz="1400" dirty="0" smtClean="0">
                <a:solidFill>
                  <a:schemeClr val="tx1"/>
                </a:solidFill>
                <a:latin typeface="メイリオ" panose="020B0604030504040204" pitchFamily="50" charset="-128"/>
                <a:cs typeface="Times New Roman" panose="02020603050405020304" pitchFamily="18" charset="0"/>
              </a:rPr>
              <a:t>）</a:t>
            </a:r>
            <a:r>
              <a:rPr lang="ja-JP" altLang="ja-JP" sz="1400" dirty="0">
                <a:solidFill>
                  <a:schemeClr val="tx1"/>
                </a:solidFill>
                <a:latin typeface="メイリオ" panose="020B0604030504040204" pitchFamily="50" charset="-128"/>
                <a:cs typeface="Times New Roman" panose="02020603050405020304" pitchFamily="18" charset="0"/>
              </a:rPr>
              <a:t>石村郁夫・駒沢</a:t>
            </a:r>
            <a:r>
              <a:rPr lang="ja-JP" altLang="ja-JP" sz="1400" dirty="0" smtClean="0">
                <a:solidFill>
                  <a:schemeClr val="tx1"/>
                </a:solidFill>
                <a:latin typeface="メイリオ" panose="020B0604030504040204" pitchFamily="50" charset="-128"/>
                <a:cs typeface="Times New Roman" panose="02020603050405020304" pitchFamily="18" charset="0"/>
              </a:rPr>
              <a:t>あさみ</a:t>
            </a:r>
            <a:r>
              <a:rPr lang="en-US" altLang="ja-JP" sz="1400" dirty="0" smtClean="0">
                <a:solidFill>
                  <a:schemeClr val="tx1"/>
                </a:solidFill>
                <a:latin typeface="メイリオ" panose="020B0604030504040204" pitchFamily="50" charset="-128"/>
                <a:cs typeface="Times New Roman" panose="02020603050405020304" pitchFamily="18" charset="0"/>
              </a:rPr>
              <a:t>   </a:t>
            </a:r>
            <a:r>
              <a:rPr lang="ja-JP" altLang="ja-JP" sz="1400" dirty="0" smtClean="0">
                <a:solidFill>
                  <a:schemeClr val="tx1"/>
                </a:solidFill>
                <a:latin typeface="メイリオ" panose="020B0604030504040204" pitchFamily="50" charset="-128"/>
                <a:cs typeface="Times New Roman" panose="02020603050405020304" pitchFamily="18" charset="0"/>
              </a:rPr>
              <a:t>：</a:t>
            </a:r>
            <a:r>
              <a:rPr lang="ja-JP" altLang="ja-JP" sz="1400" dirty="0">
                <a:solidFill>
                  <a:schemeClr val="tx1"/>
                </a:solidFill>
                <a:latin typeface="メイリオ" panose="020B0604030504040204" pitchFamily="50" charset="-128"/>
                <a:cs typeface="Times New Roman" panose="02020603050405020304" pitchFamily="18" charset="0"/>
              </a:rPr>
              <a:t>大学生における強みの自覚がうつ・不安症状に及ぼす</a:t>
            </a:r>
            <a:r>
              <a:rPr lang="ja-JP" altLang="ja-JP" sz="1400" dirty="0" smtClean="0">
                <a:solidFill>
                  <a:schemeClr val="tx1"/>
                </a:solidFill>
                <a:latin typeface="メイリオ" panose="020B0604030504040204" pitchFamily="50" charset="-128"/>
                <a:cs typeface="Times New Roman" panose="02020603050405020304" pitchFamily="18" charset="0"/>
              </a:rPr>
              <a:t>影響</a:t>
            </a:r>
            <a:endParaRPr lang="en-US" altLang="ja-JP" sz="1400" dirty="0">
              <a:solidFill>
                <a:schemeClr val="tx1"/>
              </a:solidFill>
              <a:latin typeface="メイリオ" panose="020B0604030504040204" pitchFamily="50" charset="-128"/>
              <a:cs typeface="Times New Roman" panose="02020603050405020304" pitchFamily="18" charset="0"/>
            </a:endParaRPr>
          </a:p>
          <a:p>
            <a:pPr marL="0" indent="0">
              <a:lnSpc>
                <a:spcPct val="120000"/>
              </a:lnSpc>
              <a:buNone/>
            </a:pPr>
            <a:r>
              <a:rPr lang="ja-JP" altLang="en-US" sz="1400" dirty="0" smtClean="0">
                <a:solidFill>
                  <a:schemeClr val="tx1"/>
                </a:solidFill>
                <a:latin typeface="メイリオ" panose="020B0604030504040204" pitchFamily="50" charset="-128"/>
                <a:cs typeface="Times New Roman" panose="02020603050405020304" pitchFamily="18" charset="0"/>
              </a:rPr>
              <a:t>　　　　　　　　　　　　　   </a:t>
            </a:r>
            <a:r>
              <a:rPr lang="ja-JP" altLang="ja-JP" sz="1400" dirty="0" smtClean="0">
                <a:solidFill>
                  <a:schemeClr val="tx1"/>
                </a:solidFill>
                <a:latin typeface="メイリオ" panose="020B0604030504040204" pitchFamily="50" charset="-128"/>
                <a:cs typeface="Times New Roman" panose="02020603050405020304" pitchFamily="18" charset="0"/>
              </a:rPr>
              <a:t>東京</a:t>
            </a:r>
            <a:r>
              <a:rPr lang="ja-JP" altLang="ja-JP" sz="1400" dirty="0">
                <a:solidFill>
                  <a:schemeClr val="tx1"/>
                </a:solidFill>
                <a:latin typeface="メイリオ" panose="020B0604030504040204" pitchFamily="50" charset="-128"/>
                <a:cs typeface="Times New Roman" panose="02020603050405020304" pitchFamily="18" charset="0"/>
              </a:rPr>
              <a:t>成徳大学臨床心理学研究</a:t>
            </a:r>
            <a:r>
              <a:rPr lang="ja-JP" altLang="ja-JP" sz="1400" dirty="0" smtClean="0">
                <a:solidFill>
                  <a:schemeClr val="tx1"/>
                </a:solidFill>
                <a:latin typeface="メイリオ" panose="020B0604030504040204" pitchFamily="50" charset="-128"/>
                <a:cs typeface="Times New Roman" panose="02020603050405020304" pitchFamily="18" charset="0"/>
              </a:rPr>
              <a:t>，第</a:t>
            </a:r>
            <a:r>
              <a:rPr lang="en-US" altLang="ja-JP" sz="1400" dirty="0" smtClean="0">
                <a:solidFill>
                  <a:schemeClr val="tx1"/>
                </a:solidFill>
                <a:latin typeface="メイリオ" panose="020B0604030504040204" pitchFamily="50" charset="-128"/>
                <a:cs typeface="Times New Roman" panose="02020603050405020304" pitchFamily="18" charset="0"/>
              </a:rPr>
              <a:t>15</a:t>
            </a:r>
            <a:r>
              <a:rPr lang="ja-JP" altLang="ja-JP" sz="1400" dirty="0">
                <a:solidFill>
                  <a:schemeClr val="tx1"/>
                </a:solidFill>
                <a:latin typeface="メイリオ" panose="020B0604030504040204" pitchFamily="50" charset="-128"/>
                <a:cs typeface="Times New Roman" panose="02020603050405020304" pitchFamily="18" charset="0"/>
              </a:rPr>
              <a:t>号，</a:t>
            </a:r>
            <a:r>
              <a:rPr lang="en-US" altLang="ja-JP" sz="1400" dirty="0">
                <a:solidFill>
                  <a:schemeClr val="tx1"/>
                </a:solidFill>
                <a:latin typeface="メイリオ" panose="020B0604030504040204" pitchFamily="50" charset="-128"/>
                <a:cs typeface="Times New Roman" panose="02020603050405020304" pitchFamily="18" charset="0"/>
              </a:rPr>
              <a:t>p.178-186</a:t>
            </a:r>
            <a:r>
              <a:rPr lang="ja-JP" altLang="ja-JP" sz="1400" dirty="0">
                <a:solidFill>
                  <a:schemeClr val="tx1"/>
                </a:solidFill>
                <a:latin typeface="メイリオ" panose="020B0604030504040204" pitchFamily="50" charset="-128"/>
                <a:cs typeface="Times New Roman" panose="02020603050405020304" pitchFamily="18" charset="0"/>
              </a:rPr>
              <a:t>（</a:t>
            </a:r>
            <a:r>
              <a:rPr lang="en-US" altLang="ja-JP" sz="1400" dirty="0">
                <a:solidFill>
                  <a:schemeClr val="tx1"/>
                </a:solidFill>
                <a:latin typeface="メイリオ" panose="020B0604030504040204" pitchFamily="50" charset="-128"/>
                <a:cs typeface="Times New Roman" panose="02020603050405020304" pitchFamily="18" charset="0"/>
              </a:rPr>
              <a:t>2015</a:t>
            </a:r>
            <a:r>
              <a:rPr lang="ja-JP" altLang="ja-JP" sz="1400" dirty="0" smtClean="0">
                <a:solidFill>
                  <a:schemeClr val="tx1"/>
                </a:solidFill>
                <a:latin typeface="メイリオ" panose="020B0604030504040204" pitchFamily="50" charset="-128"/>
                <a:cs typeface="Times New Roman" panose="02020603050405020304" pitchFamily="18" charset="0"/>
              </a:rPr>
              <a:t>）</a:t>
            </a:r>
            <a:endParaRPr lang="en-US" altLang="ja-JP" sz="1400" dirty="0" smtClean="0">
              <a:solidFill>
                <a:schemeClr val="tx1"/>
              </a:solidFill>
              <a:latin typeface="メイリオ" panose="020B0604030504040204" pitchFamily="50" charset="-128"/>
              <a:cs typeface="Times New Roman" panose="02020603050405020304" pitchFamily="18" charset="0"/>
            </a:endParaRPr>
          </a:p>
          <a:p>
            <a:pPr marL="0" indent="0">
              <a:lnSpc>
                <a:spcPct val="120000"/>
              </a:lnSpc>
              <a:buNone/>
            </a:pPr>
            <a:r>
              <a:rPr lang="ja-JP" altLang="en-US" sz="1400" dirty="0">
                <a:solidFill>
                  <a:schemeClr val="tx1"/>
                </a:solidFill>
                <a:latin typeface="メイリオ" panose="020B0604030504040204" pitchFamily="50" charset="-128"/>
                <a:cs typeface="Times New Roman" panose="02020603050405020304" pitchFamily="18" charset="0"/>
              </a:rPr>
              <a:t>４</a:t>
            </a:r>
            <a:r>
              <a:rPr lang="ja-JP" altLang="en-US" sz="1400" dirty="0" smtClean="0">
                <a:solidFill>
                  <a:schemeClr val="tx1"/>
                </a:solidFill>
                <a:latin typeface="メイリオ" panose="020B0604030504040204" pitchFamily="50" charset="-128"/>
                <a:cs typeface="Times New Roman" panose="02020603050405020304" pitchFamily="18" charset="0"/>
              </a:rPr>
              <a:t>）ネガポ辞典制作委員会　：ネガティブな言葉をポジティブに変換ネガポ辞典</a:t>
            </a:r>
            <a:r>
              <a:rPr lang="en-US" altLang="ja-JP" sz="1400" dirty="0" smtClean="0">
                <a:solidFill>
                  <a:schemeClr val="tx1"/>
                </a:solidFill>
                <a:latin typeface="メイリオ" panose="020B0604030504040204" pitchFamily="50" charset="-128"/>
                <a:cs typeface="Times New Roman" panose="02020603050405020304" pitchFamily="18" charset="0"/>
              </a:rPr>
              <a:t>,</a:t>
            </a:r>
            <a:r>
              <a:rPr lang="ja-JP" altLang="en-US" sz="1400" dirty="0" smtClean="0">
                <a:solidFill>
                  <a:schemeClr val="tx1"/>
                </a:solidFill>
                <a:latin typeface="メイリオ" panose="020B0604030504040204" pitchFamily="50" charset="-128"/>
                <a:cs typeface="Times New Roman" panose="02020603050405020304" pitchFamily="18" charset="0"/>
              </a:rPr>
              <a:t>主婦の友社</a:t>
            </a:r>
            <a:r>
              <a:rPr lang="en-US" altLang="ja-JP" sz="1400" dirty="0" smtClean="0">
                <a:solidFill>
                  <a:schemeClr val="tx1"/>
                </a:solidFill>
                <a:latin typeface="メイリオ" panose="020B0604030504040204" pitchFamily="50" charset="-128"/>
                <a:cs typeface="Times New Roman" panose="02020603050405020304" pitchFamily="18" charset="0"/>
              </a:rPr>
              <a:t>,(2012)</a:t>
            </a:r>
          </a:p>
          <a:p>
            <a:pPr marL="0" indent="0">
              <a:lnSpc>
                <a:spcPct val="120000"/>
              </a:lnSpc>
              <a:buNone/>
            </a:pPr>
            <a:r>
              <a:rPr lang="ja-JP" altLang="en-US" sz="1400" dirty="0" smtClean="0">
                <a:solidFill>
                  <a:schemeClr val="tx1"/>
                </a:solidFill>
                <a:latin typeface="メイリオ" panose="020B0604030504040204" pitchFamily="50" charset="-128"/>
                <a:cs typeface="Times New Roman" panose="02020603050405020304" pitchFamily="18" charset="0"/>
              </a:rPr>
              <a:t>５）</a:t>
            </a:r>
            <a:r>
              <a:rPr lang="ja-JP" altLang="en-US" sz="1400" dirty="0">
                <a:solidFill>
                  <a:schemeClr val="tx1"/>
                </a:solidFill>
              </a:rPr>
              <a:t>障害者職業総合センター職業センター </a:t>
            </a:r>
            <a:r>
              <a:rPr lang="ja-JP" altLang="en-US" sz="1400" dirty="0" smtClean="0">
                <a:solidFill>
                  <a:schemeClr val="tx1"/>
                </a:solidFill>
              </a:rPr>
              <a:t>：発達</a:t>
            </a:r>
            <a:r>
              <a:rPr lang="ja-JP" altLang="en-US" sz="1400" dirty="0">
                <a:solidFill>
                  <a:schemeClr val="tx1"/>
                </a:solidFill>
              </a:rPr>
              <a:t>障害者のワークシステム・</a:t>
            </a:r>
            <a:r>
              <a:rPr lang="ja-JP" altLang="en-US" sz="1400" dirty="0" smtClean="0">
                <a:solidFill>
                  <a:schemeClr val="tx1"/>
                </a:solidFill>
              </a:rPr>
              <a:t>サポートプログラム</a:t>
            </a:r>
            <a:endParaRPr lang="en-US" altLang="ja-JP" sz="1400" dirty="0" smtClean="0">
              <a:solidFill>
                <a:schemeClr val="tx1"/>
              </a:solidFill>
            </a:endParaRPr>
          </a:p>
          <a:p>
            <a:pPr marL="0" indent="0">
              <a:lnSpc>
                <a:spcPct val="120000"/>
              </a:lnSpc>
              <a:buNone/>
            </a:pPr>
            <a:r>
              <a:rPr lang="ja-JP" altLang="en-US" sz="1400" dirty="0">
                <a:solidFill>
                  <a:schemeClr val="tx1"/>
                </a:solidFill>
              </a:rPr>
              <a:t>　</a:t>
            </a:r>
            <a:r>
              <a:rPr lang="ja-JP" altLang="en-US" sz="1400" dirty="0" smtClean="0">
                <a:solidFill>
                  <a:schemeClr val="tx1"/>
                </a:solidFill>
              </a:rPr>
              <a:t>　　　　　　　　　　　　　　　　　　　ナビゲーションブック</a:t>
            </a:r>
            <a:r>
              <a:rPr lang="ja-JP" altLang="en-US" sz="1400" dirty="0">
                <a:solidFill>
                  <a:schemeClr val="tx1"/>
                </a:solidFill>
              </a:rPr>
              <a:t>の作成と</a:t>
            </a:r>
            <a:r>
              <a:rPr lang="ja-JP" altLang="en-US" sz="1400" dirty="0" smtClean="0">
                <a:solidFill>
                  <a:schemeClr val="tx1"/>
                </a:solidFill>
              </a:rPr>
              <a:t>活用</a:t>
            </a:r>
            <a:r>
              <a:rPr lang="en-US" altLang="ja-JP" sz="1400" dirty="0" smtClean="0">
                <a:solidFill>
                  <a:schemeClr val="tx1"/>
                </a:solidFill>
              </a:rPr>
              <a:t>,(</a:t>
            </a:r>
            <a:r>
              <a:rPr lang="en-US" altLang="ja-JP" sz="1400" dirty="0">
                <a:solidFill>
                  <a:schemeClr val="tx1"/>
                </a:solidFill>
              </a:rPr>
              <a:t>2016</a:t>
            </a:r>
            <a:r>
              <a:rPr lang="en-US" altLang="ja-JP" sz="1400" dirty="0" smtClean="0">
                <a:solidFill>
                  <a:schemeClr val="tx1"/>
                </a:solidFill>
              </a:rPr>
              <a:t>)</a:t>
            </a:r>
          </a:p>
          <a:p>
            <a:pPr marL="0" indent="0">
              <a:lnSpc>
                <a:spcPct val="120000"/>
              </a:lnSpc>
              <a:buNone/>
            </a:pPr>
            <a:r>
              <a:rPr lang="ja-JP" altLang="en-US" sz="1400" dirty="0">
                <a:solidFill>
                  <a:schemeClr val="tx1"/>
                </a:solidFill>
              </a:rPr>
              <a:t>　</a:t>
            </a:r>
            <a:r>
              <a:rPr lang="ja-JP" altLang="en-US" sz="1400" dirty="0" smtClean="0">
                <a:solidFill>
                  <a:schemeClr val="tx1"/>
                </a:solidFill>
              </a:rPr>
              <a:t>　　　　　　　　　　　　　　　　　　　発達</a:t>
            </a:r>
            <a:r>
              <a:rPr lang="ja-JP" altLang="en-US" sz="1400" dirty="0">
                <a:solidFill>
                  <a:schemeClr val="tx1"/>
                </a:solidFill>
              </a:rPr>
              <a:t>障害の特性</a:t>
            </a:r>
            <a:r>
              <a:rPr lang="ja-JP" altLang="en-US" sz="1400" dirty="0" smtClean="0">
                <a:solidFill>
                  <a:schemeClr val="tx1"/>
                </a:solidFill>
              </a:rPr>
              <a:t>チェックシート</a:t>
            </a:r>
            <a:endParaRPr kumimoji="1" lang="ja-JP" altLang="en-US" sz="1100" dirty="0">
              <a:solidFill>
                <a:schemeClr val="tx1"/>
              </a:solidFill>
            </a:endParaRPr>
          </a:p>
        </p:txBody>
      </p:sp>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4245840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solidFill>
                  <a:schemeClr val="tx1"/>
                </a:solidFill>
                <a:sym typeface="ＭＳ Ｐゴシック" panose="020B0600070205080204" pitchFamily="50" charset="-128"/>
              </a:rPr>
              <a:t>講習の目的</a:t>
            </a:r>
          </a:p>
        </p:txBody>
      </p:sp>
      <p:sp>
        <p:nvSpPr>
          <p:cNvPr id="5" name="コンテンツ プレースホルダー 4">
            <a:extLst>
              <a:ext uri="{FF2B5EF4-FFF2-40B4-BE49-F238E27FC236}">
                <a16:creationId xmlns:a16="http://schemas.microsoft.com/office/drawing/2014/main" id="{7B42B4D6-6DEB-4975-823C-59FAAA6C36D2}"/>
              </a:ext>
            </a:extLst>
          </p:cNvPr>
          <p:cNvSpPr>
            <a:spLocks noGrp="1"/>
          </p:cNvSpPr>
          <p:nvPr>
            <p:ph sz="half" idx="1"/>
          </p:nvPr>
        </p:nvSpPr>
        <p:spPr>
          <a:xfrm>
            <a:off x="368891" y="4675017"/>
            <a:ext cx="5153104" cy="1558922"/>
          </a:xfrm>
        </p:spPr>
        <p:txBody>
          <a:bodyPr anchor="ctr">
            <a:normAutofit/>
          </a:bodyPr>
          <a:lstStyle/>
          <a:p>
            <a:pPr marL="0" indent="0">
              <a:lnSpc>
                <a:spcPct val="50000"/>
              </a:lnSpc>
              <a:buNone/>
            </a:pPr>
            <a:r>
              <a:rPr lang="ja-JP" altLang="en-US" sz="2400" dirty="0" smtClean="0">
                <a:solidFill>
                  <a:schemeClr val="tx1"/>
                </a:solidFill>
              </a:rPr>
              <a:t>３．日常</a:t>
            </a:r>
            <a:r>
              <a:rPr lang="ja-JP" altLang="en-US" sz="2400" dirty="0">
                <a:solidFill>
                  <a:schemeClr val="tx1"/>
                </a:solidFill>
              </a:rPr>
              <a:t>生活や職業</a:t>
            </a:r>
            <a:r>
              <a:rPr lang="ja-JP" altLang="en-US" sz="2400" dirty="0" smtClean="0">
                <a:solidFill>
                  <a:schemeClr val="tx1"/>
                </a:solidFill>
              </a:rPr>
              <a:t>生活で自分</a:t>
            </a:r>
            <a:endParaRPr lang="en-US" altLang="ja-JP" sz="2400" dirty="0" smtClean="0">
              <a:solidFill>
                <a:schemeClr val="tx1"/>
              </a:solidFill>
            </a:endParaRPr>
          </a:p>
          <a:p>
            <a:pPr marL="0" indent="0">
              <a:lnSpc>
                <a:spcPct val="50000"/>
              </a:lnSpc>
              <a:buNone/>
            </a:pPr>
            <a:r>
              <a:rPr lang="ja-JP" altLang="en-US" sz="2400" dirty="0">
                <a:solidFill>
                  <a:schemeClr val="tx1"/>
                </a:solidFill>
              </a:rPr>
              <a:t>　</a:t>
            </a:r>
            <a:r>
              <a:rPr lang="ja-JP" altLang="en-US" sz="2400" dirty="0" smtClean="0">
                <a:solidFill>
                  <a:schemeClr val="tx1"/>
                </a:solidFill>
              </a:rPr>
              <a:t>　自身の「強み</a:t>
            </a:r>
            <a:r>
              <a:rPr lang="ja-JP" altLang="en-US" sz="2400" dirty="0">
                <a:solidFill>
                  <a:schemeClr val="tx1"/>
                </a:solidFill>
              </a:rPr>
              <a:t>」</a:t>
            </a:r>
            <a:r>
              <a:rPr lang="ja-JP" altLang="en-US" sz="2400" dirty="0" smtClean="0">
                <a:solidFill>
                  <a:schemeClr val="tx1"/>
                </a:solidFill>
              </a:rPr>
              <a:t>が活かせる　</a:t>
            </a:r>
            <a:endParaRPr lang="en-US" altLang="ja-JP" sz="2400" dirty="0" smtClean="0">
              <a:solidFill>
                <a:schemeClr val="tx1"/>
              </a:solidFill>
            </a:endParaRPr>
          </a:p>
          <a:p>
            <a:pPr marL="0" indent="0">
              <a:lnSpc>
                <a:spcPct val="50000"/>
              </a:lnSpc>
              <a:buNone/>
            </a:pPr>
            <a:r>
              <a:rPr lang="ja-JP" altLang="en-US" sz="2400" dirty="0">
                <a:solidFill>
                  <a:schemeClr val="tx1"/>
                </a:solidFill>
              </a:rPr>
              <a:t>　</a:t>
            </a:r>
            <a:r>
              <a:rPr lang="ja-JP" altLang="en-US" sz="2400" dirty="0" smtClean="0">
                <a:solidFill>
                  <a:schemeClr val="tx1"/>
                </a:solidFill>
              </a:rPr>
              <a:t>　こと</a:t>
            </a:r>
            <a:endParaRPr lang="en-US" altLang="ja-JP" sz="2400" dirty="0">
              <a:solidFill>
                <a:schemeClr val="tx1"/>
              </a:solidFill>
            </a:endParaRPr>
          </a:p>
        </p:txBody>
      </p:sp>
      <p:sp>
        <p:nvSpPr>
          <p:cNvPr id="3" name="スライド番号プレースホルダー 2"/>
          <p:cNvSpPr>
            <a:spLocks noGrp="1"/>
          </p:cNvSpPr>
          <p:nvPr>
            <p:ph type="sldNum" sz="quarter" idx="12"/>
          </p:nvPr>
        </p:nvSpPr>
        <p:spPr>
          <a:xfrm>
            <a:off x="7797362" y="6425456"/>
            <a:ext cx="1346638" cy="432544"/>
          </a:xfrm>
        </p:spPr>
        <p:txBody>
          <a:bodyPr/>
          <a:lstStyle/>
          <a:p>
            <a:pPr rtl="0"/>
            <a:r>
              <a:rPr lang="ja-JP" altLang="en-US" sz="2800" dirty="0" smtClean="0"/>
              <a:t>①－</a:t>
            </a:r>
            <a:fld id="{022B156B-59AE-415F-B24B-8756D48BB977}" type="slidenum">
              <a:rPr lang="en-US" altLang="ja-JP" sz="2800" smtClean="0"/>
              <a:t>3</a:t>
            </a:fld>
            <a:endParaRPr lang="en-US" altLang="ja-JP" sz="2800" dirty="0"/>
          </a:p>
        </p:txBody>
      </p:sp>
      <p:sp>
        <p:nvSpPr>
          <p:cNvPr id="4" name="テキスト ボックス 3"/>
          <p:cNvSpPr txBox="1"/>
          <p:nvPr/>
        </p:nvSpPr>
        <p:spPr>
          <a:xfrm>
            <a:off x="373192" y="2032973"/>
            <a:ext cx="4479878" cy="830997"/>
          </a:xfrm>
          <a:prstGeom prst="rect">
            <a:avLst/>
          </a:prstGeom>
          <a:noFill/>
        </p:spPr>
        <p:txBody>
          <a:bodyPr wrap="square" rtlCol="0">
            <a:spAutoFit/>
          </a:bodyPr>
          <a:lstStyle/>
          <a:p>
            <a:r>
              <a:rPr lang="ja-JP" altLang="en-US" sz="2400" dirty="0"/>
              <a:t>１．</a:t>
            </a:r>
            <a:r>
              <a:rPr lang="ja-JP" altLang="en-US" sz="2400" dirty="0" smtClean="0"/>
              <a:t>自分自身の</a:t>
            </a:r>
            <a:r>
              <a:rPr lang="ja-JP" altLang="en-US" sz="2400" dirty="0"/>
              <a:t>「</a:t>
            </a:r>
            <a:r>
              <a:rPr lang="ja-JP" altLang="en-US" sz="2400" dirty="0" smtClean="0"/>
              <a:t>強み」</a:t>
            </a:r>
            <a:r>
              <a:rPr lang="ja-JP" altLang="en-US" sz="2400" dirty="0"/>
              <a:t>を</a:t>
            </a:r>
            <a:r>
              <a:rPr lang="ja-JP" altLang="en-US" sz="2400" dirty="0" smtClean="0"/>
              <a:t>発見</a:t>
            </a:r>
            <a:endParaRPr lang="en-US" altLang="ja-JP" sz="2400" dirty="0" smtClean="0"/>
          </a:p>
          <a:p>
            <a:r>
              <a:rPr lang="ja-JP" altLang="en-US" sz="2400" dirty="0"/>
              <a:t>　</a:t>
            </a:r>
            <a:r>
              <a:rPr lang="ja-JP" altLang="en-US" sz="2400" dirty="0" smtClean="0"/>
              <a:t>　または</a:t>
            </a:r>
            <a:r>
              <a:rPr lang="ja-JP" altLang="en-US" sz="2400" dirty="0"/>
              <a:t>再認識</a:t>
            </a:r>
            <a:r>
              <a:rPr lang="ja-JP" altLang="en-US" sz="2400" dirty="0" smtClean="0"/>
              <a:t>する</a:t>
            </a:r>
            <a:r>
              <a:rPr lang="ja-JP" altLang="en-US" sz="2400" dirty="0"/>
              <a:t>こと</a:t>
            </a:r>
            <a:endParaRPr lang="en-US" altLang="ja-JP" sz="2400" dirty="0"/>
          </a:p>
        </p:txBody>
      </p:sp>
      <p:sp>
        <p:nvSpPr>
          <p:cNvPr id="8" name="テキスト ボックス 7"/>
          <p:cNvSpPr txBox="1"/>
          <p:nvPr/>
        </p:nvSpPr>
        <p:spPr>
          <a:xfrm>
            <a:off x="368891" y="3159582"/>
            <a:ext cx="4570648" cy="1200329"/>
          </a:xfrm>
          <a:prstGeom prst="rect">
            <a:avLst/>
          </a:prstGeom>
          <a:noFill/>
        </p:spPr>
        <p:txBody>
          <a:bodyPr wrap="square" rtlCol="0">
            <a:spAutoFit/>
          </a:bodyPr>
          <a:lstStyle/>
          <a:p>
            <a:r>
              <a:rPr lang="ja-JP" altLang="en-US" sz="2400" dirty="0" smtClean="0"/>
              <a:t>２</a:t>
            </a:r>
            <a:r>
              <a:rPr lang="ja-JP" altLang="en-US" sz="2400" dirty="0"/>
              <a:t>．</a:t>
            </a:r>
            <a:r>
              <a:rPr lang="ja-JP" altLang="en-US" sz="2400" dirty="0" smtClean="0"/>
              <a:t>自分自身の</a:t>
            </a:r>
            <a:r>
              <a:rPr lang="ja-JP" altLang="en-US" sz="2400" dirty="0"/>
              <a:t>「</a:t>
            </a:r>
            <a:r>
              <a:rPr lang="ja-JP" altLang="en-US" sz="2400" dirty="0" smtClean="0"/>
              <a:t>強み」が活か</a:t>
            </a:r>
            <a:endParaRPr lang="en-US" altLang="ja-JP" sz="2400" dirty="0" smtClean="0"/>
          </a:p>
          <a:p>
            <a:r>
              <a:rPr lang="ja-JP" altLang="en-US" sz="2400" dirty="0"/>
              <a:t>　</a:t>
            </a:r>
            <a:r>
              <a:rPr lang="ja-JP" altLang="en-US" sz="2400" dirty="0" smtClean="0"/>
              <a:t>　せる場面と方法</a:t>
            </a:r>
            <a:r>
              <a:rPr lang="ja-JP" altLang="en-US" sz="2400" dirty="0"/>
              <a:t>を</a:t>
            </a:r>
            <a:r>
              <a:rPr lang="ja-JP" altLang="en-US" sz="2400" dirty="0" smtClean="0"/>
              <a:t>見つける　</a:t>
            </a:r>
            <a:endParaRPr lang="en-US" altLang="ja-JP" sz="2400" dirty="0" smtClean="0"/>
          </a:p>
          <a:p>
            <a:r>
              <a:rPr lang="ja-JP" altLang="en-US" sz="2400" dirty="0"/>
              <a:t>　</a:t>
            </a:r>
            <a:r>
              <a:rPr lang="ja-JP" altLang="en-US" sz="2400" dirty="0" smtClean="0"/>
              <a:t>　こと</a:t>
            </a:r>
            <a:endParaRPr lang="en-US" altLang="ja-JP" sz="2400" dirty="0"/>
          </a:p>
        </p:txBody>
      </p:sp>
      <p:pic>
        <p:nvPicPr>
          <p:cNvPr id="9" name="図 8"/>
          <p:cNvPicPr>
            <a:picLocks noChangeAspect="1"/>
          </p:cNvPicPr>
          <p:nvPr/>
        </p:nvPicPr>
        <p:blipFill>
          <a:blip r:embed="rId3"/>
          <a:stretch>
            <a:fillRect/>
          </a:stretch>
        </p:blipFill>
        <p:spPr>
          <a:xfrm>
            <a:off x="4968080" y="1815739"/>
            <a:ext cx="1205610" cy="1205610"/>
          </a:xfrm>
          <a:prstGeom prst="rect">
            <a:avLst/>
          </a:prstGeom>
        </p:spPr>
      </p:pic>
      <p:pic>
        <p:nvPicPr>
          <p:cNvPr id="10" name="図 9"/>
          <p:cNvPicPr>
            <a:picLocks noChangeAspect="1"/>
          </p:cNvPicPr>
          <p:nvPr/>
        </p:nvPicPr>
        <p:blipFill>
          <a:blip r:embed="rId4"/>
          <a:stretch>
            <a:fillRect/>
          </a:stretch>
        </p:blipFill>
        <p:spPr>
          <a:xfrm>
            <a:off x="5894147" y="3078639"/>
            <a:ext cx="1195277" cy="1195277"/>
          </a:xfrm>
          <a:prstGeom prst="rect">
            <a:avLst/>
          </a:prstGeom>
        </p:spPr>
      </p:pic>
      <p:pic>
        <p:nvPicPr>
          <p:cNvPr id="11" name="図 10"/>
          <p:cNvPicPr>
            <a:picLocks noChangeAspect="1"/>
          </p:cNvPicPr>
          <p:nvPr/>
        </p:nvPicPr>
        <p:blipFill>
          <a:blip r:embed="rId5"/>
          <a:stretch>
            <a:fillRect/>
          </a:stretch>
        </p:blipFill>
        <p:spPr>
          <a:xfrm>
            <a:off x="6898071" y="4305429"/>
            <a:ext cx="1572871" cy="1572871"/>
          </a:xfrm>
          <a:prstGeom prst="rect">
            <a:avLst/>
          </a:prstGeom>
        </p:spPr>
      </p:pic>
      <p:sp>
        <p:nvSpPr>
          <p:cNvPr id="12" name="テキスト ボックス 11"/>
          <p:cNvSpPr txBox="1"/>
          <p:nvPr/>
        </p:nvSpPr>
        <p:spPr>
          <a:xfrm>
            <a:off x="5894147" y="2217640"/>
            <a:ext cx="1336868" cy="461665"/>
          </a:xfrm>
          <a:prstGeom prst="rect">
            <a:avLst/>
          </a:prstGeom>
          <a:noFill/>
        </p:spPr>
        <p:txBody>
          <a:bodyPr wrap="square" rtlCol="0">
            <a:spAutoFit/>
          </a:bodyPr>
          <a:lstStyle/>
          <a:p>
            <a:r>
              <a:rPr kumimoji="1" lang="ja-JP" altLang="en-US" sz="2400" b="1" i="1" dirty="0" smtClean="0"/>
              <a:t>“発見”</a:t>
            </a:r>
            <a:endParaRPr kumimoji="1" lang="ja-JP" altLang="en-US" sz="2400" b="1" i="1" dirty="0"/>
          </a:p>
        </p:txBody>
      </p:sp>
      <p:sp>
        <p:nvSpPr>
          <p:cNvPr id="13" name="テキスト ボックス 12"/>
          <p:cNvSpPr txBox="1"/>
          <p:nvPr/>
        </p:nvSpPr>
        <p:spPr>
          <a:xfrm>
            <a:off x="6810505" y="3525686"/>
            <a:ext cx="2474944" cy="461665"/>
          </a:xfrm>
          <a:prstGeom prst="rect">
            <a:avLst/>
          </a:prstGeom>
          <a:noFill/>
        </p:spPr>
        <p:txBody>
          <a:bodyPr wrap="square" rtlCol="0">
            <a:spAutoFit/>
          </a:bodyPr>
          <a:lstStyle/>
          <a:p>
            <a:r>
              <a:rPr kumimoji="1" lang="ja-JP" altLang="en-US" sz="2400" b="1" i="1" dirty="0" smtClean="0"/>
              <a:t>“意図的活用”</a:t>
            </a:r>
            <a:endParaRPr kumimoji="1" lang="ja-JP" altLang="en-US" sz="2400" b="1" i="1" dirty="0"/>
          </a:p>
        </p:txBody>
      </p:sp>
      <p:sp>
        <p:nvSpPr>
          <p:cNvPr id="14" name="テキスト ボックス 13"/>
          <p:cNvSpPr txBox="1"/>
          <p:nvPr/>
        </p:nvSpPr>
        <p:spPr>
          <a:xfrm>
            <a:off x="7721928" y="5119407"/>
            <a:ext cx="1403329" cy="1200329"/>
          </a:xfrm>
          <a:prstGeom prst="rect">
            <a:avLst/>
          </a:prstGeom>
          <a:noFill/>
        </p:spPr>
        <p:txBody>
          <a:bodyPr wrap="square" rtlCol="0">
            <a:spAutoFit/>
          </a:bodyPr>
          <a:lstStyle/>
          <a:p>
            <a:r>
              <a:rPr kumimoji="1" lang="ja-JP" altLang="en-US" sz="2400" b="1" i="1" dirty="0" smtClean="0"/>
              <a:t>“認識”</a:t>
            </a:r>
            <a:endParaRPr kumimoji="1" lang="en-US" altLang="ja-JP" sz="2400" b="1" i="1" dirty="0" smtClean="0"/>
          </a:p>
          <a:p>
            <a:r>
              <a:rPr kumimoji="1" lang="ja-JP" altLang="en-US" sz="2400" b="1" i="1" dirty="0" smtClean="0"/>
              <a:t>　・</a:t>
            </a:r>
            <a:endParaRPr kumimoji="1" lang="en-US" altLang="ja-JP" sz="2400" b="1" i="1" dirty="0" smtClean="0"/>
          </a:p>
          <a:p>
            <a:r>
              <a:rPr kumimoji="1" lang="ja-JP" altLang="en-US" sz="2400" b="1" i="1" dirty="0" smtClean="0"/>
              <a:t>“活用”</a:t>
            </a:r>
            <a:endParaRPr kumimoji="1" lang="ja-JP" altLang="en-US" sz="2400" b="1" i="1" dirty="0"/>
          </a:p>
        </p:txBody>
      </p:sp>
      <p:sp>
        <p:nvSpPr>
          <p:cNvPr id="18" name="上カーブ矢印 17"/>
          <p:cNvSpPr/>
          <p:nvPr/>
        </p:nvSpPr>
        <p:spPr>
          <a:xfrm rot="3032227">
            <a:off x="6000651" y="4689056"/>
            <a:ext cx="1242621" cy="57066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左カーブ矢印 18"/>
          <p:cNvSpPr/>
          <p:nvPr/>
        </p:nvSpPr>
        <p:spPr>
          <a:xfrm rot="19476068">
            <a:off x="7582543" y="2329961"/>
            <a:ext cx="602713" cy="117872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230864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16" presetClass="entr" presetSubtype="21"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3000"/>
                                        <p:tgtEl>
                                          <p:spTgt spid="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3000"/>
                                        <p:tgtEl>
                                          <p:spTgt spid="12"/>
                                        </p:tgtEl>
                                      </p:cBhvr>
                                    </p:animEffect>
                                  </p:childTnLst>
                                </p:cTn>
                              </p:par>
                            </p:childTnLst>
                          </p:cTn>
                        </p:par>
                        <p:par>
                          <p:cTn id="16" fill="hold">
                            <p:stCondLst>
                              <p:cond delay="3000"/>
                            </p:stCondLst>
                            <p:childTnLst>
                              <p:par>
                                <p:cTn id="17" presetID="6" presetClass="entr" presetSubtype="16"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circle(in)">
                                      <p:cBhvr>
                                        <p:cTn id="19" dur="2000"/>
                                        <p:tgtEl>
                                          <p:spTgt spid="19"/>
                                        </p:tgtEl>
                                      </p:cBhvr>
                                    </p:animEffect>
                                  </p:childTnLst>
                                </p:cTn>
                              </p:par>
                            </p:childTnLst>
                          </p:cTn>
                        </p:par>
                        <p:par>
                          <p:cTn id="20" fill="hold">
                            <p:stCondLst>
                              <p:cond delay="5000"/>
                            </p:stCondLst>
                            <p:childTnLst>
                              <p:par>
                                <p:cTn id="21" presetID="42"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par>
                                <p:cTn id="26" presetID="16" presetClass="entr" presetSubtype="21"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3000"/>
                                        <p:tgtEl>
                                          <p:spTgt spid="10"/>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3000"/>
                                        <p:tgtEl>
                                          <p:spTgt spid="13"/>
                                        </p:tgtEl>
                                      </p:cBhvr>
                                    </p:animEffect>
                                  </p:childTnLst>
                                </p:cTn>
                              </p:par>
                            </p:childTnLst>
                          </p:cTn>
                        </p:par>
                        <p:par>
                          <p:cTn id="32" fill="hold">
                            <p:stCondLst>
                              <p:cond delay="8000"/>
                            </p:stCondLst>
                            <p:childTnLst>
                              <p:par>
                                <p:cTn id="33" presetID="6" presetClass="entr" presetSubtype="1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ircle(in)">
                                      <p:cBhvr>
                                        <p:cTn id="35" dur="20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fade">
                                      <p:cBhvr>
                                        <p:cTn id="40" dur="1000"/>
                                        <p:tgtEl>
                                          <p:spTgt spid="5">
                                            <p:txEl>
                                              <p:pRg st="0" end="0"/>
                                            </p:txEl>
                                          </p:spTgt>
                                        </p:tgtEl>
                                      </p:cBhvr>
                                    </p:animEffect>
                                    <p:anim calcmode="lin" valueType="num">
                                      <p:cBhvr>
                                        <p:cTn id="4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fade">
                                      <p:cBhvr>
                                        <p:cTn id="47" dur="1000"/>
                                        <p:tgtEl>
                                          <p:spTgt spid="5">
                                            <p:txEl>
                                              <p:pRg st="1" end="1"/>
                                            </p:txEl>
                                          </p:spTgt>
                                        </p:tgtEl>
                                      </p:cBhvr>
                                    </p:animEffect>
                                    <p:anim calcmode="lin" valueType="num">
                                      <p:cBhvr>
                                        <p:cTn id="4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1" end="1"/>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fade">
                                      <p:cBhvr>
                                        <p:cTn id="52" dur="1000"/>
                                        <p:tgtEl>
                                          <p:spTgt spid="5">
                                            <p:txEl>
                                              <p:pRg st="2" end="2"/>
                                            </p:txEl>
                                          </p:spTgt>
                                        </p:tgtEl>
                                      </p:cBhvr>
                                    </p:animEffect>
                                    <p:anim calcmode="lin" valueType="num">
                                      <p:cBhvr>
                                        <p:cTn id="5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5">
                                            <p:txEl>
                                              <p:pRg st="2" end="2"/>
                                            </p:txEl>
                                          </p:spTgt>
                                        </p:tgtEl>
                                        <p:attrNameLst>
                                          <p:attrName>ppt_y</p:attrName>
                                        </p:attrNameLst>
                                      </p:cBhvr>
                                      <p:tavLst>
                                        <p:tav tm="0">
                                          <p:val>
                                            <p:strVal val="#ppt_y+.1"/>
                                          </p:val>
                                        </p:tav>
                                        <p:tav tm="100000">
                                          <p:val>
                                            <p:strVal val="#ppt_y"/>
                                          </p:val>
                                        </p:tav>
                                      </p:tavLst>
                                    </p:anim>
                                  </p:childTnLst>
                                </p:cTn>
                              </p:par>
                              <p:par>
                                <p:cTn id="55" presetID="16" presetClass="entr" presetSubtype="21" fill="hold"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barn(inVertical)">
                                      <p:cBhvr>
                                        <p:cTn id="57" dur="3000"/>
                                        <p:tgtEl>
                                          <p:spTgt spid="11"/>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barn(inVertical)">
                                      <p:cBhvr>
                                        <p:cTn id="60"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4" grpId="0"/>
      <p:bldP spid="8" grpId="0"/>
      <p:bldP spid="12" grpId="0"/>
      <p:bldP spid="13" grpId="0"/>
      <p:bldP spid="14" grpId="0"/>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ja-JP" altLang="en-US" dirty="0" smtClean="0"/>
              <a:t>講習①</a:t>
            </a:r>
            <a:r>
              <a:rPr kumimoji="1" lang="ja-JP" altLang="en-US" dirty="0" smtClean="0"/>
              <a:t>の内容</a:t>
            </a:r>
            <a:endParaRPr kumimoji="1" lang="ja-JP" altLang="en-US" dirty="0"/>
          </a:p>
        </p:txBody>
      </p:sp>
      <p:sp>
        <p:nvSpPr>
          <p:cNvPr id="9" name="コンテンツ プレースホルダー 8"/>
          <p:cNvSpPr>
            <a:spLocks noGrp="1"/>
          </p:cNvSpPr>
          <p:nvPr>
            <p:ph idx="1"/>
          </p:nvPr>
        </p:nvSpPr>
        <p:spPr>
          <a:xfrm>
            <a:off x="165463" y="2139313"/>
            <a:ext cx="8978537" cy="4023360"/>
          </a:xfrm>
        </p:spPr>
        <p:txBody>
          <a:bodyPr>
            <a:normAutofit/>
          </a:bodyPr>
          <a:lstStyle/>
          <a:p>
            <a:r>
              <a:rPr lang="ja-JP" altLang="en-US" sz="3000" dirty="0" smtClean="0"/>
              <a:t>・「強み」とは何か？</a:t>
            </a:r>
            <a:endParaRPr lang="en-US" altLang="ja-JP" sz="3000" dirty="0"/>
          </a:p>
          <a:p>
            <a:r>
              <a:rPr lang="ja-JP" altLang="en-US" sz="3000" dirty="0" smtClean="0"/>
              <a:t>・「強み」の</a:t>
            </a:r>
            <a:r>
              <a:rPr lang="ja-JP" altLang="en-US" sz="3000" dirty="0"/>
              <a:t>構成要素</a:t>
            </a:r>
            <a:endParaRPr lang="en-US" altLang="ja-JP" sz="3000" dirty="0"/>
          </a:p>
          <a:p>
            <a:r>
              <a:rPr lang="ja-JP" altLang="en-US" sz="3000" dirty="0" smtClean="0"/>
              <a:t>・「強み」を</a:t>
            </a:r>
            <a:r>
              <a:rPr lang="ja-JP" altLang="en-US" sz="3000" dirty="0"/>
              <a:t>認識</a:t>
            </a:r>
            <a:r>
              <a:rPr lang="ja-JP" altLang="en-US" sz="3000" dirty="0" smtClean="0"/>
              <a:t>し、活用</a:t>
            </a:r>
            <a:r>
              <a:rPr lang="ja-JP" altLang="en-US" sz="3000" dirty="0"/>
              <a:t>することの効果</a:t>
            </a:r>
            <a:endParaRPr lang="en-US" altLang="ja-JP" sz="3000" dirty="0"/>
          </a:p>
          <a:p>
            <a:r>
              <a:rPr lang="ja-JP" altLang="en-US" sz="3000" dirty="0"/>
              <a:t>・リフレーミングとは</a:t>
            </a:r>
            <a:r>
              <a:rPr lang="ja-JP" altLang="en-US" sz="3000" dirty="0" smtClean="0"/>
              <a:t>？／リフレーミング</a:t>
            </a:r>
            <a:r>
              <a:rPr lang="ja-JP" altLang="en-US" sz="3000" dirty="0"/>
              <a:t>・</a:t>
            </a:r>
            <a:r>
              <a:rPr lang="ja-JP" altLang="en-US" sz="3000" dirty="0" smtClean="0"/>
              <a:t>ゲーム</a:t>
            </a:r>
            <a:endParaRPr lang="ja-JP" altLang="en-US" sz="3000" dirty="0"/>
          </a:p>
          <a:p>
            <a:endParaRPr kumimoji="1" lang="en-US" altLang="ja-JP" dirty="0" smtClean="0"/>
          </a:p>
        </p:txBody>
      </p:sp>
      <p:sp>
        <p:nvSpPr>
          <p:cNvPr id="5" name="スライド番号プレースホルダー 4"/>
          <p:cNvSpPr>
            <a:spLocks noGrp="1"/>
          </p:cNvSpPr>
          <p:nvPr>
            <p:ph type="sldNum" sz="quarter" idx="12"/>
          </p:nvPr>
        </p:nvSpPr>
        <p:spPr>
          <a:xfrm>
            <a:off x="7979214" y="6327648"/>
            <a:ext cx="1164786" cy="530352"/>
          </a:xfrm>
        </p:spPr>
        <p:txBody>
          <a:bodyPr/>
          <a:lstStyle/>
          <a:p>
            <a:r>
              <a:rPr lang="ja-JP" altLang="en-US" dirty="0" smtClean="0"/>
              <a:t>①－</a:t>
            </a:r>
            <a:fld id="{022B156B-59AE-415F-B24B-8756D48BB977}" type="slidenum">
              <a:rPr lang="en-US" altLang="ja-JP" smtClean="0"/>
              <a:pPr/>
              <a:t>4</a:t>
            </a:fld>
            <a:endParaRPr lang="ja-JP" altLang="en-US" dirty="0"/>
          </a:p>
        </p:txBody>
      </p:sp>
      <p:sp>
        <p:nvSpPr>
          <p:cNvPr id="7" name="テキスト ボックス 6">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289650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82EB90-DABF-498E-A0BF-762CE6962185}"/>
              </a:ext>
            </a:extLst>
          </p:cNvPr>
          <p:cNvSpPr>
            <a:spLocks noGrp="1"/>
          </p:cNvSpPr>
          <p:nvPr>
            <p:ph type="title"/>
          </p:nvPr>
        </p:nvSpPr>
        <p:spPr>
          <a:xfrm>
            <a:off x="816745" y="3133816"/>
            <a:ext cx="8162574" cy="1067007"/>
          </a:xfrm>
        </p:spPr>
        <p:txBody>
          <a:bodyPr>
            <a:normAutofit/>
          </a:bodyPr>
          <a:lstStyle/>
          <a:p>
            <a:r>
              <a:rPr lang="ja-JP" altLang="en-US" sz="5400" dirty="0"/>
              <a:t>　</a:t>
            </a:r>
            <a:r>
              <a:rPr kumimoji="1" lang="ja-JP" altLang="en-US" sz="5400" dirty="0"/>
              <a:t>「強み」とは何か？</a:t>
            </a:r>
          </a:p>
        </p:txBody>
      </p:sp>
      <p:sp>
        <p:nvSpPr>
          <p:cNvPr id="3" name="スライド番号プレースホルダー 2"/>
          <p:cNvSpPr>
            <a:spLocks noGrp="1"/>
          </p:cNvSpPr>
          <p:nvPr>
            <p:ph type="sldNum" sz="quarter" idx="12"/>
          </p:nvPr>
        </p:nvSpPr>
        <p:spPr>
          <a:xfrm>
            <a:off x="7919120" y="6334120"/>
            <a:ext cx="1224880" cy="523880"/>
          </a:xfrm>
        </p:spPr>
        <p:txBody>
          <a:bodyPr/>
          <a:lstStyle/>
          <a:p>
            <a:r>
              <a:rPr lang="ja-JP" altLang="en-US" sz="2800" dirty="0" smtClean="0"/>
              <a:t>①－</a:t>
            </a:r>
            <a:fld id="{022B156B-59AE-415F-B24B-8756D48BB977}" type="slidenum">
              <a:rPr lang="en-US" altLang="ja-JP" sz="2800" smtClean="0"/>
              <a:pPr/>
              <a:t>5</a:t>
            </a:fld>
            <a:endParaRPr lang="ja-JP" altLang="en-US" sz="2800" dirty="0"/>
          </a:p>
        </p:txBody>
      </p:sp>
      <p:sp>
        <p:nvSpPr>
          <p:cNvPr id="6" name="テキスト ボックス 5">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62427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798909" y="1085850"/>
            <a:ext cx="7543802" cy="605790"/>
          </a:xfrm>
        </p:spPr>
        <p:txBody>
          <a:bodyPr rtlCol="0">
            <a:normAutofit fontScale="90000"/>
          </a:bodyPr>
          <a:lstStyle/>
          <a:p>
            <a:pPr rtl="0"/>
            <a:r>
              <a:rPr lang="ja-JP" altLang="en-US" dirty="0" smtClean="0">
                <a:solidFill>
                  <a:schemeClr val="tx1"/>
                </a:solidFill>
                <a:latin typeface="ＭＳ Ｐゴシック" panose="020B0600070205080204" pitchFamily="50" charset="-128"/>
                <a:ea typeface="ＭＳ Ｐゴシック" panose="020B0600070205080204" pitchFamily="50" charset="-128"/>
                <a:sym typeface="ＭＳ Ｐゴシック" panose="020B0600070205080204" pitchFamily="50" charset="-128"/>
              </a:rPr>
              <a:t>「強み」と</a:t>
            </a:r>
            <a:r>
              <a:rPr lang="ja-JP" altLang="en-US" dirty="0">
                <a:solidFill>
                  <a:schemeClr val="tx1"/>
                </a:solidFill>
                <a:latin typeface="ＭＳ Ｐゴシック" panose="020B0600070205080204" pitchFamily="50" charset="-128"/>
                <a:ea typeface="ＭＳ Ｐゴシック" panose="020B0600070205080204" pitchFamily="50" charset="-128"/>
                <a:sym typeface="ＭＳ Ｐゴシック" panose="020B0600070205080204" pitchFamily="50" charset="-128"/>
              </a:rPr>
              <a:t>は何</a:t>
            </a:r>
            <a:r>
              <a:rPr lang="ja-JP" altLang="en-US" dirty="0" smtClean="0">
                <a:solidFill>
                  <a:schemeClr val="tx1"/>
                </a:solidFill>
                <a:latin typeface="ＭＳ Ｐゴシック" panose="020B0600070205080204" pitchFamily="50" charset="-128"/>
                <a:ea typeface="ＭＳ Ｐゴシック" panose="020B0600070205080204" pitchFamily="50" charset="-128"/>
                <a:sym typeface="ＭＳ Ｐゴシック" panose="020B0600070205080204" pitchFamily="50" charset="-128"/>
              </a:rPr>
              <a:t>か？</a:t>
            </a:r>
            <a:endParaRPr lang="en-US" altLang="ja-JP" dirty="0">
              <a:solidFill>
                <a:schemeClr val="tx1"/>
              </a:solidFill>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4" name="コンテンツ プレースホルダー 3">
            <a:extLst>
              <a:ext uri="{FF2B5EF4-FFF2-40B4-BE49-F238E27FC236}">
                <a16:creationId xmlns:a16="http://schemas.microsoft.com/office/drawing/2014/main" id="{75CE0C1B-A8E0-4833-AE93-374AEF658C7C}"/>
              </a:ext>
            </a:extLst>
          </p:cNvPr>
          <p:cNvSpPr>
            <a:spLocks noGrp="1"/>
          </p:cNvSpPr>
          <p:nvPr>
            <p:ph idx="1"/>
          </p:nvPr>
        </p:nvSpPr>
        <p:spPr>
          <a:xfrm>
            <a:off x="1165992" y="1901106"/>
            <a:ext cx="7021386" cy="718533"/>
          </a:xfrm>
        </p:spPr>
        <p:txBody>
          <a:bodyPr>
            <a:noAutofit/>
          </a:bodyPr>
          <a:lstStyle/>
          <a:p>
            <a:r>
              <a:rPr lang="ja-JP" altLang="en-US" sz="2400" dirty="0">
                <a:solidFill>
                  <a:schemeClr val="tx1"/>
                </a:solidFill>
              </a:rPr>
              <a:t>皆さん</a:t>
            </a:r>
            <a:r>
              <a:rPr lang="ja-JP" altLang="en-US" sz="2400" dirty="0" smtClean="0">
                <a:solidFill>
                  <a:schemeClr val="tx1"/>
                </a:solidFill>
              </a:rPr>
              <a:t>は「強み」と</a:t>
            </a:r>
            <a:r>
              <a:rPr lang="ja-JP" altLang="en-US" sz="2400" dirty="0">
                <a:solidFill>
                  <a:schemeClr val="tx1"/>
                </a:solidFill>
              </a:rPr>
              <a:t>聞いてどのようなイメージ</a:t>
            </a:r>
            <a:r>
              <a:rPr lang="ja-JP" altLang="en-US" sz="2400" dirty="0" smtClean="0">
                <a:solidFill>
                  <a:schemeClr val="tx1"/>
                </a:solidFill>
              </a:rPr>
              <a:t>を</a:t>
            </a:r>
            <a:endParaRPr lang="en-US" altLang="ja-JP" sz="2400" dirty="0" smtClean="0">
              <a:solidFill>
                <a:schemeClr val="tx1"/>
              </a:solidFill>
            </a:endParaRPr>
          </a:p>
          <a:p>
            <a:r>
              <a:rPr lang="ja-JP" altLang="en-US" sz="2400" dirty="0" smtClean="0">
                <a:solidFill>
                  <a:schemeClr val="tx1"/>
                </a:solidFill>
              </a:rPr>
              <a:t>思い浮かべます</a:t>
            </a:r>
            <a:r>
              <a:rPr lang="ja-JP" altLang="en-US" sz="2400" dirty="0">
                <a:solidFill>
                  <a:schemeClr val="tx1"/>
                </a:solidFill>
              </a:rPr>
              <a:t>か？</a:t>
            </a:r>
          </a:p>
        </p:txBody>
      </p:sp>
      <p:sp>
        <p:nvSpPr>
          <p:cNvPr id="2" name="スライド番号プレースホルダー 1"/>
          <p:cNvSpPr>
            <a:spLocks noGrp="1"/>
          </p:cNvSpPr>
          <p:nvPr>
            <p:ph type="sldNum" sz="quarter" idx="12"/>
          </p:nvPr>
        </p:nvSpPr>
        <p:spPr>
          <a:xfrm>
            <a:off x="7937408" y="6342281"/>
            <a:ext cx="1206592" cy="491421"/>
          </a:xfrm>
        </p:spPr>
        <p:txBody>
          <a:bodyPr/>
          <a:lstStyle/>
          <a:p>
            <a:pPr rtl="0"/>
            <a:r>
              <a:rPr lang="ja-JP" altLang="en-US" dirty="0" smtClean="0"/>
              <a:t>①－</a:t>
            </a:r>
            <a:fld id="{022B156B-59AE-415F-B24B-8756D48BB977}" type="slidenum">
              <a:rPr lang="en-US" altLang="ja-JP" smtClean="0"/>
              <a:t>6</a:t>
            </a:fld>
            <a:endParaRPr lang="ja-JP" altLang="en-US" dirty="0"/>
          </a:p>
        </p:txBody>
      </p:sp>
      <p:sp>
        <p:nvSpPr>
          <p:cNvPr id="16" name="コンテンツ プレースホルダー 4">
            <a:extLst>
              <a:ext uri="{FF2B5EF4-FFF2-40B4-BE49-F238E27FC236}">
                <a16:creationId xmlns:a16="http://schemas.microsoft.com/office/drawing/2014/main" id="{C74CC285-8C48-4746-AC4D-686E9E3B4ED0}"/>
              </a:ext>
            </a:extLst>
          </p:cNvPr>
          <p:cNvSpPr txBox="1">
            <a:spLocks/>
          </p:cNvSpPr>
          <p:nvPr/>
        </p:nvSpPr>
        <p:spPr>
          <a:xfrm>
            <a:off x="798910" y="3082727"/>
            <a:ext cx="7543801" cy="2563883"/>
          </a:xfrm>
          <a:prstGeom prst="rect">
            <a:avLst/>
          </a:prstGeom>
          <a:ln w="38100"/>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lvl1pPr marL="260604" indent="-260604" algn="l" defTabSz="685800" rtl="0" eaLnBrk="1" latinLnBrk="0" hangingPunct="1">
              <a:lnSpc>
                <a:spcPct val="100000"/>
              </a:lnSpc>
              <a:spcBef>
                <a:spcPts val="1350"/>
              </a:spcBef>
              <a:buFont typeface="Arial" panose="020B0604020202020204" pitchFamily="34" charset="0"/>
              <a:buChar char="•"/>
              <a:defRPr kumimoji="1" sz="1800" kern="1200">
                <a:solidFill>
                  <a:schemeClr val="tx1"/>
                </a:solidFill>
                <a:latin typeface="ＭＳ Ｐゴシック" panose="020B0600070205080204" pitchFamily="50" charset="-128"/>
                <a:ea typeface="ＭＳ Ｐゴシック" panose="020B0600070205080204" pitchFamily="50" charset="-128"/>
                <a:cs typeface="+mn-cs"/>
              </a:defRPr>
            </a:lvl1pPr>
            <a:lvl2pPr marL="555498" indent="-212598" algn="l" defTabSz="685800" rtl="0" eaLnBrk="1" latinLnBrk="0" hangingPunct="1">
              <a:lnSpc>
                <a:spcPct val="100000"/>
              </a:lnSpc>
              <a:spcBef>
                <a:spcPts val="900"/>
              </a:spcBef>
              <a:buFont typeface="Arial" panose="020B0604020202020204" pitchFamily="34" charset="0"/>
              <a:buChar char="•"/>
              <a:defRPr kumimoji="1" sz="1500" kern="1200">
                <a:solidFill>
                  <a:schemeClr val="tx1"/>
                </a:solidFill>
                <a:latin typeface="ＭＳ Ｐゴシック" panose="020B0600070205080204" pitchFamily="50" charset="-128"/>
                <a:ea typeface="ＭＳ Ｐゴシック" panose="020B0600070205080204" pitchFamily="50" charset="-128"/>
                <a:cs typeface="+mn-cs"/>
              </a:defRPr>
            </a:lvl2pPr>
            <a:lvl3pPr marL="857250" indent="-171450" algn="l" defTabSz="685800" rtl="0" eaLnBrk="1" latinLnBrk="0" hangingPunct="1">
              <a:lnSpc>
                <a:spcPct val="100000"/>
              </a:lnSpc>
              <a:spcBef>
                <a:spcPts val="600"/>
              </a:spcBef>
              <a:buFont typeface="Arial" panose="020B0604020202020204" pitchFamily="34" charset="0"/>
              <a:buChar char="•"/>
              <a:defRPr kumimoji="1" sz="1350" kern="1200">
                <a:solidFill>
                  <a:schemeClr val="tx1"/>
                </a:solidFill>
                <a:latin typeface="ＭＳ Ｐゴシック" panose="020B0600070205080204" pitchFamily="50" charset="-128"/>
                <a:ea typeface="ＭＳ Ｐゴシック" panose="020B0600070205080204" pitchFamily="50" charset="-128"/>
                <a:cs typeface="+mn-cs"/>
              </a:defRPr>
            </a:lvl3pPr>
            <a:lvl4pPr marL="1200150" indent="-171450" algn="l" defTabSz="685800" rtl="0" eaLnBrk="1" latinLnBrk="0" hangingPunct="1">
              <a:lnSpc>
                <a:spcPct val="100000"/>
              </a:lnSpc>
              <a:spcBef>
                <a:spcPts val="450"/>
              </a:spcBef>
              <a:buFont typeface="Arial" panose="020B0604020202020204" pitchFamily="34" charset="0"/>
              <a:buChar char="•"/>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543050" indent="-171450" algn="l" defTabSz="685800" rtl="0" eaLnBrk="1" latinLnBrk="0" hangingPunct="1">
              <a:lnSpc>
                <a:spcPct val="100000"/>
              </a:lnSpc>
              <a:spcBef>
                <a:spcPts val="450"/>
              </a:spcBef>
              <a:buFont typeface="Arial" panose="020B0604020202020204" pitchFamily="34" charset="0"/>
              <a:buChar char="•"/>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1885950" indent="-171450" algn="l" defTabSz="685800" rtl="0" eaLnBrk="1" latinLnBrk="0" hangingPunct="1">
              <a:lnSpc>
                <a:spcPct val="90000"/>
              </a:lnSpc>
              <a:spcBef>
                <a:spcPts val="450"/>
              </a:spcBef>
              <a:buFont typeface="Arial" panose="020B0604020202020204" pitchFamily="34" charset="0"/>
              <a:buChar char="•"/>
              <a:defRPr kumimoji="1" sz="1200" kern="1200">
                <a:solidFill>
                  <a:schemeClr val="tx1"/>
                </a:solidFill>
                <a:latin typeface="+mn-lt"/>
                <a:ea typeface="+mn-ea"/>
                <a:cs typeface="+mn-cs"/>
              </a:defRPr>
            </a:lvl6pPr>
            <a:lvl7pPr marL="2228850" indent="-171450" algn="l" defTabSz="685800" rtl="0" eaLnBrk="1" latinLnBrk="0" hangingPunct="1">
              <a:lnSpc>
                <a:spcPct val="90000"/>
              </a:lnSpc>
              <a:spcBef>
                <a:spcPts val="450"/>
              </a:spcBef>
              <a:buFont typeface="Arial" panose="020B0604020202020204" pitchFamily="34" charset="0"/>
              <a:buChar char="•"/>
              <a:defRPr kumimoji="1" sz="1200" kern="1200">
                <a:solidFill>
                  <a:schemeClr val="tx1"/>
                </a:solidFill>
                <a:latin typeface="+mn-lt"/>
                <a:ea typeface="+mn-ea"/>
                <a:cs typeface="+mn-cs"/>
              </a:defRPr>
            </a:lvl7pPr>
            <a:lvl8pPr marL="2571750" indent="-171450" algn="l" defTabSz="685800" rtl="0" eaLnBrk="1" latinLnBrk="0" hangingPunct="1">
              <a:lnSpc>
                <a:spcPct val="90000"/>
              </a:lnSpc>
              <a:spcBef>
                <a:spcPts val="450"/>
              </a:spcBef>
              <a:buFont typeface="Arial" panose="020B0604020202020204" pitchFamily="34" charset="0"/>
              <a:buChar char="•"/>
              <a:defRPr kumimoji="1" sz="1200" kern="1200" baseline="0">
                <a:solidFill>
                  <a:schemeClr val="tx1"/>
                </a:solidFill>
                <a:latin typeface="+mn-lt"/>
                <a:ea typeface="+mn-ea"/>
                <a:cs typeface="+mn-cs"/>
              </a:defRPr>
            </a:lvl8pPr>
            <a:lvl9pPr marL="2914650" indent="-171450" algn="l" defTabSz="685800" rtl="0" eaLnBrk="1" latinLnBrk="0" hangingPunct="1">
              <a:lnSpc>
                <a:spcPct val="90000"/>
              </a:lnSpc>
              <a:spcBef>
                <a:spcPts val="450"/>
              </a:spcBef>
              <a:buFont typeface="Arial" panose="020B0604020202020204" pitchFamily="34" charset="0"/>
              <a:buChar char="•"/>
              <a:defRPr kumimoji="1" sz="1200" kern="1200" baseline="0">
                <a:solidFill>
                  <a:schemeClr val="tx1"/>
                </a:solidFill>
                <a:latin typeface="+mn-lt"/>
                <a:ea typeface="+mn-ea"/>
                <a:cs typeface="+mn-cs"/>
              </a:defRPr>
            </a:lvl9pPr>
          </a:lstStyle>
          <a:p>
            <a:pPr marL="0" indent="0">
              <a:buFont typeface="Arial" panose="020B0604020202020204" pitchFamily="34" charset="0"/>
              <a:buNone/>
            </a:pPr>
            <a:endParaRPr lang="ja-JP" altLang="en-US" sz="2800" dirty="0"/>
          </a:p>
        </p:txBody>
      </p:sp>
      <p:sp>
        <p:nvSpPr>
          <p:cNvPr id="5" name="テキスト ボックス 4"/>
          <p:cNvSpPr txBox="1"/>
          <p:nvPr/>
        </p:nvSpPr>
        <p:spPr>
          <a:xfrm>
            <a:off x="746830" y="3292193"/>
            <a:ext cx="7595881" cy="2062103"/>
          </a:xfrm>
          <a:prstGeom prst="rect">
            <a:avLst/>
          </a:prstGeom>
          <a:noFill/>
        </p:spPr>
        <p:txBody>
          <a:bodyPr wrap="square" rtlCol="0">
            <a:spAutoFit/>
          </a:bodyPr>
          <a:lstStyle/>
          <a:p>
            <a:r>
              <a:rPr lang="ja-JP" altLang="en-US" sz="3200" dirty="0"/>
              <a:t>「その人特有の思考・感情・行動に</a:t>
            </a:r>
            <a:r>
              <a:rPr lang="ja-JP" altLang="en-US" sz="3200" dirty="0" smtClean="0"/>
              <a:t>反映</a:t>
            </a:r>
            <a:endParaRPr lang="en-US" altLang="ja-JP" sz="3200" dirty="0" smtClean="0"/>
          </a:p>
          <a:p>
            <a:r>
              <a:rPr lang="ja-JP" altLang="en-US" sz="3200" dirty="0"/>
              <a:t>　</a:t>
            </a:r>
            <a:r>
              <a:rPr lang="ja-JP" altLang="en-US" sz="3200" dirty="0" smtClean="0"/>
              <a:t>される</a:t>
            </a:r>
            <a:r>
              <a:rPr lang="ja-JP" altLang="en-US" sz="3200" dirty="0"/>
              <a:t>力であり、その人にとって</a:t>
            </a:r>
            <a:r>
              <a:rPr lang="ja-JP" altLang="en-US" sz="3200" dirty="0" smtClean="0"/>
              <a:t>特別</a:t>
            </a:r>
            <a:endParaRPr lang="en-US" altLang="ja-JP" sz="3200" dirty="0" smtClean="0"/>
          </a:p>
          <a:p>
            <a:r>
              <a:rPr lang="ja-JP" altLang="en-US" sz="3200" dirty="0"/>
              <a:t>　</a:t>
            </a:r>
            <a:r>
              <a:rPr lang="ja-JP" altLang="en-US" sz="3200" dirty="0" smtClean="0"/>
              <a:t>な意味を成す</a:t>
            </a:r>
            <a:r>
              <a:rPr lang="ja-JP" altLang="en-US" sz="3200" dirty="0"/>
              <a:t>、生きる上で頼りに</a:t>
            </a:r>
            <a:r>
              <a:rPr lang="ja-JP" altLang="en-US" sz="3200" dirty="0" smtClean="0"/>
              <a:t>なる</a:t>
            </a:r>
            <a:endParaRPr lang="en-US" altLang="ja-JP" sz="3200" dirty="0" smtClean="0"/>
          </a:p>
          <a:p>
            <a:r>
              <a:rPr lang="ja-JP" altLang="en-US" sz="3200" dirty="0"/>
              <a:t>　</a:t>
            </a:r>
            <a:r>
              <a:rPr lang="ja-JP" altLang="en-US" sz="3200" dirty="0" smtClean="0"/>
              <a:t>もの</a:t>
            </a:r>
            <a:r>
              <a:rPr kumimoji="1" lang="ja-JP" altLang="en-US" sz="3200" baseline="30000" dirty="0" smtClean="0">
                <a:latin typeface="メイリオ" panose="020B0604030504040204" pitchFamily="50" charset="-128"/>
              </a:rPr>
              <a:t> </a:t>
            </a:r>
            <a:r>
              <a:rPr lang="ja-JP" altLang="en-US" sz="3200" dirty="0" smtClean="0"/>
              <a:t>」</a:t>
            </a:r>
            <a:endParaRPr lang="ja-JP" altLang="en-US" sz="3200" dirty="0"/>
          </a:p>
        </p:txBody>
      </p:sp>
      <p:sp>
        <p:nvSpPr>
          <p:cNvPr id="7" name="テキスト ボックス 6"/>
          <p:cNvSpPr txBox="1"/>
          <p:nvPr/>
        </p:nvSpPr>
        <p:spPr>
          <a:xfrm>
            <a:off x="798909" y="5726680"/>
            <a:ext cx="7610454" cy="535531"/>
          </a:xfrm>
          <a:prstGeom prst="rect">
            <a:avLst/>
          </a:prstGeom>
          <a:noFill/>
        </p:spPr>
        <p:txBody>
          <a:bodyPr wrap="square" rtlCol="0">
            <a:spAutoFit/>
          </a:bodyPr>
          <a:lstStyle/>
          <a:p>
            <a:pPr>
              <a:lnSpc>
                <a:spcPct val="120000"/>
              </a:lnSpc>
            </a:pPr>
            <a:r>
              <a:rPr kumimoji="1" lang="ja-JP" altLang="en-US" sz="1200" dirty="0" smtClean="0"/>
              <a:t>出典：</a:t>
            </a:r>
            <a:r>
              <a:rPr lang="ja-JP" altLang="en-US" sz="1200" dirty="0">
                <a:latin typeface="メイリオ" panose="020B0604030504040204" pitchFamily="50" charset="-128"/>
              </a:rPr>
              <a:t>駒沢あさみ・石村郁夫：大学生における強みとキャリア意識及び職業興味との</a:t>
            </a:r>
            <a:r>
              <a:rPr lang="ja-JP" altLang="en-US" sz="1200" dirty="0" smtClean="0">
                <a:latin typeface="メイリオ" panose="020B0604030504040204" pitchFamily="50" charset="-128"/>
              </a:rPr>
              <a:t>関連</a:t>
            </a:r>
            <a:endParaRPr lang="en-US" altLang="ja-JP" sz="1200" dirty="0" smtClean="0">
              <a:latin typeface="メイリオ" panose="020B0604030504040204" pitchFamily="50" charset="-128"/>
            </a:endParaRPr>
          </a:p>
          <a:p>
            <a:pPr>
              <a:lnSpc>
                <a:spcPct val="120000"/>
              </a:lnSpc>
            </a:pPr>
            <a:r>
              <a:rPr lang="ja-JP" altLang="en-US" sz="1200" dirty="0">
                <a:latin typeface="メイリオ" panose="020B0604030504040204" pitchFamily="50" charset="-128"/>
              </a:rPr>
              <a:t>　</a:t>
            </a:r>
            <a:r>
              <a:rPr lang="ja-JP" altLang="en-US" sz="1200" dirty="0" smtClean="0">
                <a:latin typeface="メイリオ" panose="020B0604030504040204" pitchFamily="50" charset="-128"/>
              </a:rPr>
              <a:t>　　　　　　　　　　　　　　東京</a:t>
            </a:r>
            <a:r>
              <a:rPr lang="ja-JP" altLang="en-US" sz="1200" dirty="0">
                <a:latin typeface="メイリオ" panose="020B0604030504040204" pitchFamily="50" charset="-128"/>
              </a:rPr>
              <a:t>成徳大学臨床心理学</a:t>
            </a:r>
            <a:r>
              <a:rPr lang="ja-JP" altLang="en-US" sz="1200" dirty="0" smtClean="0">
                <a:latin typeface="メイリオ" panose="020B0604030504040204" pitchFamily="50" charset="-128"/>
              </a:rPr>
              <a:t>研究，第</a:t>
            </a:r>
            <a:r>
              <a:rPr lang="en-US" altLang="ja-JP" sz="1200" dirty="0" smtClean="0">
                <a:latin typeface="メイリオ" panose="020B0604030504040204" pitchFamily="50" charset="-128"/>
              </a:rPr>
              <a:t>15</a:t>
            </a:r>
            <a:r>
              <a:rPr lang="ja-JP" altLang="en-US" sz="1200" dirty="0" smtClean="0">
                <a:latin typeface="メイリオ" panose="020B0604030504040204" pitchFamily="50" charset="-128"/>
              </a:rPr>
              <a:t>号，</a:t>
            </a:r>
            <a:r>
              <a:rPr lang="en-US" altLang="ja-JP" sz="1200" dirty="0" smtClean="0">
                <a:latin typeface="メイリオ" panose="020B0604030504040204" pitchFamily="50" charset="-128"/>
              </a:rPr>
              <a:t>p.170</a:t>
            </a:r>
            <a:r>
              <a:rPr lang="ja-JP" altLang="en-US" sz="1200" dirty="0" smtClean="0">
                <a:latin typeface="メイリオ" panose="020B0604030504040204" pitchFamily="50" charset="-128"/>
              </a:rPr>
              <a:t>（</a:t>
            </a:r>
            <a:r>
              <a:rPr lang="en-US" altLang="ja-JP" sz="1200" dirty="0" smtClean="0">
                <a:latin typeface="メイリオ" panose="020B0604030504040204" pitchFamily="50" charset="-128"/>
              </a:rPr>
              <a:t>2015</a:t>
            </a:r>
            <a:r>
              <a:rPr lang="ja-JP" altLang="en-US" sz="1200" dirty="0" smtClean="0">
                <a:latin typeface="メイリオ" panose="020B0604030504040204" pitchFamily="50" charset="-128"/>
              </a:rPr>
              <a:t>）</a:t>
            </a:r>
            <a:endParaRPr lang="en-US" altLang="ja-JP" sz="1200" dirty="0" smtClean="0">
              <a:latin typeface="+mn-ea"/>
            </a:endParaRPr>
          </a:p>
        </p:txBody>
      </p:sp>
      <p:sp>
        <p:nvSpPr>
          <p:cNvPr id="10" name="テキスト ボックス 9">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6" grpId="0" animBg="1"/>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77689" y="6341276"/>
            <a:ext cx="1466311" cy="510411"/>
          </a:xfrm>
        </p:spPr>
        <p:txBody>
          <a:bodyPr/>
          <a:lstStyle/>
          <a:p>
            <a:pPr rtl="0"/>
            <a:r>
              <a:rPr lang="ja-JP" altLang="en-US" dirty="0" smtClean="0"/>
              <a:t>①－</a:t>
            </a:r>
            <a:fld id="{022B156B-59AE-415F-B24B-8756D48BB977}" type="slidenum">
              <a:rPr lang="en-US" altLang="ja-JP" smtClean="0"/>
              <a:t>7</a:t>
            </a:fld>
            <a:endParaRPr lang="ja-JP" altLang="en-US" dirty="0"/>
          </a:p>
        </p:txBody>
      </p:sp>
      <p:sp>
        <p:nvSpPr>
          <p:cNvPr id="2" name="タイトル 1">
            <a:extLst>
              <a:ext uri="{FF2B5EF4-FFF2-40B4-BE49-F238E27FC236}">
                <a16:creationId xmlns:a16="http://schemas.microsoft.com/office/drawing/2014/main" id="{EB8A90FE-83DA-4E50-8B62-6A46C03A647B}"/>
              </a:ext>
            </a:extLst>
          </p:cNvPr>
          <p:cNvSpPr>
            <a:spLocks noGrp="1"/>
          </p:cNvSpPr>
          <p:nvPr>
            <p:ph type="title" idx="4294967295"/>
          </p:nvPr>
        </p:nvSpPr>
        <p:spPr>
          <a:xfrm>
            <a:off x="497573" y="72468"/>
            <a:ext cx="7543800" cy="825500"/>
          </a:xfrm>
        </p:spPr>
        <p:txBody>
          <a:bodyPr>
            <a:normAutofit/>
          </a:bodyPr>
          <a:lstStyle/>
          <a:p>
            <a:pPr algn="ctr"/>
            <a:r>
              <a:rPr lang="ja-JP" altLang="en-US" dirty="0">
                <a:solidFill>
                  <a:schemeClr val="tx1"/>
                </a:solidFill>
              </a:rPr>
              <a:t>「強み」</a:t>
            </a:r>
            <a:r>
              <a:rPr lang="ja-JP" altLang="en-US" dirty="0" smtClean="0">
                <a:solidFill>
                  <a:schemeClr val="tx1"/>
                </a:solidFill>
              </a:rPr>
              <a:t>の</a:t>
            </a:r>
            <a:r>
              <a:rPr lang="ja-JP" altLang="en-US" dirty="0">
                <a:solidFill>
                  <a:schemeClr val="tx1"/>
                </a:solidFill>
              </a:rPr>
              <a:t>種類</a:t>
            </a:r>
            <a:endParaRPr kumimoji="1" lang="ja-JP" altLang="en-US" dirty="0">
              <a:solidFill>
                <a:schemeClr val="tx1"/>
              </a:solidFill>
            </a:endParaRPr>
          </a:p>
        </p:txBody>
      </p:sp>
      <p:sp>
        <p:nvSpPr>
          <p:cNvPr id="6" name="テキスト ボックス 5"/>
          <p:cNvSpPr txBox="1"/>
          <p:nvPr/>
        </p:nvSpPr>
        <p:spPr>
          <a:xfrm>
            <a:off x="355107" y="5756501"/>
            <a:ext cx="8788893" cy="584775"/>
          </a:xfrm>
          <a:prstGeom prst="rect">
            <a:avLst/>
          </a:prstGeom>
          <a:noFill/>
        </p:spPr>
        <p:txBody>
          <a:bodyPr wrap="square" rtlCol="0">
            <a:spAutoFit/>
          </a:bodyPr>
          <a:lstStyle/>
          <a:p>
            <a:r>
              <a:rPr lang="ja-JP" altLang="en-US" sz="1600" dirty="0" smtClean="0"/>
              <a:t>出典：</a:t>
            </a:r>
            <a:r>
              <a:rPr lang="ja-JP" altLang="ja-JP" sz="1600" dirty="0" smtClean="0"/>
              <a:t>石村</a:t>
            </a:r>
            <a:r>
              <a:rPr lang="ja-JP" altLang="ja-JP" sz="1600" dirty="0"/>
              <a:t>郁夫『強みの発見や活用を支援するポジティブ心理学的介入法の開発</a:t>
            </a:r>
            <a:r>
              <a:rPr lang="ja-JP" altLang="ja-JP" sz="1600" dirty="0" smtClean="0"/>
              <a:t>』</a:t>
            </a:r>
            <a:endParaRPr lang="en-US" altLang="ja-JP" sz="1600" dirty="0" smtClean="0"/>
          </a:p>
          <a:p>
            <a:r>
              <a:rPr lang="en-US" altLang="ja-JP" sz="1600" dirty="0"/>
              <a:t> </a:t>
            </a:r>
            <a:r>
              <a:rPr lang="en-US" altLang="ja-JP" sz="1600" dirty="0" smtClean="0"/>
              <a:t>    </a:t>
            </a:r>
            <a:r>
              <a:rPr lang="ja-JP" altLang="en-US" sz="1600" dirty="0" smtClean="0"/>
              <a:t>　　</a:t>
            </a:r>
            <a:r>
              <a:rPr lang="ja-JP" altLang="ja-JP" sz="1600" dirty="0" smtClean="0"/>
              <a:t>科学</a:t>
            </a:r>
            <a:r>
              <a:rPr lang="ja-JP" altLang="ja-JP" sz="1600" dirty="0"/>
              <a:t>研究費助成事業研究成果報告書</a:t>
            </a:r>
            <a:r>
              <a:rPr lang="en-US" altLang="ja-JP" sz="1600" dirty="0"/>
              <a:t>,(2016</a:t>
            </a:r>
            <a:r>
              <a:rPr lang="en-US" altLang="ja-JP" sz="1600" dirty="0" smtClean="0"/>
              <a:t>)</a:t>
            </a:r>
            <a:r>
              <a:rPr lang="ja-JP" altLang="en-US" sz="1600" dirty="0" smtClean="0"/>
              <a:t>を</a:t>
            </a:r>
            <a:r>
              <a:rPr kumimoji="1" lang="ja-JP" altLang="en-US" sz="1600" dirty="0" smtClean="0">
                <a:latin typeface="メイリオ" panose="020B0604030504040204" pitchFamily="50" charset="-128"/>
              </a:rPr>
              <a:t>元</a:t>
            </a:r>
            <a:r>
              <a:rPr kumimoji="1" lang="ja-JP" altLang="en-US" sz="1600" dirty="0">
                <a:latin typeface="メイリオ" panose="020B0604030504040204" pitchFamily="50" charset="-128"/>
              </a:rPr>
              <a:t>に</a:t>
            </a:r>
            <a:r>
              <a:rPr kumimoji="1" lang="ja-JP" altLang="en-US" sz="1600" dirty="0" smtClean="0">
                <a:latin typeface="メイリオ" panose="020B0604030504040204" pitchFamily="50" charset="-128"/>
              </a:rPr>
              <a:t>作成</a:t>
            </a:r>
            <a:endParaRPr kumimoji="1" lang="ja-JP" altLang="en-US" sz="1600" dirty="0"/>
          </a:p>
        </p:txBody>
      </p:sp>
      <p:graphicFrame>
        <p:nvGraphicFramePr>
          <p:cNvPr id="9" name="表 8"/>
          <p:cNvGraphicFramePr>
            <a:graphicFrameLocks noGrp="1"/>
          </p:cNvGraphicFramePr>
          <p:nvPr>
            <p:extLst>
              <p:ext uri="{D42A27DB-BD31-4B8C-83A1-F6EECF244321}">
                <p14:modId xmlns:p14="http://schemas.microsoft.com/office/powerpoint/2010/main" val="913357170"/>
              </p:ext>
            </p:extLst>
          </p:nvPr>
        </p:nvGraphicFramePr>
        <p:xfrm>
          <a:off x="383271" y="981056"/>
          <a:ext cx="8508384" cy="4751612"/>
        </p:xfrm>
        <a:graphic>
          <a:graphicData uri="http://schemas.openxmlformats.org/drawingml/2006/table">
            <a:tbl>
              <a:tblPr firstRow="1" bandRow="1">
                <a:tableStyleId>{D7AC3CCA-C797-4891-BE02-D94E43425B78}</a:tableStyleId>
              </a:tblPr>
              <a:tblGrid>
                <a:gridCol w="1418064">
                  <a:extLst>
                    <a:ext uri="{9D8B030D-6E8A-4147-A177-3AD203B41FA5}">
                      <a16:colId xmlns:a16="http://schemas.microsoft.com/office/drawing/2014/main" val="4030241187"/>
                    </a:ext>
                  </a:extLst>
                </a:gridCol>
                <a:gridCol w="1418064">
                  <a:extLst>
                    <a:ext uri="{9D8B030D-6E8A-4147-A177-3AD203B41FA5}">
                      <a16:colId xmlns:a16="http://schemas.microsoft.com/office/drawing/2014/main" val="2138053798"/>
                    </a:ext>
                  </a:extLst>
                </a:gridCol>
                <a:gridCol w="1418064">
                  <a:extLst>
                    <a:ext uri="{9D8B030D-6E8A-4147-A177-3AD203B41FA5}">
                      <a16:colId xmlns:a16="http://schemas.microsoft.com/office/drawing/2014/main" val="2743983156"/>
                    </a:ext>
                  </a:extLst>
                </a:gridCol>
                <a:gridCol w="1418064">
                  <a:extLst>
                    <a:ext uri="{9D8B030D-6E8A-4147-A177-3AD203B41FA5}">
                      <a16:colId xmlns:a16="http://schemas.microsoft.com/office/drawing/2014/main" val="4042621946"/>
                    </a:ext>
                  </a:extLst>
                </a:gridCol>
                <a:gridCol w="1418064">
                  <a:extLst>
                    <a:ext uri="{9D8B030D-6E8A-4147-A177-3AD203B41FA5}">
                      <a16:colId xmlns:a16="http://schemas.microsoft.com/office/drawing/2014/main" val="3145316992"/>
                    </a:ext>
                  </a:extLst>
                </a:gridCol>
                <a:gridCol w="1418064">
                  <a:extLst>
                    <a:ext uri="{9D8B030D-6E8A-4147-A177-3AD203B41FA5}">
                      <a16:colId xmlns:a16="http://schemas.microsoft.com/office/drawing/2014/main" val="730438601"/>
                    </a:ext>
                  </a:extLst>
                </a:gridCol>
              </a:tblGrid>
              <a:tr h="456365">
                <a:tc>
                  <a:txBody>
                    <a:bodyPr/>
                    <a:lstStyle/>
                    <a:p>
                      <a:pPr algn="ctr"/>
                      <a:r>
                        <a:rPr kumimoji="1" lang="ja-JP" altLang="en-US" b="0" dirty="0" smtClean="0"/>
                        <a:t>自信</a:t>
                      </a:r>
                      <a:endParaRPr kumimoji="1" lang="ja-JP" altLang="en-US" b="0" dirty="0"/>
                    </a:p>
                  </a:txBody>
                  <a:tcPr anchor="ctr"/>
                </a:tc>
                <a:tc>
                  <a:txBody>
                    <a:bodyPr/>
                    <a:lstStyle/>
                    <a:p>
                      <a:pPr algn="ctr"/>
                      <a:r>
                        <a:rPr kumimoji="1" lang="ja-JP" altLang="en-US" b="0" dirty="0" smtClean="0"/>
                        <a:t>自分軸</a:t>
                      </a:r>
                      <a:endParaRPr kumimoji="1" lang="ja-JP" altLang="en-US" b="0" dirty="0"/>
                    </a:p>
                  </a:txBody>
                  <a:tcPr anchor="ctr"/>
                </a:tc>
                <a:tc>
                  <a:txBody>
                    <a:bodyPr/>
                    <a:lstStyle/>
                    <a:p>
                      <a:pPr algn="ctr"/>
                      <a:r>
                        <a:rPr kumimoji="1" lang="ja-JP" altLang="en-US" b="0" dirty="0" smtClean="0"/>
                        <a:t>自己制御</a:t>
                      </a:r>
                      <a:endParaRPr kumimoji="1" lang="ja-JP" altLang="en-US" b="0" dirty="0"/>
                    </a:p>
                  </a:txBody>
                  <a:tcPr anchor="ctr"/>
                </a:tc>
                <a:tc>
                  <a:txBody>
                    <a:bodyPr/>
                    <a:lstStyle/>
                    <a:p>
                      <a:pPr algn="ctr"/>
                      <a:r>
                        <a:rPr kumimoji="1" lang="ja-JP" altLang="en-US" b="0" dirty="0" smtClean="0"/>
                        <a:t>自己理解</a:t>
                      </a:r>
                      <a:endParaRPr kumimoji="1" lang="ja-JP" altLang="en-US" b="0" dirty="0"/>
                    </a:p>
                  </a:txBody>
                  <a:tcPr anchor="ctr"/>
                </a:tc>
                <a:tc>
                  <a:txBody>
                    <a:bodyPr/>
                    <a:lstStyle/>
                    <a:p>
                      <a:pPr algn="ctr"/>
                      <a:r>
                        <a:rPr kumimoji="1" lang="ja-JP" altLang="en-US" b="0" dirty="0" smtClean="0"/>
                        <a:t>自己受容</a:t>
                      </a:r>
                      <a:endParaRPr kumimoji="1" lang="ja-JP" altLang="en-US" b="0" dirty="0"/>
                    </a:p>
                  </a:txBody>
                  <a:tcPr anchor="ctr"/>
                </a:tc>
                <a:tc>
                  <a:txBody>
                    <a:bodyPr/>
                    <a:lstStyle/>
                    <a:p>
                      <a:pPr algn="ctr"/>
                      <a:r>
                        <a:rPr kumimoji="1" lang="ja-JP" altLang="en-US" b="0" dirty="0" smtClean="0"/>
                        <a:t>寛容</a:t>
                      </a:r>
                      <a:endParaRPr kumimoji="1" lang="ja-JP" altLang="en-US" b="0" dirty="0"/>
                    </a:p>
                  </a:txBody>
                  <a:tcPr anchor="ctr"/>
                </a:tc>
                <a:extLst>
                  <a:ext uri="{0D108BD9-81ED-4DB2-BD59-A6C34878D82A}">
                    <a16:rowId xmlns:a16="http://schemas.microsoft.com/office/drawing/2014/main" val="3927457785"/>
                  </a:ext>
                </a:extLst>
              </a:tr>
              <a:tr h="456365">
                <a:tc>
                  <a:txBody>
                    <a:bodyPr/>
                    <a:lstStyle/>
                    <a:p>
                      <a:pPr algn="ctr"/>
                      <a:r>
                        <a:rPr kumimoji="1" lang="ja-JP" altLang="en-US" dirty="0" smtClean="0"/>
                        <a:t>純真</a:t>
                      </a:r>
                      <a:endParaRPr kumimoji="1" lang="ja-JP" altLang="en-US" dirty="0"/>
                    </a:p>
                  </a:txBody>
                  <a:tcPr anchor="ctr"/>
                </a:tc>
                <a:tc>
                  <a:txBody>
                    <a:bodyPr/>
                    <a:lstStyle/>
                    <a:p>
                      <a:pPr algn="ctr"/>
                      <a:r>
                        <a:rPr kumimoji="1" lang="ja-JP" altLang="en-US" dirty="0" smtClean="0"/>
                        <a:t>奉仕</a:t>
                      </a:r>
                      <a:endParaRPr kumimoji="1" lang="ja-JP" altLang="en-US" dirty="0"/>
                    </a:p>
                  </a:txBody>
                  <a:tcPr anchor="ctr"/>
                </a:tc>
                <a:tc>
                  <a:txBody>
                    <a:bodyPr/>
                    <a:lstStyle/>
                    <a:p>
                      <a:pPr algn="ctr"/>
                      <a:r>
                        <a:rPr kumimoji="1" lang="ja-JP" altLang="en-US" dirty="0" smtClean="0"/>
                        <a:t>忍耐力</a:t>
                      </a:r>
                      <a:endParaRPr kumimoji="1" lang="ja-JP" altLang="en-US" dirty="0"/>
                    </a:p>
                  </a:txBody>
                  <a:tcPr anchor="ctr"/>
                </a:tc>
                <a:tc>
                  <a:txBody>
                    <a:bodyPr/>
                    <a:lstStyle/>
                    <a:p>
                      <a:pPr algn="ctr"/>
                      <a:r>
                        <a:rPr kumimoji="1" lang="ja-JP" altLang="en-US" dirty="0" smtClean="0"/>
                        <a:t>知識</a:t>
                      </a:r>
                      <a:endParaRPr kumimoji="1" lang="ja-JP" altLang="en-US" dirty="0"/>
                    </a:p>
                  </a:txBody>
                  <a:tcPr anchor="ctr"/>
                </a:tc>
                <a:tc>
                  <a:txBody>
                    <a:bodyPr/>
                    <a:lstStyle/>
                    <a:p>
                      <a:pPr algn="ctr"/>
                      <a:r>
                        <a:rPr kumimoji="1" lang="ja-JP" altLang="en-US" dirty="0" smtClean="0"/>
                        <a:t>平等</a:t>
                      </a:r>
                      <a:endParaRPr kumimoji="1" lang="ja-JP" altLang="en-US" dirty="0"/>
                    </a:p>
                  </a:txBody>
                  <a:tcPr anchor="ctr"/>
                </a:tc>
                <a:tc>
                  <a:txBody>
                    <a:bodyPr/>
                    <a:lstStyle/>
                    <a:p>
                      <a:pPr algn="ctr"/>
                      <a:r>
                        <a:rPr kumimoji="1" lang="ja-JP" altLang="en-US" dirty="0" smtClean="0"/>
                        <a:t>信義</a:t>
                      </a:r>
                      <a:endParaRPr kumimoji="1" lang="ja-JP" altLang="en-US" dirty="0"/>
                    </a:p>
                  </a:txBody>
                  <a:tcPr anchor="ctr"/>
                </a:tc>
                <a:extLst>
                  <a:ext uri="{0D108BD9-81ED-4DB2-BD59-A6C34878D82A}">
                    <a16:rowId xmlns:a16="http://schemas.microsoft.com/office/drawing/2014/main" val="753864754"/>
                  </a:ext>
                </a:extLst>
              </a:tr>
              <a:tr h="456365">
                <a:tc>
                  <a:txBody>
                    <a:bodyPr/>
                    <a:lstStyle/>
                    <a:p>
                      <a:pPr algn="ctr"/>
                      <a:r>
                        <a:rPr kumimoji="1" lang="ja-JP" altLang="en-US" dirty="0" smtClean="0"/>
                        <a:t>勇気</a:t>
                      </a:r>
                      <a:endParaRPr kumimoji="1" lang="ja-JP" altLang="en-US" dirty="0"/>
                    </a:p>
                  </a:txBody>
                  <a:tcPr anchor="ctr"/>
                </a:tc>
                <a:tc>
                  <a:txBody>
                    <a:bodyPr/>
                    <a:lstStyle/>
                    <a:p>
                      <a:pPr algn="ctr"/>
                      <a:r>
                        <a:rPr kumimoji="1" lang="ja-JP" altLang="en-US" dirty="0" smtClean="0"/>
                        <a:t>正確</a:t>
                      </a:r>
                      <a:endParaRPr kumimoji="1" lang="ja-JP" altLang="en-US" dirty="0"/>
                    </a:p>
                  </a:txBody>
                  <a:tcPr anchor="ctr"/>
                </a:tc>
                <a:tc>
                  <a:txBody>
                    <a:bodyPr/>
                    <a:lstStyle/>
                    <a:p>
                      <a:pPr algn="ctr"/>
                      <a:r>
                        <a:rPr kumimoji="1" lang="ja-JP" altLang="en-US" dirty="0" smtClean="0"/>
                        <a:t>収集心</a:t>
                      </a:r>
                      <a:endParaRPr kumimoji="1" lang="ja-JP" altLang="en-US" dirty="0"/>
                    </a:p>
                  </a:txBody>
                  <a:tcPr anchor="ctr"/>
                </a:tc>
                <a:tc>
                  <a:txBody>
                    <a:bodyPr/>
                    <a:lstStyle/>
                    <a:p>
                      <a:pPr algn="ctr"/>
                      <a:r>
                        <a:rPr kumimoji="1" lang="ja-JP" altLang="en-US" dirty="0" smtClean="0"/>
                        <a:t>謙虚</a:t>
                      </a:r>
                      <a:endParaRPr kumimoji="1" lang="ja-JP" altLang="en-US" dirty="0"/>
                    </a:p>
                  </a:txBody>
                  <a:tcPr anchor="ctr"/>
                </a:tc>
                <a:tc>
                  <a:txBody>
                    <a:bodyPr/>
                    <a:lstStyle/>
                    <a:p>
                      <a:pPr algn="ctr"/>
                      <a:r>
                        <a:rPr kumimoji="1" lang="ja-JP" altLang="en-US" dirty="0" smtClean="0"/>
                        <a:t>競争心</a:t>
                      </a:r>
                      <a:endParaRPr kumimoji="1" lang="ja-JP" altLang="en-US" dirty="0"/>
                    </a:p>
                  </a:txBody>
                  <a:tcPr anchor="ctr"/>
                </a:tc>
                <a:tc>
                  <a:txBody>
                    <a:bodyPr/>
                    <a:lstStyle/>
                    <a:p>
                      <a:pPr algn="ctr"/>
                      <a:r>
                        <a:rPr kumimoji="1" lang="ja-JP" altLang="en-US" dirty="0" smtClean="0"/>
                        <a:t>希望</a:t>
                      </a:r>
                      <a:endParaRPr kumimoji="1" lang="ja-JP" altLang="en-US" dirty="0"/>
                    </a:p>
                  </a:txBody>
                  <a:tcPr anchor="ctr"/>
                </a:tc>
                <a:extLst>
                  <a:ext uri="{0D108BD9-81ED-4DB2-BD59-A6C34878D82A}">
                    <a16:rowId xmlns:a16="http://schemas.microsoft.com/office/drawing/2014/main" val="4056022994"/>
                  </a:ext>
                </a:extLst>
              </a:tr>
              <a:tr h="644327">
                <a:tc>
                  <a:txBody>
                    <a:bodyPr/>
                    <a:lstStyle/>
                    <a:p>
                      <a:pPr algn="ctr"/>
                      <a:r>
                        <a:rPr kumimoji="1" lang="ja-JP" altLang="en-US" dirty="0" smtClean="0"/>
                        <a:t>チャレンジ精神</a:t>
                      </a:r>
                      <a:endParaRPr kumimoji="1" lang="ja-JP" altLang="en-US" dirty="0"/>
                    </a:p>
                  </a:txBody>
                  <a:tcPr anchor="ctr"/>
                </a:tc>
                <a:tc>
                  <a:txBody>
                    <a:bodyPr/>
                    <a:lstStyle/>
                    <a:p>
                      <a:pPr algn="ctr"/>
                      <a:r>
                        <a:rPr kumimoji="1" lang="ja-JP" altLang="en-US" dirty="0" smtClean="0"/>
                        <a:t>伝え上手</a:t>
                      </a:r>
                      <a:endParaRPr kumimoji="1" lang="ja-JP" altLang="en-US" dirty="0"/>
                    </a:p>
                  </a:txBody>
                  <a:tcPr anchor="ctr"/>
                </a:tc>
                <a:tc>
                  <a:txBody>
                    <a:bodyPr/>
                    <a:lstStyle/>
                    <a:p>
                      <a:pPr algn="ctr"/>
                      <a:r>
                        <a:rPr kumimoji="1" lang="ja-JP" altLang="en-US" dirty="0" smtClean="0"/>
                        <a:t>表現力</a:t>
                      </a:r>
                      <a:endParaRPr kumimoji="1" lang="ja-JP" altLang="en-US" dirty="0"/>
                    </a:p>
                  </a:txBody>
                  <a:tcPr anchor="ctr"/>
                </a:tc>
                <a:tc>
                  <a:txBody>
                    <a:bodyPr/>
                    <a:lstStyle/>
                    <a:p>
                      <a:pPr algn="ctr"/>
                      <a:r>
                        <a:rPr kumimoji="1" lang="ja-JP" altLang="en-US" dirty="0" smtClean="0"/>
                        <a:t>傾聴</a:t>
                      </a:r>
                      <a:endParaRPr kumimoji="1" lang="ja-JP" altLang="en-US" dirty="0"/>
                    </a:p>
                  </a:txBody>
                  <a:tcPr anchor="ctr"/>
                </a:tc>
                <a:tc>
                  <a:txBody>
                    <a:bodyPr/>
                    <a:lstStyle/>
                    <a:p>
                      <a:pPr algn="ctr"/>
                      <a:r>
                        <a:rPr kumimoji="1" lang="ja-JP" altLang="en-US" dirty="0" smtClean="0"/>
                        <a:t>共感</a:t>
                      </a:r>
                      <a:endParaRPr kumimoji="1" lang="ja-JP" altLang="en-US" dirty="0"/>
                    </a:p>
                  </a:txBody>
                  <a:tcPr anchor="ctr"/>
                </a:tc>
                <a:tc>
                  <a:txBody>
                    <a:bodyPr/>
                    <a:lstStyle/>
                    <a:p>
                      <a:pPr algn="ctr"/>
                      <a:r>
                        <a:rPr kumimoji="1" lang="ja-JP" altLang="en-US" dirty="0" smtClean="0"/>
                        <a:t>創造力</a:t>
                      </a:r>
                      <a:endParaRPr kumimoji="1" lang="ja-JP" altLang="en-US" dirty="0"/>
                    </a:p>
                  </a:txBody>
                  <a:tcPr anchor="ctr"/>
                </a:tc>
                <a:extLst>
                  <a:ext uri="{0D108BD9-81ED-4DB2-BD59-A6C34878D82A}">
                    <a16:rowId xmlns:a16="http://schemas.microsoft.com/office/drawing/2014/main" val="3466517104"/>
                  </a:ext>
                </a:extLst>
              </a:tr>
              <a:tr h="456365">
                <a:tc>
                  <a:txBody>
                    <a:bodyPr/>
                    <a:lstStyle/>
                    <a:p>
                      <a:pPr algn="ctr"/>
                      <a:r>
                        <a:rPr kumimoji="1" lang="ja-JP" altLang="en-US" dirty="0" smtClean="0"/>
                        <a:t>誠実</a:t>
                      </a:r>
                      <a:endParaRPr kumimoji="1" lang="ja-JP" altLang="en-US" dirty="0"/>
                    </a:p>
                  </a:txBody>
                  <a:tcPr anchor="ctr"/>
                </a:tc>
                <a:tc>
                  <a:txBody>
                    <a:bodyPr/>
                    <a:lstStyle/>
                    <a:p>
                      <a:pPr algn="ctr"/>
                      <a:r>
                        <a:rPr kumimoji="1" lang="ja-JP" altLang="en-US" dirty="0" smtClean="0"/>
                        <a:t>協調</a:t>
                      </a:r>
                      <a:endParaRPr kumimoji="1" lang="ja-JP" altLang="en-US" dirty="0"/>
                    </a:p>
                  </a:txBody>
                  <a:tcPr anchor="ctr"/>
                </a:tc>
                <a:tc>
                  <a:txBody>
                    <a:bodyPr/>
                    <a:lstStyle/>
                    <a:p>
                      <a:pPr algn="ctr"/>
                      <a:r>
                        <a:rPr kumimoji="1" lang="ja-JP" altLang="en-US" dirty="0" smtClean="0"/>
                        <a:t>愛情</a:t>
                      </a:r>
                      <a:endParaRPr kumimoji="1" lang="ja-JP" altLang="en-US" dirty="0"/>
                    </a:p>
                  </a:txBody>
                  <a:tcPr anchor="ctr"/>
                </a:tc>
                <a:tc>
                  <a:txBody>
                    <a:bodyPr/>
                    <a:lstStyle/>
                    <a:p>
                      <a:pPr algn="ctr"/>
                      <a:r>
                        <a:rPr kumimoji="1" lang="ja-JP" altLang="en-US" dirty="0" smtClean="0"/>
                        <a:t>学習欲</a:t>
                      </a:r>
                      <a:endParaRPr kumimoji="1" lang="ja-JP" altLang="en-US" dirty="0"/>
                    </a:p>
                  </a:txBody>
                  <a:tcPr anchor="ctr"/>
                </a:tc>
                <a:tc>
                  <a:txBody>
                    <a:bodyPr/>
                    <a:lstStyle/>
                    <a:p>
                      <a:pPr algn="ctr"/>
                      <a:r>
                        <a:rPr kumimoji="1" lang="ja-JP" altLang="en-US" dirty="0" smtClean="0"/>
                        <a:t>統率</a:t>
                      </a:r>
                      <a:endParaRPr kumimoji="1" lang="ja-JP" altLang="en-US" dirty="0"/>
                    </a:p>
                  </a:txBody>
                  <a:tcPr anchor="ctr"/>
                </a:tc>
                <a:tc>
                  <a:txBody>
                    <a:bodyPr/>
                    <a:lstStyle/>
                    <a:p>
                      <a:pPr algn="ctr"/>
                      <a:r>
                        <a:rPr kumimoji="1" lang="ja-JP" altLang="en-US" dirty="0" smtClean="0"/>
                        <a:t>バランス</a:t>
                      </a:r>
                      <a:endParaRPr kumimoji="1" lang="ja-JP" altLang="en-US" dirty="0"/>
                    </a:p>
                  </a:txBody>
                  <a:tcPr anchor="ctr"/>
                </a:tc>
                <a:extLst>
                  <a:ext uri="{0D108BD9-81ED-4DB2-BD59-A6C34878D82A}">
                    <a16:rowId xmlns:a16="http://schemas.microsoft.com/office/drawing/2014/main" val="4092726133"/>
                  </a:ext>
                </a:extLst>
              </a:tr>
              <a:tr h="456365">
                <a:tc>
                  <a:txBody>
                    <a:bodyPr/>
                    <a:lstStyle/>
                    <a:p>
                      <a:pPr algn="ctr"/>
                      <a:r>
                        <a:rPr kumimoji="1" lang="ja-JP" altLang="en-US" dirty="0" smtClean="0"/>
                        <a:t>ユーモア</a:t>
                      </a:r>
                      <a:endParaRPr kumimoji="1" lang="ja-JP" altLang="en-US" dirty="0"/>
                    </a:p>
                  </a:txBody>
                  <a:tcPr anchor="ctr"/>
                </a:tc>
                <a:tc>
                  <a:txBody>
                    <a:bodyPr/>
                    <a:lstStyle/>
                    <a:p>
                      <a:pPr algn="ctr"/>
                      <a:r>
                        <a:rPr kumimoji="1" lang="ja-JP" altLang="en-US" dirty="0" smtClean="0"/>
                        <a:t>個性尊重</a:t>
                      </a:r>
                      <a:endParaRPr kumimoji="1" lang="ja-JP" altLang="en-US" dirty="0"/>
                    </a:p>
                  </a:txBody>
                  <a:tcPr anchor="ctr"/>
                </a:tc>
                <a:tc>
                  <a:txBody>
                    <a:bodyPr/>
                    <a:lstStyle/>
                    <a:p>
                      <a:pPr algn="ctr"/>
                      <a:r>
                        <a:rPr kumimoji="1" lang="ja-JP" altLang="en-US" dirty="0" smtClean="0"/>
                        <a:t>情熱</a:t>
                      </a:r>
                      <a:endParaRPr kumimoji="1" lang="ja-JP" altLang="en-US" dirty="0"/>
                    </a:p>
                  </a:txBody>
                  <a:tcPr anchor="ctr"/>
                </a:tc>
                <a:tc>
                  <a:txBody>
                    <a:bodyPr/>
                    <a:lstStyle/>
                    <a:p>
                      <a:pPr algn="ctr"/>
                      <a:r>
                        <a:rPr kumimoji="1" lang="ja-JP" altLang="en-US" dirty="0" smtClean="0"/>
                        <a:t>保守性</a:t>
                      </a:r>
                      <a:endParaRPr kumimoji="1" lang="ja-JP" altLang="en-US" dirty="0"/>
                    </a:p>
                  </a:txBody>
                  <a:tcPr anchor="ctr"/>
                </a:tc>
                <a:tc>
                  <a:txBody>
                    <a:bodyPr/>
                    <a:lstStyle/>
                    <a:p>
                      <a:pPr algn="ctr"/>
                      <a:r>
                        <a:rPr kumimoji="1" lang="ja-JP" altLang="en-US" dirty="0" smtClean="0"/>
                        <a:t>尽力</a:t>
                      </a:r>
                      <a:endParaRPr kumimoji="1" lang="ja-JP" altLang="en-US" dirty="0"/>
                    </a:p>
                  </a:txBody>
                  <a:tcPr anchor="ctr"/>
                </a:tc>
                <a:tc>
                  <a:txBody>
                    <a:bodyPr/>
                    <a:lstStyle/>
                    <a:p>
                      <a:pPr algn="ctr"/>
                      <a:r>
                        <a:rPr kumimoji="1" lang="ja-JP" altLang="en-US" dirty="0" smtClean="0"/>
                        <a:t>熟練</a:t>
                      </a:r>
                      <a:endParaRPr kumimoji="1" lang="ja-JP" altLang="en-US" dirty="0"/>
                    </a:p>
                  </a:txBody>
                  <a:tcPr anchor="ctr"/>
                </a:tc>
                <a:extLst>
                  <a:ext uri="{0D108BD9-81ED-4DB2-BD59-A6C34878D82A}">
                    <a16:rowId xmlns:a16="http://schemas.microsoft.com/office/drawing/2014/main" val="2539568995"/>
                  </a:ext>
                </a:extLst>
              </a:tr>
              <a:tr h="456365">
                <a:tc>
                  <a:txBody>
                    <a:bodyPr/>
                    <a:lstStyle/>
                    <a:p>
                      <a:pPr algn="ctr"/>
                      <a:r>
                        <a:rPr kumimoji="1" lang="ja-JP" altLang="en-US" dirty="0" smtClean="0"/>
                        <a:t>柔軟性</a:t>
                      </a:r>
                      <a:endParaRPr kumimoji="1" lang="ja-JP" altLang="en-US" dirty="0"/>
                    </a:p>
                  </a:txBody>
                  <a:tcPr anchor="ctr"/>
                </a:tc>
                <a:tc>
                  <a:txBody>
                    <a:bodyPr/>
                    <a:lstStyle/>
                    <a:p>
                      <a:pPr algn="ctr"/>
                      <a:r>
                        <a:rPr kumimoji="1" lang="ja-JP" altLang="en-US" dirty="0" smtClean="0"/>
                        <a:t>成長</a:t>
                      </a:r>
                      <a:endParaRPr kumimoji="1" lang="ja-JP" altLang="en-US" dirty="0"/>
                    </a:p>
                  </a:txBody>
                  <a:tcPr anchor="ctr"/>
                </a:tc>
                <a:tc>
                  <a:txBody>
                    <a:bodyPr/>
                    <a:lstStyle/>
                    <a:p>
                      <a:pPr algn="ctr"/>
                      <a:r>
                        <a:rPr kumimoji="1" lang="ja-JP" altLang="en-US" dirty="0" smtClean="0"/>
                        <a:t>繋がり</a:t>
                      </a:r>
                      <a:endParaRPr kumimoji="1" lang="ja-JP" altLang="en-US" dirty="0"/>
                    </a:p>
                  </a:txBody>
                  <a:tcPr anchor="ctr"/>
                </a:tc>
                <a:tc>
                  <a:txBody>
                    <a:bodyPr/>
                    <a:lstStyle/>
                    <a:p>
                      <a:pPr algn="ctr"/>
                      <a:r>
                        <a:rPr kumimoji="1" lang="ja-JP" altLang="en-US" dirty="0" smtClean="0"/>
                        <a:t>分析</a:t>
                      </a:r>
                      <a:endParaRPr kumimoji="1" lang="ja-JP" altLang="en-US" dirty="0"/>
                    </a:p>
                  </a:txBody>
                  <a:tcPr anchor="ctr"/>
                </a:tc>
                <a:tc>
                  <a:txBody>
                    <a:bodyPr/>
                    <a:lstStyle/>
                    <a:p>
                      <a:pPr algn="ctr"/>
                      <a:r>
                        <a:rPr kumimoji="1" lang="ja-JP" altLang="en-US" dirty="0" smtClean="0"/>
                        <a:t>合理性</a:t>
                      </a:r>
                      <a:endParaRPr kumimoji="1" lang="ja-JP" altLang="en-US" dirty="0"/>
                    </a:p>
                  </a:txBody>
                  <a:tcPr anchor="ctr"/>
                </a:tc>
                <a:tc>
                  <a:txBody>
                    <a:bodyPr/>
                    <a:lstStyle/>
                    <a:p>
                      <a:pPr algn="ctr"/>
                      <a:r>
                        <a:rPr kumimoji="1" lang="ja-JP" altLang="en-US" dirty="0" smtClean="0"/>
                        <a:t>適応性</a:t>
                      </a:r>
                      <a:endParaRPr kumimoji="1" lang="ja-JP" altLang="en-US" dirty="0"/>
                    </a:p>
                  </a:txBody>
                  <a:tcPr anchor="ctr"/>
                </a:tc>
                <a:extLst>
                  <a:ext uri="{0D108BD9-81ED-4DB2-BD59-A6C34878D82A}">
                    <a16:rowId xmlns:a16="http://schemas.microsoft.com/office/drawing/2014/main" val="2822465486"/>
                  </a:ext>
                </a:extLst>
              </a:tr>
              <a:tr h="456365">
                <a:tc>
                  <a:txBody>
                    <a:bodyPr/>
                    <a:lstStyle/>
                    <a:p>
                      <a:pPr algn="ctr"/>
                      <a:r>
                        <a:rPr kumimoji="1" lang="ja-JP" altLang="en-US" dirty="0" smtClean="0"/>
                        <a:t>行動力</a:t>
                      </a:r>
                      <a:endParaRPr kumimoji="1" lang="ja-JP" altLang="en-US" dirty="0"/>
                    </a:p>
                  </a:txBody>
                  <a:tcPr anchor="ctr"/>
                </a:tc>
                <a:tc>
                  <a:txBody>
                    <a:bodyPr/>
                    <a:lstStyle/>
                    <a:p>
                      <a:pPr algn="ctr"/>
                      <a:r>
                        <a:rPr kumimoji="1" lang="ja-JP" altLang="en-US" dirty="0" smtClean="0"/>
                        <a:t>思いやり</a:t>
                      </a:r>
                      <a:endParaRPr kumimoji="1" lang="ja-JP" altLang="en-US" dirty="0"/>
                    </a:p>
                  </a:txBody>
                  <a:tcPr anchor="ctr"/>
                </a:tc>
                <a:tc>
                  <a:txBody>
                    <a:bodyPr/>
                    <a:lstStyle/>
                    <a:p>
                      <a:pPr algn="ctr"/>
                      <a:r>
                        <a:rPr kumimoji="1" lang="ja-JP" altLang="en-US" dirty="0" smtClean="0"/>
                        <a:t>やり抜く力</a:t>
                      </a:r>
                      <a:endParaRPr kumimoji="1" lang="ja-JP" altLang="en-US" dirty="0"/>
                    </a:p>
                  </a:txBody>
                  <a:tcPr anchor="ctr"/>
                </a:tc>
                <a:tc>
                  <a:txBody>
                    <a:bodyPr/>
                    <a:lstStyle/>
                    <a:p>
                      <a:pPr algn="ctr"/>
                      <a:r>
                        <a:rPr kumimoji="1" lang="ja-JP" altLang="en-US" dirty="0" smtClean="0"/>
                        <a:t>信心深さ</a:t>
                      </a:r>
                      <a:endParaRPr kumimoji="1" lang="ja-JP" altLang="en-US" dirty="0"/>
                    </a:p>
                  </a:txBody>
                  <a:tcPr anchor="ctr"/>
                </a:tc>
                <a:tc>
                  <a:txBody>
                    <a:bodyPr/>
                    <a:lstStyle/>
                    <a:p>
                      <a:pPr algn="ctr"/>
                      <a:r>
                        <a:rPr kumimoji="1" lang="ja-JP" altLang="en-US" dirty="0" smtClean="0"/>
                        <a:t>好奇心</a:t>
                      </a:r>
                      <a:endParaRPr kumimoji="1" lang="ja-JP" altLang="en-US" dirty="0"/>
                    </a:p>
                  </a:txBody>
                  <a:tcPr anchor="ctr"/>
                </a:tc>
                <a:tc>
                  <a:txBody>
                    <a:bodyPr/>
                    <a:lstStyle/>
                    <a:p>
                      <a:pPr algn="ctr"/>
                      <a:r>
                        <a:rPr kumimoji="1" lang="ja-JP" altLang="en-US" dirty="0" smtClean="0"/>
                        <a:t>冒険心</a:t>
                      </a:r>
                      <a:endParaRPr kumimoji="1" lang="ja-JP" altLang="en-US" dirty="0"/>
                    </a:p>
                  </a:txBody>
                  <a:tcPr anchor="ctr"/>
                </a:tc>
                <a:extLst>
                  <a:ext uri="{0D108BD9-81ED-4DB2-BD59-A6C34878D82A}">
                    <a16:rowId xmlns:a16="http://schemas.microsoft.com/office/drawing/2014/main" val="619895049"/>
                  </a:ext>
                </a:extLst>
              </a:tr>
              <a:tr h="456365">
                <a:tc>
                  <a:txBody>
                    <a:bodyPr/>
                    <a:lstStyle/>
                    <a:p>
                      <a:pPr algn="ctr"/>
                      <a:r>
                        <a:rPr kumimoji="1" lang="ja-JP" altLang="en-US" dirty="0" smtClean="0"/>
                        <a:t>感謝</a:t>
                      </a:r>
                      <a:endParaRPr kumimoji="1" lang="ja-JP" altLang="en-US" dirty="0"/>
                    </a:p>
                  </a:txBody>
                  <a:tcPr anchor="ctr"/>
                </a:tc>
                <a:tc>
                  <a:txBody>
                    <a:bodyPr/>
                    <a:lstStyle/>
                    <a:p>
                      <a:pPr algn="ctr"/>
                      <a:r>
                        <a:rPr kumimoji="1" lang="ja-JP" altLang="en-US" dirty="0" smtClean="0"/>
                        <a:t>感受性</a:t>
                      </a:r>
                      <a:endParaRPr kumimoji="1" lang="ja-JP" altLang="en-US" dirty="0"/>
                    </a:p>
                  </a:txBody>
                  <a:tcPr anchor="ctr"/>
                </a:tc>
                <a:tc>
                  <a:txBody>
                    <a:bodyPr/>
                    <a:lstStyle/>
                    <a:p>
                      <a:pPr algn="ctr"/>
                      <a:r>
                        <a:rPr kumimoji="1" lang="ja-JP" altLang="en-US" dirty="0" smtClean="0"/>
                        <a:t>改善</a:t>
                      </a:r>
                      <a:endParaRPr kumimoji="1" lang="ja-JP" altLang="en-US" dirty="0"/>
                    </a:p>
                  </a:txBody>
                  <a:tcPr anchor="ctr"/>
                </a:tc>
                <a:tc>
                  <a:txBody>
                    <a:bodyPr/>
                    <a:lstStyle/>
                    <a:p>
                      <a:pPr algn="ctr"/>
                      <a:r>
                        <a:rPr kumimoji="1" lang="ja-JP" altLang="en-US" dirty="0" smtClean="0"/>
                        <a:t>決断</a:t>
                      </a:r>
                      <a:endParaRPr kumimoji="1" lang="ja-JP" altLang="en-US" dirty="0"/>
                    </a:p>
                  </a:txBody>
                  <a:tcPr anchor="ctr"/>
                </a:tc>
                <a:tc>
                  <a:txBody>
                    <a:bodyPr/>
                    <a:lstStyle/>
                    <a:p>
                      <a:pPr algn="ctr"/>
                      <a:r>
                        <a:rPr kumimoji="1" lang="ja-JP" altLang="en-US" dirty="0" smtClean="0"/>
                        <a:t>集中</a:t>
                      </a:r>
                      <a:endParaRPr kumimoji="1" lang="ja-JP" altLang="en-US" dirty="0"/>
                    </a:p>
                  </a:txBody>
                  <a:tcPr anchor="ctr"/>
                </a:tc>
                <a:tc>
                  <a:txBody>
                    <a:bodyPr/>
                    <a:lstStyle/>
                    <a:p>
                      <a:pPr algn="ctr"/>
                      <a:r>
                        <a:rPr kumimoji="1" lang="ja-JP" altLang="en-US" dirty="0" smtClean="0"/>
                        <a:t>整理</a:t>
                      </a:r>
                      <a:endParaRPr kumimoji="1" lang="ja-JP" altLang="en-US" dirty="0"/>
                    </a:p>
                  </a:txBody>
                  <a:tcPr anchor="ctr"/>
                </a:tc>
                <a:extLst>
                  <a:ext uri="{0D108BD9-81ED-4DB2-BD59-A6C34878D82A}">
                    <a16:rowId xmlns:a16="http://schemas.microsoft.com/office/drawing/2014/main" val="3478344739"/>
                  </a:ext>
                </a:extLst>
              </a:tr>
              <a:tr h="456365">
                <a:tc>
                  <a:txBody>
                    <a:bodyPr/>
                    <a:lstStyle/>
                    <a:p>
                      <a:pPr algn="ctr"/>
                      <a:r>
                        <a:rPr kumimoji="1" lang="ja-JP" altLang="en-US" dirty="0" smtClean="0"/>
                        <a:t>未来志向</a:t>
                      </a:r>
                      <a:endParaRPr kumimoji="1" lang="ja-JP" altLang="en-US" dirty="0"/>
                    </a:p>
                  </a:txBody>
                  <a:tcPr anchor="ctr"/>
                </a:tc>
                <a:tc>
                  <a:txBody>
                    <a:bodyPr/>
                    <a:lstStyle/>
                    <a:p>
                      <a:pPr algn="ctr"/>
                      <a:r>
                        <a:rPr kumimoji="1" lang="ja-JP" altLang="en-US" dirty="0" smtClean="0"/>
                        <a:t>計画性</a:t>
                      </a:r>
                      <a:endParaRPr kumimoji="1" lang="ja-JP" altLang="en-US" dirty="0"/>
                    </a:p>
                  </a:txBody>
                  <a:tcPr anchor="ctr"/>
                </a:tc>
                <a:tc>
                  <a:txBody>
                    <a:bodyPr/>
                    <a:lstStyle/>
                    <a:p>
                      <a:pPr algn="ctr"/>
                      <a:r>
                        <a:rPr kumimoji="1" lang="ja-JP" altLang="en-US" dirty="0" smtClean="0"/>
                        <a:t>閃き</a:t>
                      </a:r>
                      <a:endParaRPr kumimoji="1" lang="ja-JP" altLang="en-US" dirty="0"/>
                    </a:p>
                  </a:txBody>
                  <a:tcPr anchor="ctr"/>
                </a:tc>
                <a:tc>
                  <a:txBody>
                    <a:bodyPr/>
                    <a:lstStyle/>
                    <a:p>
                      <a:pPr algn="ctr"/>
                      <a:r>
                        <a:rPr kumimoji="1" lang="ja-JP" altLang="en-US" dirty="0" smtClean="0"/>
                        <a:t>道徳</a:t>
                      </a:r>
                      <a:endParaRPr kumimoji="1" lang="ja-JP" altLang="en-US" dirty="0"/>
                    </a:p>
                  </a:txBody>
                  <a:tcPr anchor="ctr"/>
                </a:tc>
                <a:tc>
                  <a:txBody>
                    <a:bodyPr/>
                    <a:lstStyle/>
                    <a:p>
                      <a:pPr algn="ctr"/>
                      <a:r>
                        <a:rPr kumimoji="1" lang="ja-JP" altLang="en-US" dirty="0" smtClean="0"/>
                        <a:t>平静</a:t>
                      </a:r>
                      <a:endParaRPr kumimoji="1" lang="ja-JP" altLang="en-US" dirty="0"/>
                    </a:p>
                  </a:txBody>
                  <a:tcPr anchor="ctr"/>
                </a:tc>
                <a:tc>
                  <a:txBody>
                    <a:bodyPr/>
                    <a:lstStyle/>
                    <a:p>
                      <a:pPr algn="ctr"/>
                      <a:r>
                        <a:rPr kumimoji="1" lang="ja-JP" altLang="en-US" dirty="0" smtClean="0"/>
                        <a:t>促進</a:t>
                      </a:r>
                      <a:endParaRPr kumimoji="1" lang="ja-JP" altLang="en-US" dirty="0"/>
                    </a:p>
                  </a:txBody>
                  <a:tcPr anchor="ctr"/>
                </a:tc>
                <a:extLst>
                  <a:ext uri="{0D108BD9-81ED-4DB2-BD59-A6C34878D82A}">
                    <a16:rowId xmlns:a16="http://schemas.microsoft.com/office/drawing/2014/main" val="2552385452"/>
                  </a:ext>
                </a:extLst>
              </a:tr>
            </a:tbl>
          </a:graphicData>
        </a:graphic>
      </p:graphicFrame>
      <p:sp>
        <p:nvSpPr>
          <p:cNvPr id="8" name="テキスト ボックス 7">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268297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stretch>
            <a:fillRect/>
          </a:stretch>
        </p:blipFill>
        <p:spPr>
          <a:xfrm>
            <a:off x="5410374" y="4713950"/>
            <a:ext cx="1609112" cy="1609112"/>
          </a:xfrm>
          <a:prstGeom prst="rect">
            <a:avLst/>
          </a:prstGeom>
        </p:spPr>
      </p:pic>
      <p:sp>
        <p:nvSpPr>
          <p:cNvPr id="2" name="タイトル 1">
            <a:extLst>
              <a:ext uri="{FF2B5EF4-FFF2-40B4-BE49-F238E27FC236}">
                <a16:creationId xmlns:a16="http://schemas.microsoft.com/office/drawing/2014/main" id="{96EA9530-CB3A-4331-9F29-F597BB6B76DB}"/>
              </a:ext>
            </a:extLst>
          </p:cNvPr>
          <p:cNvSpPr>
            <a:spLocks noGrp="1"/>
          </p:cNvSpPr>
          <p:nvPr>
            <p:ph type="title"/>
          </p:nvPr>
        </p:nvSpPr>
        <p:spPr>
          <a:xfrm>
            <a:off x="1356165" y="530175"/>
            <a:ext cx="6819431" cy="1219200"/>
          </a:xfrm>
        </p:spPr>
        <p:txBody>
          <a:bodyPr>
            <a:normAutofit/>
          </a:bodyPr>
          <a:lstStyle/>
          <a:p>
            <a:r>
              <a:rPr kumimoji="1" lang="ja-JP" altLang="en-US" sz="4000" dirty="0">
                <a:solidFill>
                  <a:schemeClr val="tx1"/>
                </a:solidFill>
              </a:rPr>
              <a:t>これ</a:t>
            </a:r>
            <a:r>
              <a:rPr kumimoji="1" lang="ja-JP" altLang="en-US" sz="4000" dirty="0" smtClean="0">
                <a:solidFill>
                  <a:schemeClr val="tx1"/>
                </a:solidFill>
              </a:rPr>
              <a:t>は「強み」で</a:t>
            </a:r>
            <a:r>
              <a:rPr kumimoji="1" lang="ja-JP" altLang="en-US" sz="4000" dirty="0">
                <a:solidFill>
                  <a:schemeClr val="tx1"/>
                </a:solidFill>
              </a:rPr>
              <a:t>しょうか？</a:t>
            </a:r>
          </a:p>
        </p:txBody>
      </p:sp>
      <p:sp>
        <p:nvSpPr>
          <p:cNvPr id="3" name="コンテンツ プレースホルダー 2">
            <a:extLst>
              <a:ext uri="{FF2B5EF4-FFF2-40B4-BE49-F238E27FC236}">
                <a16:creationId xmlns:a16="http://schemas.microsoft.com/office/drawing/2014/main" id="{882CDE93-3406-4685-BCEA-495CE4029B5A}"/>
              </a:ext>
            </a:extLst>
          </p:cNvPr>
          <p:cNvSpPr>
            <a:spLocks noGrp="1"/>
          </p:cNvSpPr>
          <p:nvPr>
            <p:ph idx="1"/>
          </p:nvPr>
        </p:nvSpPr>
        <p:spPr>
          <a:xfrm>
            <a:off x="677172" y="4650280"/>
            <a:ext cx="7543801" cy="565331"/>
          </a:xfrm>
        </p:spPr>
        <p:txBody>
          <a:bodyPr>
            <a:normAutofit/>
          </a:bodyPr>
          <a:lstStyle/>
          <a:p>
            <a:pPr>
              <a:lnSpc>
                <a:spcPct val="100000"/>
              </a:lnSpc>
            </a:pPr>
            <a:r>
              <a:rPr lang="ja-JP" altLang="en-US" sz="2200" dirty="0" smtClean="0">
                <a:solidFill>
                  <a:schemeClr val="tx1"/>
                </a:solidFill>
              </a:rPr>
              <a:t>・</a:t>
            </a:r>
            <a:r>
              <a:rPr lang="ja-JP" altLang="en-US" sz="2200" dirty="0">
                <a:solidFill>
                  <a:schemeClr val="tx1"/>
                </a:solidFill>
              </a:rPr>
              <a:t>そのため営業に行くたびに憂うつになります</a:t>
            </a:r>
            <a:endParaRPr kumimoji="1" lang="ja-JP" altLang="en-US" sz="2200" dirty="0">
              <a:solidFill>
                <a:schemeClr val="tx1"/>
              </a:solidFill>
            </a:endParaRPr>
          </a:p>
        </p:txBody>
      </p:sp>
      <p:sp>
        <p:nvSpPr>
          <p:cNvPr id="6" name="スライド番号プレースホルダー 5"/>
          <p:cNvSpPr>
            <a:spLocks noGrp="1"/>
          </p:cNvSpPr>
          <p:nvPr>
            <p:ph type="sldNum" sz="quarter" idx="12"/>
          </p:nvPr>
        </p:nvSpPr>
        <p:spPr>
          <a:xfrm>
            <a:off x="7807485" y="6312939"/>
            <a:ext cx="1299078" cy="545636"/>
          </a:xfrm>
        </p:spPr>
        <p:txBody>
          <a:bodyPr/>
          <a:lstStyle/>
          <a:p>
            <a:pPr rtl="0"/>
            <a:r>
              <a:rPr lang="ja-JP" altLang="en-US" dirty="0" smtClean="0"/>
              <a:t>①－</a:t>
            </a:r>
            <a:fld id="{022B156B-59AE-415F-B24B-8756D48BB977}" type="slidenum">
              <a:rPr lang="en-US" altLang="ja-JP" smtClean="0"/>
              <a:t>8</a:t>
            </a:fld>
            <a:endParaRPr lang="ja-JP" altLang="en-US" dirty="0"/>
          </a:p>
        </p:txBody>
      </p:sp>
      <p:sp>
        <p:nvSpPr>
          <p:cNvPr id="10" name="雲形吹き出し 9"/>
          <p:cNvSpPr/>
          <p:nvPr/>
        </p:nvSpPr>
        <p:spPr>
          <a:xfrm>
            <a:off x="7205092" y="4705549"/>
            <a:ext cx="1376642" cy="1183413"/>
          </a:xfrm>
          <a:prstGeom prst="cloudCallout">
            <a:avLst>
              <a:gd name="adj1" fmla="val -77410"/>
              <a:gd name="adj2" fmla="val 29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スマイル 27"/>
          <p:cNvSpPr/>
          <p:nvPr/>
        </p:nvSpPr>
        <p:spPr>
          <a:xfrm>
            <a:off x="7543787" y="4910418"/>
            <a:ext cx="747132" cy="681580"/>
          </a:xfrm>
          <a:prstGeom prst="smileyFace">
            <a:avLst>
              <a:gd name="adj" fmla="val -4653"/>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p:cNvCxnSpPr/>
          <p:nvPr/>
        </p:nvCxnSpPr>
        <p:spPr>
          <a:xfrm flipH="1">
            <a:off x="7662517" y="5067850"/>
            <a:ext cx="144968" cy="96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8008328" y="5067850"/>
            <a:ext cx="167268" cy="94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涙形 41"/>
          <p:cNvSpPr/>
          <p:nvPr/>
        </p:nvSpPr>
        <p:spPr>
          <a:xfrm rot="17156730">
            <a:off x="8064539" y="5220388"/>
            <a:ext cx="133265" cy="121016"/>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涙形 45"/>
          <p:cNvSpPr/>
          <p:nvPr/>
        </p:nvSpPr>
        <p:spPr>
          <a:xfrm rot="17156730">
            <a:off x="8216939" y="5372788"/>
            <a:ext cx="133265" cy="121016"/>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涙形 48"/>
          <p:cNvSpPr/>
          <p:nvPr/>
        </p:nvSpPr>
        <p:spPr>
          <a:xfrm rot="17156730" flipV="1">
            <a:off x="7582625" y="5195561"/>
            <a:ext cx="163874" cy="136881"/>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涙形 49"/>
          <p:cNvSpPr/>
          <p:nvPr/>
        </p:nvSpPr>
        <p:spPr>
          <a:xfrm rot="17156730" flipV="1">
            <a:off x="7422939" y="5353775"/>
            <a:ext cx="168196" cy="124497"/>
          </a:xfrm>
          <a:prstGeom prst="teardrop">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663285" y="3118953"/>
            <a:ext cx="7918448" cy="430887"/>
          </a:xfrm>
          <a:prstGeom prst="rect">
            <a:avLst/>
          </a:prstGeom>
          <a:noFill/>
        </p:spPr>
        <p:txBody>
          <a:bodyPr wrap="square" rtlCol="0">
            <a:spAutoFit/>
          </a:bodyPr>
          <a:lstStyle/>
          <a:p>
            <a:pPr>
              <a:lnSpc>
                <a:spcPct val="100000"/>
              </a:lnSpc>
            </a:pPr>
            <a:r>
              <a:rPr kumimoji="1" lang="ja-JP" altLang="en-US" sz="2200" dirty="0" smtClean="0"/>
              <a:t>・</a:t>
            </a:r>
            <a:r>
              <a:rPr kumimoji="1" lang="ja-JP" altLang="en-US" sz="2200" dirty="0" smtClean="0">
                <a:latin typeface="+mj-ea"/>
                <a:ea typeface="+mj-ea"/>
              </a:rPr>
              <a:t>そのため</a:t>
            </a:r>
            <a:r>
              <a:rPr kumimoji="1" lang="ja-JP" altLang="en-US" sz="2200" dirty="0">
                <a:latin typeface="+mj-ea"/>
                <a:ea typeface="+mj-ea"/>
              </a:rPr>
              <a:t>、</a:t>
            </a:r>
            <a:r>
              <a:rPr kumimoji="1" lang="ja-JP" altLang="en-US" sz="2200" dirty="0" smtClean="0"/>
              <a:t>営業</a:t>
            </a:r>
            <a:r>
              <a:rPr kumimoji="1" lang="ja-JP" altLang="en-US" sz="2200" dirty="0"/>
              <a:t>成績がトップです</a:t>
            </a:r>
            <a:endParaRPr kumimoji="1" lang="en-US" altLang="ja-JP" sz="2200" dirty="0"/>
          </a:p>
        </p:txBody>
      </p:sp>
      <p:sp>
        <p:nvSpPr>
          <p:cNvPr id="17" name="テキスト ボックス 16"/>
          <p:cNvSpPr txBox="1"/>
          <p:nvPr/>
        </p:nvSpPr>
        <p:spPr>
          <a:xfrm>
            <a:off x="677172" y="1985467"/>
            <a:ext cx="7918448" cy="430887"/>
          </a:xfrm>
          <a:prstGeom prst="rect">
            <a:avLst/>
          </a:prstGeom>
          <a:noFill/>
        </p:spPr>
        <p:txBody>
          <a:bodyPr wrap="square" rtlCol="0">
            <a:spAutoFit/>
          </a:bodyPr>
          <a:lstStyle/>
          <a:p>
            <a:r>
              <a:rPr kumimoji="1" lang="ja-JP" altLang="en-US" sz="2200" dirty="0" smtClean="0"/>
              <a:t>・</a:t>
            </a:r>
            <a:r>
              <a:rPr kumimoji="1" lang="en-US" altLang="ja-JP" sz="2200" dirty="0">
                <a:latin typeface="+mj-ea"/>
                <a:ea typeface="+mj-ea"/>
              </a:rPr>
              <a:t>A</a:t>
            </a:r>
            <a:r>
              <a:rPr kumimoji="1" lang="ja-JP" altLang="en-US" sz="2200" dirty="0" smtClean="0"/>
              <a:t>さんは、商品の分かりやすい説明ができます</a:t>
            </a:r>
            <a:endParaRPr kumimoji="1" lang="en-US" altLang="ja-JP" sz="2200" dirty="0" smtClean="0"/>
          </a:p>
        </p:txBody>
      </p:sp>
      <p:sp>
        <p:nvSpPr>
          <p:cNvPr id="18" name="テキスト ボックス 17"/>
          <p:cNvSpPr txBox="1"/>
          <p:nvPr/>
        </p:nvSpPr>
        <p:spPr>
          <a:xfrm>
            <a:off x="663285" y="3630152"/>
            <a:ext cx="7918448" cy="430887"/>
          </a:xfrm>
          <a:prstGeom prst="rect">
            <a:avLst/>
          </a:prstGeom>
          <a:noFill/>
        </p:spPr>
        <p:txBody>
          <a:bodyPr wrap="square" rtlCol="0">
            <a:spAutoFit/>
          </a:bodyPr>
          <a:lstStyle/>
          <a:p>
            <a:r>
              <a:rPr lang="ja-JP" altLang="en-US" sz="2200" dirty="0" smtClean="0"/>
              <a:t>・</a:t>
            </a:r>
            <a:r>
              <a:rPr lang="ja-JP" altLang="en-US" sz="2200" dirty="0"/>
              <a:t>しかし、</a:t>
            </a:r>
            <a:r>
              <a:rPr lang="en-US" altLang="ja-JP" sz="2200" dirty="0">
                <a:latin typeface="+mj-ea"/>
                <a:ea typeface="+mj-ea"/>
              </a:rPr>
              <a:t>A</a:t>
            </a:r>
            <a:r>
              <a:rPr lang="ja-JP" altLang="en-US" sz="2200" dirty="0" err="1"/>
              <a:t>さんは</a:t>
            </a:r>
            <a:r>
              <a:rPr lang="ja-JP" altLang="en-US" sz="2200" dirty="0"/>
              <a:t>営業が嫌い</a:t>
            </a:r>
            <a:r>
              <a:rPr lang="ja-JP" altLang="en-US" sz="2200" dirty="0" smtClean="0"/>
              <a:t>です</a:t>
            </a:r>
            <a:endParaRPr lang="en-US" altLang="ja-JP" sz="2200" dirty="0"/>
          </a:p>
        </p:txBody>
      </p:sp>
      <p:sp>
        <p:nvSpPr>
          <p:cNvPr id="19" name="テキスト ボックス 18"/>
          <p:cNvSpPr txBox="1"/>
          <p:nvPr/>
        </p:nvSpPr>
        <p:spPr>
          <a:xfrm>
            <a:off x="663285" y="4126716"/>
            <a:ext cx="7918448" cy="430887"/>
          </a:xfrm>
          <a:prstGeom prst="rect">
            <a:avLst/>
          </a:prstGeom>
          <a:noFill/>
        </p:spPr>
        <p:txBody>
          <a:bodyPr wrap="square" rtlCol="0">
            <a:spAutoFit/>
          </a:bodyPr>
          <a:lstStyle/>
          <a:p>
            <a:r>
              <a:rPr lang="ja-JP" altLang="en-US" sz="2200" dirty="0" smtClean="0"/>
              <a:t>・</a:t>
            </a:r>
            <a:r>
              <a:rPr lang="ja-JP" altLang="en-US" sz="2200" dirty="0"/>
              <a:t>そもそも人と話をすること自体あまり好きでは</a:t>
            </a:r>
            <a:r>
              <a:rPr lang="ja-JP" altLang="en-US" sz="2200" dirty="0" smtClean="0"/>
              <a:t>ありません</a:t>
            </a:r>
            <a:endParaRPr lang="en-US" altLang="ja-JP" sz="2200" dirty="0"/>
          </a:p>
        </p:txBody>
      </p:sp>
      <p:sp>
        <p:nvSpPr>
          <p:cNvPr id="5" name="テキスト ボックス 4"/>
          <p:cNvSpPr txBox="1"/>
          <p:nvPr/>
        </p:nvSpPr>
        <p:spPr>
          <a:xfrm>
            <a:off x="663285" y="2552210"/>
            <a:ext cx="8269647" cy="430887"/>
          </a:xfrm>
          <a:prstGeom prst="rect">
            <a:avLst/>
          </a:prstGeom>
          <a:noFill/>
        </p:spPr>
        <p:txBody>
          <a:bodyPr wrap="square" rtlCol="0">
            <a:spAutoFit/>
          </a:bodyPr>
          <a:lstStyle/>
          <a:p>
            <a:r>
              <a:rPr kumimoji="1" lang="ja-JP" altLang="en-US" sz="2200" dirty="0">
                <a:latin typeface="+mj-ea"/>
              </a:rPr>
              <a:t>・</a:t>
            </a:r>
            <a:r>
              <a:rPr kumimoji="1" lang="en-US" altLang="ja-JP" sz="2200" dirty="0">
                <a:latin typeface="+mj-ea"/>
              </a:rPr>
              <a:t>A</a:t>
            </a:r>
            <a:r>
              <a:rPr kumimoji="1" lang="ja-JP" altLang="en-US" sz="2200" dirty="0" err="1"/>
              <a:t>さんの</a:t>
            </a:r>
            <a:r>
              <a:rPr kumimoji="1" lang="ja-JP" altLang="en-US" sz="2200" dirty="0"/>
              <a:t>話を聞いた</a:t>
            </a:r>
            <a:r>
              <a:rPr kumimoji="1" lang="ja-JP" altLang="en-US" sz="2200" dirty="0" smtClean="0"/>
              <a:t>人は</a:t>
            </a:r>
            <a:r>
              <a:rPr kumimoji="1" lang="ja-JP" altLang="en-US" sz="2200" dirty="0"/>
              <a:t>その商品が欲しくなってしまいます</a:t>
            </a:r>
            <a:endParaRPr kumimoji="1" lang="en-US" altLang="ja-JP" sz="2200" dirty="0"/>
          </a:p>
        </p:txBody>
      </p:sp>
      <p:sp>
        <p:nvSpPr>
          <p:cNvPr id="21" name="テキスト ボックス 20">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1807877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1000"/>
                                        <p:tgtEl>
                                          <p:spTgt spid="18"/>
                                        </p:tgtEl>
                                      </p:cBhvr>
                                    </p:animEffect>
                                    <p:anim calcmode="lin" valueType="num">
                                      <p:cBhvr>
                                        <p:cTn id="31" dur="1000" fill="hold"/>
                                        <p:tgtEl>
                                          <p:spTgt spid="18"/>
                                        </p:tgtEl>
                                        <p:attrNameLst>
                                          <p:attrName>ppt_x</p:attrName>
                                        </p:attrNameLst>
                                      </p:cBhvr>
                                      <p:tavLst>
                                        <p:tav tm="0">
                                          <p:val>
                                            <p:strVal val="#ppt_x"/>
                                          </p:val>
                                        </p:tav>
                                        <p:tav tm="100000">
                                          <p:val>
                                            <p:strVal val="#ppt_x"/>
                                          </p:val>
                                        </p:tav>
                                      </p:tavLst>
                                    </p:anim>
                                    <p:anim calcmode="lin" valueType="num">
                                      <p:cBhvr>
                                        <p:cTn id="32" dur="1000" fill="hold"/>
                                        <p:tgtEl>
                                          <p:spTgt spid="18"/>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fade">
                                      <p:cBhvr>
                                        <p:cTn id="42" dur="1000"/>
                                        <p:tgtEl>
                                          <p:spTgt spid="3">
                                            <p:txEl>
                                              <p:pRg st="0" end="0"/>
                                            </p:txEl>
                                          </p:spTgt>
                                        </p:tgtEl>
                                      </p:cBhvr>
                                    </p:animEffect>
                                    <p:anim calcmode="lin" valueType="num">
                                      <p:cBhvr>
                                        <p:cTn id="4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17" grpId="0"/>
      <p:bldP spid="18" grpId="0"/>
      <p:bldP spid="19"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822960" y="2988526"/>
            <a:ext cx="7543800" cy="1336585"/>
          </a:xfrm>
        </p:spPr>
        <p:txBody>
          <a:bodyPr>
            <a:normAutofit/>
          </a:bodyPr>
          <a:lstStyle/>
          <a:p>
            <a:r>
              <a:rPr kumimoji="1" lang="ja-JP" altLang="en-US" sz="6000" dirty="0" smtClean="0"/>
              <a:t>「強み」の構成要素</a:t>
            </a:r>
            <a:endParaRPr kumimoji="1" lang="ja-JP" altLang="en-US" sz="6000" dirty="0"/>
          </a:p>
        </p:txBody>
      </p:sp>
      <p:sp>
        <p:nvSpPr>
          <p:cNvPr id="4" name="スライド番号プレースホルダー 3"/>
          <p:cNvSpPr>
            <a:spLocks noGrp="1"/>
          </p:cNvSpPr>
          <p:nvPr>
            <p:ph type="sldNum" sz="quarter" idx="12"/>
          </p:nvPr>
        </p:nvSpPr>
        <p:spPr>
          <a:xfrm>
            <a:off x="7808977" y="6345937"/>
            <a:ext cx="1335024" cy="512064"/>
          </a:xfrm>
        </p:spPr>
        <p:txBody>
          <a:bodyPr/>
          <a:lstStyle/>
          <a:p>
            <a:r>
              <a:rPr lang="ja-JP" altLang="en-US" dirty="0" smtClean="0"/>
              <a:t>①－</a:t>
            </a:r>
            <a:fld id="{022B156B-59AE-415F-B24B-8756D48BB977}" type="slidenum">
              <a:rPr lang="en-US" altLang="ja-JP" smtClean="0"/>
              <a:pPr/>
              <a:t>9</a:t>
            </a:fld>
            <a:endParaRPr lang="ja-JP" altLang="en-US" dirty="0"/>
          </a:p>
        </p:txBody>
      </p:sp>
      <p:sp>
        <p:nvSpPr>
          <p:cNvPr id="6" name="テキスト ボックス 5">
            <a:extLst>
              <a:ext uri="{FF2B5EF4-FFF2-40B4-BE49-F238E27FC236}">
                <a16:creationId xmlns:a16="http://schemas.microsoft.com/office/drawing/2014/main" id="{564036E0-3765-49FB-840B-1A2DB6D2B52D}"/>
              </a:ext>
            </a:extLst>
          </p:cNvPr>
          <p:cNvSpPr txBox="1"/>
          <p:nvPr/>
        </p:nvSpPr>
        <p:spPr>
          <a:xfrm>
            <a:off x="0" y="6489243"/>
            <a:ext cx="7633657" cy="369332"/>
          </a:xfrm>
          <a:prstGeom prst="rect">
            <a:avLst/>
          </a:prstGeom>
          <a:noFill/>
        </p:spPr>
        <p:txBody>
          <a:bodyPr wrap="square" rtlCol="0">
            <a:spAutoFit/>
          </a:bodyPr>
          <a:lstStyle/>
          <a:p>
            <a:r>
              <a:rPr kumimoji="1" lang="ja-JP" altLang="en-US" dirty="0">
                <a:latin typeface="+mj-ea"/>
                <a:ea typeface="+mj-ea"/>
              </a:rPr>
              <a:t>ワークシステム・</a:t>
            </a:r>
            <a:r>
              <a:rPr kumimoji="1" lang="ja-JP" altLang="en-US" dirty="0" smtClean="0">
                <a:latin typeface="+mj-ea"/>
                <a:ea typeface="+mj-ea"/>
              </a:rPr>
              <a:t>サポートプログラム　</a:t>
            </a:r>
            <a:r>
              <a:rPr kumimoji="1" lang="en-US" altLang="ja-JP" dirty="0" smtClean="0">
                <a:latin typeface="+mj-ea"/>
                <a:ea typeface="+mj-ea"/>
              </a:rPr>
              <a:t>WSSP</a:t>
            </a:r>
            <a:r>
              <a:rPr kumimoji="1" lang="ja-JP" altLang="en-US" dirty="0" smtClean="0">
                <a:latin typeface="+mj-ea"/>
                <a:ea typeface="+mj-ea"/>
              </a:rPr>
              <a:t>版強み育成プロジェクト</a:t>
            </a:r>
            <a:endParaRPr kumimoji="1" lang="ja-JP" altLang="en-US" dirty="0">
              <a:latin typeface="+mj-ea"/>
              <a:ea typeface="+mj-ea"/>
            </a:endParaRPr>
          </a:p>
        </p:txBody>
      </p:sp>
    </p:spTree>
    <p:extLst>
      <p:ext uri="{BB962C8B-B14F-4D97-AF65-F5344CB8AC3E}">
        <p14:creationId xmlns:p14="http://schemas.microsoft.com/office/powerpoint/2010/main" val="4242553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2679</Words>
  <Application>Microsoft Office PowerPoint</Application>
  <PresentationFormat>画面に合わせる (4:3)</PresentationFormat>
  <Paragraphs>358</Paragraphs>
  <Slides>27</Slides>
  <Notes>27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27</vt:i4>
      </vt:variant>
    </vt:vector>
  </HeadingPairs>
  <TitlesOfParts>
    <vt:vector size="33" baseType="lpstr">
      <vt:lpstr>ＭＳ Ｐゴシック</vt:lpstr>
      <vt:lpstr>メイリオ</vt:lpstr>
      <vt:lpstr>Arial</vt:lpstr>
      <vt:lpstr>Calibri</vt:lpstr>
      <vt:lpstr>Times New Roman</vt:lpstr>
      <vt:lpstr>レトロスペクト</vt:lpstr>
      <vt:lpstr>「強み」の講習① ～　「強み」とは？　～</vt:lpstr>
      <vt:lpstr>PowerPoint プレゼンテーション</vt:lpstr>
      <vt:lpstr>講習の目的</vt:lpstr>
      <vt:lpstr>講習①の内容</vt:lpstr>
      <vt:lpstr>　「強み」とは何か？</vt:lpstr>
      <vt:lpstr>「強み」とは何か？</vt:lpstr>
      <vt:lpstr>「強み」の種類</vt:lpstr>
      <vt:lpstr>これは「強み」でしょうか？</vt:lpstr>
      <vt:lpstr>「強み」の構成要素</vt:lpstr>
      <vt:lpstr>「強み」の構成要素</vt:lpstr>
      <vt:lpstr>Aさんの「分かりやすい説明ができる」を 　　　　　構成要素ごとに整理してみよう！</vt:lpstr>
      <vt:lpstr>PowerPoint プレゼンテーション</vt:lpstr>
      <vt:lpstr>「強み」を認識し、 　　　　活用することの効果</vt:lpstr>
      <vt:lpstr>「強み」を認識し、 　　　　　　　活用することの効果</vt:lpstr>
      <vt:lpstr>「発達障害の特性チェック」 ワークブック</vt:lpstr>
      <vt:lpstr>PowerPoint プレゼンテーション</vt:lpstr>
      <vt:lpstr>PowerPoint プレゼンテーション</vt:lpstr>
      <vt:lpstr>実際に、「強み」を意識することはむずかしい</vt:lpstr>
      <vt:lpstr>PowerPoint プレゼンテーション</vt:lpstr>
      <vt:lpstr>　リフレーミングとは？  　リフレーミング・ゲーム</vt:lpstr>
      <vt:lpstr>リフレーミングとは</vt:lpstr>
      <vt:lpstr>リフレーミングの例</vt:lpstr>
      <vt:lpstr>リフレーミング・ゲーム ※このゲームは２名以上で実施します </vt:lpstr>
      <vt:lpstr>PowerPoint プレゼンテーション</vt:lpstr>
      <vt:lpstr>講習①の内容・まとめ</vt:lpstr>
      <vt:lpstr>次回予告</vt:lpstr>
      <vt:lpstr>引用・参考文献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「強み」の講習①資料</dc:title>
  <dc:creator>独立行政法人高齢・障害・求職者雇用支援機構</dc:creator>
  <dcterms:created xsi:type="dcterms:W3CDTF">2022-11-21T01:21:17Z</dcterms:created>
  <dcterms:modified xsi:type="dcterms:W3CDTF">2023-02-08T02:20:20Z</dcterms:modified>
</cp:coreProperties>
</file>