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8" r:id="rId1"/>
    <p:sldMasterId id="2147483928" r:id="rId2"/>
    <p:sldMasterId id="2147483940" r:id="rId3"/>
    <p:sldMasterId id="2147483946" r:id="rId4"/>
    <p:sldMasterId id="2147483952" r:id="rId5"/>
  </p:sldMasterIdLst>
  <p:notesMasterIdLst>
    <p:notesMasterId r:id="rId19"/>
  </p:notesMasterIdLst>
  <p:handoutMasterIdLst>
    <p:handoutMasterId r:id="rId20"/>
  </p:handoutMasterIdLst>
  <p:sldIdLst>
    <p:sldId id="306" r:id="rId6"/>
    <p:sldId id="462" r:id="rId7"/>
    <p:sldId id="475" r:id="rId8"/>
    <p:sldId id="501" r:id="rId9"/>
    <p:sldId id="477" r:id="rId10"/>
    <p:sldId id="478" r:id="rId11"/>
    <p:sldId id="480" r:id="rId12"/>
    <p:sldId id="481" r:id="rId13"/>
    <p:sldId id="490" r:id="rId14"/>
    <p:sldId id="491" r:id="rId15"/>
    <p:sldId id="496" r:id="rId16"/>
    <p:sldId id="486" r:id="rId17"/>
    <p:sldId id="492" r:id="rId18"/>
  </p:sldIdLst>
  <p:sldSz cx="9144000" cy="6858000" type="screen4x3"/>
  <p:notesSz cx="6807200" cy="9939338"/>
  <p:defaultTextStyle>
    <a:defPPr>
      <a:defRPr lang="ja-JP"/>
    </a:defPPr>
    <a:lvl1pPr algn="l" rtl="0" fontAlgn="base">
      <a:spcBef>
        <a:spcPct val="0"/>
      </a:spcBef>
      <a:spcAft>
        <a:spcPct val="0"/>
      </a:spcAft>
      <a:defRPr kumimoji="1" sz="2400" kern="1200">
        <a:solidFill>
          <a:schemeClr val="tx1"/>
        </a:solidFill>
        <a:latin typeface="Times" charset="0"/>
        <a:ea typeface="Osaka" charset="-128"/>
        <a:cs typeface="+mn-cs"/>
      </a:defRPr>
    </a:lvl1pPr>
    <a:lvl2pPr marL="457200" algn="l" rtl="0" fontAlgn="base">
      <a:spcBef>
        <a:spcPct val="0"/>
      </a:spcBef>
      <a:spcAft>
        <a:spcPct val="0"/>
      </a:spcAft>
      <a:defRPr kumimoji="1" sz="2400" kern="1200">
        <a:solidFill>
          <a:schemeClr val="tx1"/>
        </a:solidFill>
        <a:latin typeface="Times" charset="0"/>
        <a:ea typeface="Osaka" charset="-128"/>
        <a:cs typeface="+mn-cs"/>
      </a:defRPr>
    </a:lvl2pPr>
    <a:lvl3pPr marL="914400" algn="l" rtl="0" fontAlgn="base">
      <a:spcBef>
        <a:spcPct val="0"/>
      </a:spcBef>
      <a:spcAft>
        <a:spcPct val="0"/>
      </a:spcAft>
      <a:defRPr kumimoji="1" sz="2400" kern="1200">
        <a:solidFill>
          <a:schemeClr val="tx1"/>
        </a:solidFill>
        <a:latin typeface="Times" charset="0"/>
        <a:ea typeface="Osaka" charset="-128"/>
        <a:cs typeface="+mn-cs"/>
      </a:defRPr>
    </a:lvl3pPr>
    <a:lvl4pPr marL="1371600" algn="l" rtl="0" fontAlgn="base">
      <a:spcBef>
        <a:spcPct val="0"/>
      </a:spcBef>
      <a:spcAft>
        <a:spcPct val="0"/>
      </a:spcAft>
      <a:defRPr kumimoji="1" sz="2400" kern="1200">
        <a:solidFill>
          <a:schemeClr val="tx1"/>
        </a:solidFill>
        <a:latin typeface="Times" charset="0"/>
        <a:ea typeface="Osaka" charset="-128"/>
        <a:cs typeface="+mn-cs"/>
      </a:defRPr>
    </a:lvl4pPr>
    <a:lvl5pPr marL="1828800" algn="l" rtl="0" fontAlgn="base">
      <a:spcBef>
        <a:spcPct val="0"/>
      </a:spcBef>
      <a:spcAft>
        <a:spcPct val="0"/>
      </a:spcAft>
      <a:defRPr kumimoji="1" sz="2400" kern="1200">
        <a:solidFill>
          <a:schemeClr val="tx1"/>
        </a:solidFill>
        <a:latin typeface="Times" charset="0"/>
        <a:ea typeface="Osaka" charset="-128"/>
        <a:cs typeface="+mn-cs"/>
      </a:defRPr>
    </a:lvl5pPr>
    <a:lvl6pPr marL="2286000" algn="l" defTabSz="914400" rtl="0" eaLnBrk="1" latinLnBrk="0" hangingPunct="1">
      <a:defRPr kumimoji="1" sz="2400" kern="1200">
        <a:solidFill>
          <a:schemeClr val="tx1"/>
        </a:solidFill>
        <a:latin typeface="Times" charset="0"/>
        <a:ea typeface="Osaka" charset="-128"/>
        <a:cs typeface="+mn-cs"/>
      </a:defRPr>
    </a:lvl6pPr>
    <a:lvl7pPr marL="2743200" algn="l" defTabSz="914400" rtl="0" eaLnBrk="1" latinLnBrk="0" hangingPunct="1">
      <a:defRPr kumimoji="1" sz="2400" kern="1200">
        <a:solidFill>
          <a:schemeClr val="tx1"/>
        </a:solidFill>
        <a:latin typeface="Times" charset="0"/>
        <a:ea typeface="Osaka" charset="-128"/>
        <a:cs typeface="+mn-cs"/>
      </a:defRPr>
    </a:lvl7pPr>
    <a:lvl8pPr marL="3200400" algn="l" defTabSz="914400" rtl="0" eaLnBrk="1" latinLnBrk="0" hangingPunct="1">
      <a:defRPr kumimoji="1" sz="2400" kern="1200">
        <a:solidFill>
          <a:schemeClr val="tx1"/>
        </a:solidFill>
        <a:latin typeface="Times" charset="0"/>
        <a:ea typeface="Osaka" charset="-128"/>
        <a:cs typeface="+mn-cs"/>
      </a:defRPr>
    </a:lvl8pPr>
    <a:lvl9pPr marL="3657600" algn="l" defTabSz="914400" rtl="0" eaLnBrk="1" latinLnBrk="0" hangingPunct="1">
      <a:defRPr kumimoji="1" sz="2400" kern="1200">
        <a:solidFill>
          <a:schemeClr val="tx1"/>
        </a:solidFill>
        <a:latin typeface="Times"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6699"/>
    <a:srgbClr val="9DC3E6"/>
    <a:srgbClr val="DEEBF7"/>
    <a:srgbClr val="FFEBEB"/>
    <a:srgbClr val="D6F4FE"/>
    <a:srgbClr val="000000"/>
    <a:srgbClr val="FFE7E7"/>
    <a:srgbClr val="FFE1E1"/>
    <a:srgbClr val="EDE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7206" autoAdjust="0"/>
  </p:normalViewPr>
  <p:slideViewPr>
    <p:cSldViewPr>
      <p:cViewPr varScale="1">
        <p:scale>
          <a:sx n="75" d="100"/>
          <a:sy n="75" d="100"/>
        </p:scale>
        <p:origin x="5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232"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2" y="1"/>
            <a:ext cx="2951071" cy="49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5" rIns="92149" bIns="46075" numCol="1" anchor="t" anchorCtr="0" compatLnSpc="1">
            <a:prstTxWarp prst="textNoShape">
              <a:avLst/>
            </a:prstTxWarp>
          </a:bodyPr>
          <a:lstStyle>
            <a:lvl1pPr>
              <a:defRPr sz="1200">
                <a:latin typeface="Times New Roman" pitchFamily="18" charset="0"/>
                <a:ea typeface="ＭＳ Ｐゴシック" pitchFamily="50" charset="-128"/>
              </a:defRPr>
            </a:lvl1pPr>
          </a:lstStyle>
          <a:p>
            <a:pPr>
              <a:defRPr/>
            </a:pPr>
            <a:endParaRPr lang="en-US" altLang="ja-JP" dirty="0"/>
          </a:p>
        </p:txBody>
      </p:sp>
      <p:sp>
        <p:nvSpPr>
          <p:cNvPr id="43012" name="Rectangle 4"/>
          <p:cNvSpPr>
            <a:spLocks noGrp="1" noChangeArrowheads="1"/>
          </p:cNvSpPr>
          <p:nvPr>
            <p:ph type="ftr" sz="quarter" idx="2"/>
          </p:nvPr>
        </p:nvSpPr>
        <p:spPr bwMode="auto">
          <a:xfrm>
            <a:off x="2" y="9440376"/>
            <a:ext cx="2951071"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5" rIns="92149" bIns="46075" numCol="1" anchor="b" anchorCtr="0" compatLnSpc="1">
            <a:prstTxWarp prst="textNoShape">
              <a:avLst/>
            </a:prstTxWarp>
          </a:bodyPr>
          <a:lstStyle>
            <a:lvl1pPr>
              <a:defRPr sz="1200">
                <a:latin typeface="Times New Roman" pitchFamily="18" charset="0"/>
                <a:ea typeface="ＭＳ Ｐゴシック" pitchFamily="50" charset="-128"/>
              </a:defRPr>
            </a:lvl1pPr>
          </a:lstStyle>
          <a:p>
            <a:pPr>
              <a:defRPr/>
            </a:pPr>
            <a:endParaRPr lang="en-US" altLang="ja-JP" dirty="0"/>
          </a:p>
        </p:txBody>
      </p:sp>
    </p:spTree>
    <p:extLst>
      <p:ext uri="{BB962C8B-B14F-4D97-AF65-F5344CB8AC3E}">
        <p14:creationId xmlns:p14="http://schemas.microsoft.com/office/powerpoint/2010/main" val="2629610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1"/>
            <a:ext cx="2951071" cy="49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5" rIns="92149" bIns="46075" numCol="1" anchor="t" anchorCtr="0" compatLnSpc="1">
            <a:prstTxWarp prst="textNoShape">
              <a:avLst/>
            </a:prstTxWarp>
          </a:bodyPr>
          <a:lstStyle>
            <a:lvl1pPr>
              <a:defRPr sz="1200">
                <a:latin typeface="Times New Roman" pitchFamily="18" charset="0"/>
                <a:ea typeface="ＭＳ Ｐゴシック" pitchFamily="50" charset="-128"/>
              </a:defRPr>
            </a:lvl1pPr>
          </a:lstStyle>
          <a:p>
            <a:pPr>
              <a:defRPr/>
            </a:pPr>
            <a:endParaRPr lang="en-US" altLang="ja-JP" dirty="0"/>
          </a:p>
        </p:txBody>
      </p:sp>
      <p:sp>
        <p:nvSpPr>
          <p:cNvPr id="8195" name="Rectangle 3"/>
          <p:cNvSpPr>
            <a:spLocks noGrp="1" noChangeArrowheads="1"/>
          </p:cNvSpPr>
          <p:nvPr>
            <p:ph type="dt" idx="1"/>
          </p:nvPr>
        </p:nvSpPr>
        <p:spPr bwMode="auto">
          <a:xfrm>
            <a:off x="3856132" y="1"/>
            <a:ext cx="2949466" cy="49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5" rIns="92149" bIns="46075" numCol="1" anchor="t" anchorCtr="0" compatLnSpc="1">
            <a:prstTxWarp prst="textNoShape">
              <a:avLst/>
            </a:prstTxWarp>
          </a:bodyPr>
          <a:lstStyle>
            <a:lvl1pPr algn="r">
              <a:defRPr sz="1200">
                <a:latin typeface="Times New Roman" pitchFamily="18" charset="0"/>
                <a:ea typeface="ＭＳ Ｐゴシック" pitchFamily="50" charset="-128"/>
              </a:defRPr>
            </a:lvl1pPr>
          </a:lstStyle>
          <a:p>
            <a:pPr>
              <a:defRPr/>
            </a:pPr>
            <a:endParaRPr lang="en-US" altLang="ja-JP" dirty="0"/>
          </a:p>
        </p:txBody>
      </p:sp>
      <p:sp>
        <p:nvSpPr>
          <p:cNvPr id="6148" name="Rectangle 4"/>
          <p:cNvSpPr>
            <a:spLocks noGrp="1" noRot="1" noChangeAspect="1" noChangeArrowheads="1" noTextEdit="1"/>
          </p:cNvSpPr>
          <p:nvPr>
            <p:ph type="sldImg" idx="2"/>
          </p:nvPr>
        </p:nvSpPr>
        <p:spPr bwMode="auto">
          <a:xfrm>
            <a:off x="917575" y="744538"/>
            <a:ext cx="4973638"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2009" y="4722585"/>
            <a:ext cx="5444797" cy="447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5" rIns="92149" bIns="4607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2" y="9440376"/>
            <a:ext cx="2951071"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5" rIns="92149" bIns="46075" numCol="1" anchor="b" anchorCtr="0" compatLnSpc="1">
            <a:prstTxWarp prst="textNoShape">
              <a:avLst/>
            </a:prstTxWarp>
          </a:bodyPr>
          <a:lstStyle>
            <a:lvl1pPr>
              <a:defRPr sz="1200">
                <a:latin typeface="Times New Roman" pitchFamily="18" charset="0"/>
                <a:ea typeface="ＭＳ Ｐゴシック" pitchFamily="50" charset="-128"/>
              </a:defRPr>
            </a:lvl1pPr>
          </a:lstStyle>
          <a:p>
            <a:pPr>
              <a:defRPr/>
            </a:pPr>
            <a:endParaRPr lang="en-US" altLang="ja-JP" dirty="0"/>
          </a:p>
        </p:txBody>
      </p:sp>
      <p:sp>
        <p:nvSpPr>
          <p:cNvPr id="8199" name="Rectangle 7"/>
          <p:cNvSpPr>
            <a:spLocks noGrp="1" noChangeArrowheads="1"/>
          </p:cNvSpPr>
          <p:nvPr>
            <p:ph type="sldNum" sz="quarter" idx="5"/>
          </p:nvPr>
        </p:nvSpPr>
        <p:spPr bwMode="auto">
          <a:xfrm>
            <a:off x="3856132" y="9440376"/>
            <a:ext cx="2949466"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5" rIns="92149" bIns="46075" numCol="1" anchor="b" anchorCtr="0" compatLnSpc="1">
            <a:prstTxWarp prst="textNoShape">
              <a:avLst/>
            </a:prstTxWarp>
          </a:bodyPr>
          <a:lstStyle>
            <a:lvl1pPr algn="r">
              <a:defRPr sz="1200">
                <a:latin typeface="Times New Roman" pitchFamily="18" charset="0"/>
                <a:ea typeface="ＭＳ Ｐゴシック" pitchFamily="50" charset="-128"/>
              </a:defRPr>
            </a:lvl1pPr>
          </a:lstStyle>
          <a:p>
            <a:pPr>
              <a:defRPr/>
            </a:pPr>
            <a:fld id="{F46F001D-12A5-4220-96F5-EDBCCCABAA1A}" type="slidenum">
              <a:rPr lang="en-US" altLang="ja-JP"/>
              <a:pPr>
                <a:defRPr/>
              </a:pPr>
              <a:t>‹#›</a:t>
            </a:fld>
            <a:endParaRPr lang="en-US" altLang="ja-JP" dirty="0"/>
          </a:p>
        </p:txBody>
      </p:sp>
    </p:spTree>
    <p:extLst>
      <p:ext uri="{BB962C8B-B14F-4D97-AF65-F5344CB8AC3E}">
        <p14:creationId xmlns:p14="http://schemas.microsoft.com/office/powerpoint/2010/main" val="924768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07987"/>
            <a:r>
              <a:rPr lang="ja-JP" altLang="en-US" sz="1100" dirty="0">
                <a:latin typeface="ＭＳ Ｐ明朝" panose="02020600040205080304" pitchFamily="18" charset="-128"/>
                <a:cs typeface="メイリオ" panose="020B0604030504040204" pitchFamily="50" charset="-128"/>
              </a:rPr>
              <a:t>ジョブリハーサルの目標の設定と</a:t>
            </a:r>
            <a:r>
              <a:rPr lang="ja-JP" altLang="en-US" sz="1100" dirty="0" smtClean="0">
                <a:latin typeface="ＭＳ Ｐ明朝" panose="02020600040205080304" pitchFamily="18" charset="-128"/>
                <a:cs typeface="メイリオ" panose="020B0604030504040204" pitchFamily="50" charset="-128"/>
              </a:rPr>
              <a:t>振り返りの</a:t>
            </a:r>
            <a:r>
              <a:rPr lang="ja-JP" altLang="en-US" sz="1100" dirty="0">
                <a:latin typeface="ＭＳ Ｐ明朝" panose="02020600040205080304" pitchFamily="18" charset="-128"/>
                <a:cs typeface="メイリオ" panose="020B0604030504040204" pitchFamily="50" charset="-128"/>
              </a:rPr>
              <a:t>方法について説明します。</a:t>
            </a:r>
            <a:endParaRPr lang="en-US" altLang="ja-JP" sz="1100" dirty="0">
              <a:latin typeface="ＭＳ Ｐ明朝" panose="02020600040205080304" pitchFamily="18"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8E86EFA0-0ED1-4CA7-9F41-B0B2E70EFCB6}"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330226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07987"/>
            <a:r>
              <a:rPr lang="ja-JP" altLang="en-US" sz="1100" dirty="0">
                <a:latin typeface="ＭＳ Ｐ明朝" panose="02020600040205080304" pitchFamily="18" charset="-128"/>
              </a:rPr>
              <a:t>社会人基礎力とは、職場や地域社会で多様な人々と仕事をしていくために必要な基礎的な力」として、経済産業省が</a:t>
            </a:r>
            <a:r>
              <a:rPr lang="en-US" altLang="ja-JP" sz="1100" dirty="0">
                <a:latin typeface="ＭＳ Ｐ明朝" panose="02020600040205080304" pitchFamily="18" charset="-128"/>
              </a:rPr>
              <a:t>2006</a:t>
            </a:r>
            <a:r>
              <a:rPr lang="ja-JP" altLang="en-US" sz="1100" dirty="0">
                <a:latin typeface="ＭＳ Ｐ明朝" panose="02020600040205080304" pitchFamily="18" charset="-128"/>
              </a:rPr>
              <a:t>年に提唱したもので、 「前に踏み出す力」、「考え抜く力」、「チームで働く力」の３つの能力</a:t>
            </a:r>
            <a:r>
              <a:rPr lang="ja-JP" altLang="en-US" sz="1100" dirty="0" smtClean="0">
                <a:latin typeface="ＭＳ Ｐ明朝" panose="02020600040205080304" pitchFamily="18" charset="-128"/>
              </a:rPr>
              <a:t>（</a:t>
            </a:r>
            <a:r>
              <a:rPr lang="en-US" altLang="ja-JP" sz="1100" dirty="0" smtClean="0">
                <a:latin typeface="ＭＳ Ｐ明朝" panose="02020600040205080304" pitchFamily="18" charset="-128"/>
              </a:rPr>
              <a:t>12</a:t>
            </a:r>
            <a:r>
              <a:rPr lang="ja-JP" altLang="en-US" sz="1100" dirty="0" smtClean="0">
                <a:latin typeface="ＭＳ Ｐ明朝" panose="02020600040205080304" pitchFamily="18" charset="-128"/>
              </a:rPr>
              <a:t>の</a:t>
            </a:r>
            <a:r>
              <a:rPr lang="ja-JP" altLang="en-US" sz="1100" dirty="0">
                <a:latin typeface="ＭＳ Ｐ明朝" panose="02020600040205080304" pitchFamily="18" charset="-128"/>
              </a:rPr>
              <a:t>能力要素）から構成されています</a:t>
            </a:r>
            <a:r>
              <a:rPr lang="ja-JP" altLang="en-US" sz="1100" dirty="0" smtClean="0">
                <a:latin typeface="ＭＳ Ｐ明朝" panose="02020600040205080304" pitchFamily="18" charset="-128"/>
              </a:rPr>
              <a:t>。</a:t>
            </a:r>
            <a:endParaRPr lang="en-US" altLang="ja-JP" sz="1100" dirty="0" smtClean="0">
              <a:latin typeface="ＭＳ Ｐ明朝" panose="02020600040205080304" pitchFamily="18" charset="-128"/>
            </a:endParaRPr>
          </a:p>
          <a:p>
            <a:pPr indent="107987"/>
            <a:endParaRPr lang="en-US" altLang="ja-JP" sz="1100" dirty="0" smtClean="0">
              <a:latin typeface="ＭＳ Ｐ明朝" panose="02020600040205080304" pitchFamily="18" charset="-128"/>
            </a:endParaRPr>
          </a:p>
          <a:p>
            <a:pPr indent="107987"/>
            <a:r>
              <a:rPr lang="en-US" altLang="ja-JP" sz="1100" dirty="0" smtClean="0">
                <a:latin typeface="ＭＳ Ｐ明朝" panose="02020600040205080304" pitchFamily="18" charset="-128"/>
              </a:rPr>
              <a:t>12</a:t>
            </a:r>
            <a:r>
              <a:rPr lang="ja-JP" altLang="en-US" sz="1100" dirty="0" smtClean="0">
                <a:latin typeface="ＭＳ Ｐ明朝" panose="02020600040205080304" pitchFamily="18" charset="-128"/>
              </a:rPr>
              <a:t>の</a:t>
            </a:r>
            <a:r>
              <a:rPr lang="ja-JP" altLang="en-US" sz="1100" dirty="0">
                <a:latin typeface="ＭＳ Ｐ明朝" panose="02020600040205080304" pitchFamily="18" charset="-128"/>
              </a:rPr>
              <a:t>能力要素は、「主体性」、「働きかけ力」</a:t>
            </a:r>
            <a:r>
              <a:rPr lang="ja-JP" altLang="en-US" sz="1100" dirty="0" smtClean="0">
                <a:latin typeface="ＭＳ Ｐ明朝" panose="02020600040205080304" pitchFamily="18" charset="-128"/>
              </a:rPr>
              <a:t>、「実行力」、「</a:t>
            </a:r>
            <a:r>
              <a:rPr lang="ja-JP" altLang="en-US" sz="1100" dirty="0">
                <a:latin typeface="ＭＳ Ｐ明朝" panose="02020600040205080304" pitchFamily="18" charset="-128"/>
              </a:rPr>
              <a:t>課題発見力」、「計画力」、「創造力」、「発信力」、「傾聴力」、「柔軟性」、「情況把握力」、「規律性」、「ストレスコントロール力」のことです</a:t>
            </a:r>
            <a:r>
              <a:rPr lang="ja-JP" altLang="en-US" sz="1100" dirty="0" smtClean="0">
                <a:latin typeface="ＭＳ Ｐ明朝" panose="02020600040205080304" pitchFamily="18" charset="-128"/>
              </a:rPr>
              <a:t>。</a:t>
            </a:r>
            <a:endParaRPr lang="en-US" altLang="ja-JP" sz="1100" dirty="0" smtClean="0">
              <a:latin typeface="ＭＳ Ｐ明朝" panose="02020600040205080304" pitchFamily="18" charset="-128"/>
            </a:endParaRPr>
          </a:p>
          <a:p>
            <a:pPr indent="107987"/>
            <a:r>
              <a:rPr lang="ja-JP" altLang="en-US" sz="1100" dirty="0" smtClean="0">
                <a:latin typeface="ＭＳ Ｐ明朝" panose="02020600040205080304" pitchFamily="18" charset="-128"/>
              </a:rPr>
              <a:t>これらの</a:t>
            </a:r>
            <a:r>
              <a:rPr lang="en-US" altLang="ja-JP" sz="1100" dirty="0" smtClean="0">
                <a:latin typeface="ＭＳ Ｐ明朝" panose="02020600040205080304" pitchFamily="18" charset="-128"/>
              </a:rPr>
              <a:t>12</a:t>
            </a:r>
            <a:r>
              <a:rPr lang="ja-JP" altLang="en-US" sz="1100" dirty="0" smtClean="0">
                <a:latin typeface="ＭＳ Ｐ明朝" panose="02020600040205080304" pitchFamily="18" charset="-128"/>
              </a:rPr>
              <a:t>の能力要素</a:t>
            </a:r>
            <a:r>
              <a:rPr lang="ja-JP" altLang="en-US" sz="1100" dirty="0">
                <a:latin typeface="ＭＳ Ｐ明朝" panose="02020600040205080304" pitchFamily="18" charset="-128"/>
              </a:rPr>
              <a:t>は、目標チェックリスト</a:t>
            </a:r>
            <a:r>
              <a:rPr lang="ja-JP" altLang="en-US" sz="1100" dirty="0" smtClean="0">
                <a:latin typeface="ＭＳ Ｐ明朝" panose="02020600040205080304" pitchFamily="18" charset="-128"/>
              </a:rPr>
              <a:t>の「ストレス対処」や「コミュニケーション」、「仕事の取組み方・働き方」の項目に反映しています。</a:t>
            </a:r>
            <a:endParaRPr lang="en-US" altLang="ja-JP" sz="1100" dirty="0">
              <a:latin typeface="ＭＳ Ｐ明朝" panose="02020600040205080304" pitchFamily="18" charset="-128"/>
            </a:endParaRPr>
          </a:p>
          <a:p>
            <a:pPr indent="107987" defTabSz="914289">
              <a:defRPr/>
            </a:pPr>
            <a:endParaRPr lang="en-US" altLang="ja-JP" sz="1100" dirty="0">
              <a:latin typeface="ＭＳ Ｐ明朝" panose="02020600040205080304" pitchFamily="18" charset="-128"/>
            </a:endParaRPr>
          </a:p>
          <a:p>
            <a:pPr indent="107987" defTabSz="914289">
              <a:defRPr/>
            </a:pPr>
            <a:r>
              <a:rPr lang="ja-JP" altLang="en-US" sz="1100" dirty="0" smtClean="0">
                <a:latin typeface="ＭＳ Ｐ明朝" panose="02020600040205080304" pitchFamily="18" charset="-128"/>
              </a:rPr>
              <a:t>これらの</a:t>
            </a:r>
            <a:r>
              <a:rPr lang="en-US" altLang="ja-JP" sz="1100" dirty="0" smtClean="0">
                <a:latin typeface="ＭＳ Ｐ明朝" panose="02020600040205080304" pitchFamily="18" charset="-128"/>
              </a:rPr>
              <a:t>12</a:t>
            </a:r>
            <a:r>
              <a:rPr lang="ja-JP" altLang="en-US" sz="1100" dirty="0" smtClean="0">
                <a:latin typeface="ＭＳ Ｐ明朝" panose="02020600040205080304" pitchFamily="18" charset="-128"/>
              </a:rPr>
              <a:t>の能力要素を、「自分を測定するものさし」として用いることで、自分の得意な力は何か、組織は自分にどの力を求めているのか、今後どの力を伸ばしていきたいのか、これから自分のやりたい仕事にはどの力が必要なのか、などを整理し、振り返ることができます。</a:t>
            </a:r>
            <a:endParaRPr lang="en-US" altLang="ja-JP" sz="1100" dirty="0" smtClean="0">
              <a:latin typeface="ＭＳ Ｐ明朝" panose="02020600040205080304" pitchFamily="18" charset="-128"/>
            </a:endParaRPr>
          </a:p>
          <a:p>
            <a:pPr indent="107987" defTabSz="914289">
              <a:defRPr/>
            </a:pPr>
            <a:endParaRPr lang="en-US" altLang="ja-JP" sz="1100" dirty="0" smtClean="0">
              <a:latin typeface="ＭＳ Ｐ明朝" panose="02020600040205080304" pitchFamily="18" charset="-128"/>
            </a:endParaRPr>
          </a:p>
          <a:p>
            <a:pPr marL="0" marR="0" lvl="0" indent="107987" algn="l" defTabSz="914289" rtl="0" eaLnBrk="0" fontAlgn="base" latinLnBrk="0" hangingPunct="0">
              <a:lnSpc>
                <a:spcPct val="100000"/>
              </a:lnSpc>
              <a:spcBef>
                <a:spcPct val="30000"/>
              </a:spcBef>
              <a:spcAft>
                <a:spcPct val="0"/>
              </a:spcAft>
              <a:buClrTx/>
              <a:buSzTx/>
              <a:buFontTx/>
              <a:buNone/>
              <a:tabLst/>
              <a:defRPr/>
            </a:pPr>
            <a:r>
              <a:rPr lang="ja-JP" altLang="en-US" sz="1100" dirty="0" smtClean="0">
                <a:latin typeface="ＭＳ Ｐ明朝" panose="02020600040205080304" pitchFamily="18" charset="-128"/>
              </a:rPr>
              <a:t>なお、この</a:t>
            </a:r>
            <a:r>
              <a:rPr lang="en-US" altLang="ja-JP" sz="1100" dirty="0" smtClean="0">
                <a:latin typeface="ＭＳ Ｐ明朝" panose="02020600040205080304" pitchFamily="18" charset="-128"/>
              </a:rPr>
              <a:t>12</a:t>
            </a:r>
            <a:r>
              <a:rPr lang="ja-JP" altLang="en-US" sz="1100" dirty="0" smtClean="0">
                <a:latin typeface="ＭＳ Ｐ明朝" panose="02020600040205080304" pitchFamily="18" charset="-128"/>
              </a:rPr>
              <a:t>の能力要素すべてに秀でる必要はありません。</a:t>
            </a:r>
            <a:r>
              <a:rPr lang="ja-JP" altLang="ja-JP" sz="1100" dirty="0" smtClean="0">
                <a:latin typeface="ＭＳ Ｐ明朝" panose="02020600040205080304" pitchFamily="18" charset="-128"/>
              </a:rPr>
              <a:t>健康的で安定した職業生活を送るために</a:t>
            </a:r>
            <a:r>
              <a:rPr lang="ja-JP" altLang="en-US" sz="1100" dirty="0" smtClean="0">
                <a:latin typeface="ＭＳ Ｐ明朝" panose="02020600040205080304" pitchFamily="18" charset="-128"/>
              </a:rPr>
              <a:t>自分にとって</a:t>
            </a:r>
            <a:r>
              <a:rPr lang="ja-JP" altLang="ja-JP" sz="1100" dirty="0" smtClean="0">
                <a:latin typeface="ＭＳ Ｐ明朝" panose="02020600040205080304" pitchFamily="18" charset="-128"/>
              </a:rPr>
              <a:t>必要な能力要素は何かという視点</a:t>
            </a:r>
            <a:r>
              <a:rPr lang="ja-JP" altLang="en-US" sz="1100" dirty="0" smtClean="0">
                <a:latin typeface="ＭＳ Ｐ明朝" panose="02020600040205080304" pitchFamily="18" charset="-128"/>
              </a:rPr>
              <a:t>で振り返ってみましょう。</a:t>
            </a:r>
            <a:endParaRPr lang="en-US" altLang="ja-JP" sz="1100" dirty="0" smtClean="0">
              <a:latin typeface="ＭＳ Ｐ明朝" panose="02020600040205080304" pitchFamily="18" charset="-128"/>
            </a:endParaRPr>
          </a:p>
          <a:p>
            <a:pPr indent="107987" defTabSz="914289">
              <a:defRPr/>
            </a:pPr>
            <a:endParaRPr lang="ja-JP" altLang="ja-JP" sz="1100" dirty="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pPr>
              <a:defRPr/>
            </a:pPr>
            <a:fld id="{F46F001D-12A5-4220-96F5-EDBCCCABAA1A}" type="slidenum">
              <a:rPr lang="en-US" altLang="ja-JP" smtClean="0"/>
              <a:pPr>
                <a:defRPr/>
              </a:pPr>
              <a:t>10</a:t>
            </a:fld>
            <a:endParaRPr lang="en-US" altLang="ja-JP" dirty="0"/>
          </a:p>
        </p:txBody>
      </p:sp>
    </p:spTree>
    <p:extLst>
      <p:ext uri="{BB962C8B-B14F-4D97-AF65-F5344CB8AC3E}">
        <p14:creationId xmlns:p14="http://schemas.microsoft.com/office/powerpoint/2010/main" val="1254602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07987"/>
            <a:r>
              <a:rPr lang="ja-JP" altLang="en-US" sz="1100" dirty="0">
                <a:latin typeface="ＭＳ Ｐ明朝" panose="02020600040205080304" pitchFamily="18" charset="-128"/>
              </a:rPr>
              <a:t>経済</a:t>
            </a:r>
            <a:r>
              <a:rPr lang="ja-JP" altLang="en-US" sz="1100" dirty="0" smtClean="0">
                <a:latin typeface="ＭＳ Ｐ明朝" panose="02020600040205080304" pitchFamily="18" charset="-128"/>
              </a:rPr>
              <a:t>産業省は、社会人基礎力を「</a:t>
            </a:r>
            <a:r>
              <a:rPr lang="ja-JP" altLang="en-US" sz="1100" dirty="0">
                <a:latin typeface="ＭＳ Ｐ明朝" panose="02020600040205080304" pitchFamily="18" charset="-128"/>
              </a:rPr>
              <a:t>人生１００年時代」に求められる</a:t>
            </a:r>
            <a:r>
              <a:rPr lang="ja-JP" altLang="en-US" sz="1100" dirty="0" smtClean="0">
                <a:latin typeface="ＭＳ Ｐ明朝" panose="02020600040205080304" pitchFamily="18" charset="-128"/>
              </a:rPr>
              <a:t>スキルと提唱しています。</a:t>
            </a:r>
            <a:endParaRPr lang="en-US" altLang="ja-JP" sz="1100" dirty="0">
              <a:latin typeface="ＭＳ Ｐ明朝" panose="02020600040205080304" pitchFamily="18" charset="-128"/>
            </a:endParaRPr>
          </a:p>
          <a:p>
            <a:pPr indent="107987"/>
            <a:endParaRPr lang="en-US" altLang="ja-JP" sz="1100" dirty="0">
              <a:latin typeface="ＭＳ Ｐ明朝" panose="02020600040205080304" pitchFamily="18" charset="-128"/>
            </a:endParaRPr>
          </a:p>
          <a:p>
            <a:pPr indent="107987"/>
            <a:r>
              <a:rPr lang="ja-JP" altLang="en-US" sz="1100" dirty="0" smtClean="0">
                <a:latin typeface="ＭＳ Ｐ明朝" panose="02020600040205080304" pitchFamily="18" charset="-128"/>
              </a:rPr>
              <a:t>さらに、「人生</a:t>
            </a:r>
            <a:r>
              <a:rPr lang="en-US" altLang="ja-JP" sz="1100" dirty="0" smtClean="0">
                <a:latin typeface="ＭＳ Ｐ明朝" panose="02020600040205080304" pitchFamily="18" charset="-128"/>
              </a:rPr>
              <a:t>100</a:t>
            </a:r>
            <a:r>
              <a:rPr lang="ja-JP" altLang="en-US" sz="1100" dirty="0" smtClean="0">
                <a:latin typeface="ＭＳ Ｐ明朝" panose="02020600040205080304" pitchFamily="18" charset="-128"/>
              </a:rPr>
              <a:t>年時代」においては、自分のキャリアに対する意識をしっかり持つ重要性が増していると言われています。</a:t>
            </a:r>
            <a:endParaRPr lang="en-US" altLang="ja-JP" sz="1100" dirty="0" smtClean="0">
              <a:latin typeface="ＭＳ Ｐ明朝" panose="02020600040205080304" pitchFamily="18" charset="-128"/>
            </a:endParaRPr>
          </a:p>
          <a:p>
            <a:pPr indent="107987"/>
            <a:r>
              <a:rPr lang="ja-JP" altLang="en-US" sz="1100" dirty="0" smtClean="0">
                <a:latin typeface="ＭＳ Ｐ明朝" panose="02020600040205080304" pitchFamily="18" charset="-128"/>
              </a:rPr>
              <a:t>経済産業省は、「キャリア意識、マインド」と「社会人基礎力」を社会人としての基盤能力、コンピューターで言えば</a:t>
            </a:r>
            <a:r>
              <a:rPr lang="en-US" altLang="ja-JP" sz="1100" dirty="0" smtClean="0">
                <a:latin typeface="ＭＳ Ｐ明朝" panose="02020600040205080304" pitchFamily="18" charset="-128"/>
              </a:rPr>
              <a:t>OS</a:t>
            </a:r>
            <a:r>
              <a:rPr lang="ja-JP" altLang="en-US" sz="1100" dirty="0" smtClean="0">
                <a:latin typeface="ＭＳ Ｐ明朝" panose="02020600040205080304" pitchFamily="18" charset="-128"/>
              </a:rPr>
              <a:t>（</a:t>
            </a:r>
            <a:r>
              <a:rPr lang="en-US" altLang="ja-JP" sz="1100" dirty="0" smtClean="0">
                <a:latin typeface="ＭＳ Ｐ明朝" panose="02020600040205080304" pitchFamily="18" charset="-128"/>
              </a:rPr>
              <a:t>Operating</a:t>
            </a:r>
            <a:r>
              <a:rPr lang="ja-JP" altLang="en-US" sz="1100" dirty="0" smtClean="0">
                <a:latin typeface="ＭＳ Ｐ明朝" panose="02020600040205080304" pitchFamily="18" charset="-128"/>
              </a:rPr>
              <a:t> </a:t>
            </a:r>
            <a:r>
              <a:rPr lang="en-US" altLang="ja-JP" sz="1100" dirty="0" smtClean="0">
                <a:latin typeface="ＭＳ Ｐ明朝" panose="02020600040205080304" pitchFamily="18" charset="-128"/>
              </a:rPr>
              <a:t>System</a:t>
            </a:r>
            <a:r>
              <a:rPr lang="ja-JP" altLang="en-US" sz="1100" dirty="0" smtClean="0">
                <a:latin typeface="ＭＳ Ｐ明朝" panose="02020600040205080304" pitchFamily="18" charset="-128"/>
              </a:rPr>
              <a:t>）と位置づけ、専門スキル・社内スキルといった業界などの特性に応じた能力を「アプリ（</a:t>
            </a:r>
            <a:r>
              <a:rPr lang="en-US" altLang="ja-JP" sz="1100" dirty="0" smtClean="0">
                <a:latin typeface="ＭＳ Ｐ明朝" panose="02020600040205080304" pitchFamily="18" charset="-128"/>
              </a:rPr>
              <a:t>Application</a:t>
            </a:r>
            <a:r>
              <a:rPr lang="ja-JP" altLang="en-US" sz="1100" dirty="0" smtClean="0">
                <a:latin typeface="ＭＳ Ｐ明朝" panose="02020600040205080304" pitchFamily="18" charset="-128"/>
              </a:rPr>
              <a:t>）」に例えています。世の中の変化に対応しながら、自分の</a:t>
            </a:r>
            <a:r>
              <a:rPr lang="en-US" altLang="ja-JP" sz="1100" dirty="0" smtClean="0">
                <a:latin typeface="ＭＳ Ｐ明朝" panose="02020600040205080304" pitchFamily="18" charset="-128"/>
              </a:rPr>
              <a:t>OS</a:t>
            </a:r>
            <a:r>
              <a:rPr lang="ja-JP" altLang="en-US" sz="1100" dirty="0" smtClean="0">
                <a:latin typeface="ＭＳ Ｐ明朝" panose="02020600040205080304" pitchFamily="18" charset="-128"/>
              </a:rPr>
              <a:t>とアプリをアップデートし続けることが求められると言えます。</a:t>
            </a:r>
            <a:endParaRPr lang="en-US" altLang="ja-JP" sz="1100" dirty="0" smtClean="0">
              <a:latin typeface="ＭＳ Ｐ明朝" panose="02020600040205080304" pitchFamily="18" charset="-128"/>
            </a:endParaRPr>
          </a:p>
          <a:p>
            <a:pPr indent="107987" defTabSz="914289">
              <a:defRPr/>
            </a:pPr>
            <a:endParaRPr lang="en-US" altLang="ja-JP" sz="1100" dirty="0" smtClean="0">
              <a:latin typeface="ＭＳ Ｐ明朝" panose="02020600040205080304" pitchFamily="18" charset="-128"/>
            </a:endParaRPr>
          </a:p>
          <a:p>
            <a:pPr indent="107987">
              <a:buClr>
                <a:schemeClr val="accent5">
                  <a:lumMod val="75000"/>
                </a:schemeClr>
              </a:buClr>
            </a:pPr>
            <a:r>
              <a:rPr lang="ja-JP" altLang="en-US" sz="1100" dirty="0" smtClean="0">
                <a:latin typeface="ＭＳ Ｐ明朝" panose="02020600040205080304" pitchFamily="18" charset="-128"/>
              </a:rPr>
              <a:t>では、目標チェックリストの「仕事の取組み方・働き方」の項目をご覧ください。</a:t>
            </a:r>
            <a:endParaRPr lang="en-US" altLang="ja-JP" sz="1100" dirty="0" smtClean="0">
              <a:latin typeface="ＭＳ Ｐ明朝" panose="02020600040205080304" pitchFamily="18" charset="-128"/>
            </a:endParaRPr>
          </a:p>
          <a:p>
            <a:pPr marL="0" marR="0" lvl="0" indent="107987" algn="l" defTabSz="914400" rtl="0" eaLnBrk="0" fontAlgn="base" latinLnBrk="0" hangingPunct="0">
              <a:lnSpc>
                <a:spcPct val="100000"/>
              </a:lnSpc>
              <a:spcBef>
                <a:spcPct val="30000"/>
              </a:spcBef>
              <a:spcAft>
                <a:spcPct val="0"/>
              </a:spcAft>
              <a:buClr>
                <a:schemeClr val="accent5">
                  <a:lumMod val="75000"/>
                </a:schemeClr>
              </a:buClr>
              <a:buSzTx/>
              <a:buFontTx/>
              <a:buNone/>
              <a:tabLst/>
              <a:defRPr/>
            </a:pPr>
            <a:r>
              <a:rPr lang="ja-JP" altLang="en-US" sz="1100" dirty="0" smtClean="0">
                <a:latin typeface="ＭＳ Ｐ明朝" panose="02020600040205080304" pitchFamily="18" charset="-128"/>
              </a:rPr>
              <a:t>復職後に健康的で安定した職業生活を送るために、改善や取組みの必要があるかについて、右の４～１（４－おおいにある、３－ある、２ー少しある、１－ない）の当てはまると思われる番号に〇</a:t>
            </a:r>
            <a:r>
              <a:rPr lang="ja-JP" altLang="en-US" sz="1100" dirty="0" smtClean="0">
                <a:latin typeface="ＭＳ Ｐ明朝" panose="02020600040205080304" pitchFamily="18" charset="-128"/>
              </a:rPr>
              <a:t>をつけて</a:t>
            </a:r>
            <a:r>
              <a:rPr lang="ja-JP" altLang="en-US" sz="1100" dirty="0" smtClean="0">
                <a:latin typeface="ＭＳ Ｐ明朝" panose="02020600040205080304" pitchFamily="18" charset="-128"/>
              </a:rPr>
              <a:t>ください。</a:t>
            </a:r>
            <a:endParaRPr lang="en-US" altLang="ja-JP" sz="1100" dirty="0" smtClean="0">
              <a:latin typeface="ＭＳ Ｐ明朝" panose="02020600040205080304" pitchFamily="18" charset="-128"/>
            </a:endParaRPr>
          </a:p>
          <a:p>
            <a:pPr indent="107987">
              <a:buClr>
                <a:schemeClr val="accent5">
                  <a:lumMod val="75000"/>
                </a:schemeClr>
              </a:buClr>
            </a:pPr>
            <a:r>
              <a:rPr lang="ja-JP" altLang="en-US" sz="1100" dirty="0" smtClean="0">
                <a:latin typeface="ＭＳ Ｐ明朝" panose="02020600040205080304" pitchFamily="18" charset="-128"/>
              </a:rPr>
              <a:t>　</a:t>
            </a:r>
            <a:endParaRPr lang="en-US" altLang="ja-JP" sz="1100" dirty="0" smtClean="0">
              <a:latin typeface="ＭＳ Ｐ明朝" panose="02020600040205080304" pitchFamily="18" charset="-128"/>
            </a:endParaRPr>
          </a:p>
          <a:p>
            <a:pPr indent="107987" defTabSz="914289">
              <a:defRPr/>
            </a:pPr>
            <a:endParaRPr lang="ja-JP" altLang="en-US" sz="1100" dirty="0">
              <a:latin typeface="ＭＳ Ｐ明朝" panose="02020600040205080304" pitchFamily="18" charset="-128"/>
            </a:endParaRPr>
          </a:p>
          <a:p>
            <a:pPr indent="107987"/>
            <a:endParaRPr lang="ja-JP" altLang="en-US" sz="1100" dirty="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pPr>
              <a:defRPr/>
            </a:pPr>
            <a:fld id="{F46F001D-12A5-4220-96F5-EDBCCCABAA1A}" type="slidenum">
              <a:rPr lang="en-US" altLang="ja-JP" smtClean="0"/>
              <a:pPr>
                <a:defRPr/>
              </a:pPr>
              <a:t>11</a:t>
            </a:fld>
            <a:endParaRPr lang="en-US" altLang="ja-JP" dirty="0"/>
          </a:p>
        </p:txBody>
      </p:sp>
    </p:spTree>
    <p:extLst>
      <p:ext uri="{BB962C8B-B14F-4D97-AF65-F5344CB8AC3E}">
        <p14:creationId xmlns:p14="http://schemas.microsoft.com/office/powerpoint/2010/main" val="2808449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0720" y="4753646"/>
            <a:ext cx="5445760" cy="5216428"/>
          </a:xfrm>
        </p:spPr>
        <p:txBody>
          <a:bodyPr/>
          <a:lstStyle/>
          <a:p>
            <a:pPr indent="107987" defTabSz="914204">
              <a:defRPr/>
            </a:pPr>
            <a:r>
              <a:rPr lang="ja-JP" altLang="en-US" sz="1100" dirty="0">
                <a:latin typeface="ＭＳ Ｐ明朝" panose="02020600040205080304" pitchFamily="18" charset="-128"/>
              </a:rPr>
              <a:t>目標設定の方法について説明します。</a:t>
            </a:r>
            <a:endParaRPr lang="en-US" altLang="ja-JP" sz="1100" dirty="0">
              <a:latin typeface="ＭＳ Ｐ明朝" panose="02020600040205080304" pitchFamily="18" charset="-128"/>
            </a:endParaRPr>
          </a:p>
          <a:p>
            <a:pPr indent="107987" defTabSz="914204">
              <a:defRPr/>
            </a:pPr>
            <a:endParaRPr lang="en-US" altLang="ja-JP" sz="1100" dirty="0">
              <a:latin typeface="ＭＳ Ｐ明朝" panose="02020600040205080304" pitchFamily="18" charset="-128"/>
            </a:endParaRPr>
          </a:p>
          <a:p>
            <a:pPr indent="107987" defTabSz="914204">
              <a:defRPr/>
            </a:pPr>
            <a:r>
              <a:rPr lang="ja-JP" altLang="en-US" sz="1100" dirty="0">
                <a:latin typeface="ＭＳ Ｐ明朝" panose="02020600040205080304" pitchFamily="18" charset="-128"/>
              </a:rPr>
              <a:t>ここまで、目標チェックリストを使って、これまでの働き方を振り返りました。</a:t>
            </a:r>
            <a:endParaRPr lang="en-US" altLang="ja-JP" sz="1100" dirty="0">
              <a:latin typeface="ＭＳ Ｐ明朝" panose="02020600040205080304" pitchFamily="18" charset="-128"/>
            </a:endParaRPr>
          </a:p>
          <a:p>
            <a:pPr indent="107987" defTabSz="914204">
              <a:defRPr/>
            </a:pPr>
            <a:r>
              <a:rPr lang="ja-JP" altLang="en-US" sz="1100" dirty="0" smtClean="0">
                <a:latin typeface="ＭＳ Ｐ明朝" panose="02020600040205080304" pitchFamily="18" charset="-128"/>
              </a:rPr>
              <a:t>次に、振り返ったこと</a:t>
            </a:r>
            <a:r>
              <a:rPr lang="ja-JP" altLang="en-US" sz="1100" dirty="0" smtClean="0">
                <a:latin typeface="ＭＳ Ｐ明朝" panose="02020600040205080304" pitchFamily="18" charset="-128"/>
              </a:rPr>
              <a:t>をふまえて</a:t>
            </a:r>
            <a:r>
              <a:rPr lang="ja-JP" altLang="en-US" sz="1100" dirty="0" smtClean="0">
                <a:latin typeface="ＭＳ Ｐ明朝" panose="02020600040205080304" pitchFamily="18" charset="-128"/>
              </a:rPr>
              <a:t>、目標</a:t>
            </a:r>
            <a:r>
              <a:rPr lang="ja-JP" altLang="en-US" sz="1100" dirty="0">
                <a:latin typeface="ＭＳ Ｐ明朝" panose="02020600040205080304" pitchFamily="18" charset="-128"/>
              </a:rPr>
              <a:t>チェックリストの</a:t>
            </a:r>
            <a:r>
              <a:rPr lang="ja-JP" altLang="en-US" sz="1100" dirty="0" smtClean="0">
                <a:latin typeface="ＭＳ Ｐ明朝" panose="02020600040205080304" pitchFamily="18" charset="-128"/>
              </a:rPr>
              <a:t>②「</a:t>
            </a:r>
            <a:r>
              <a:rPr lang="ja-JP" altLang="en-US" sz="1100" dirty="0">
                <a:latin typeface="ＭＳ Ｐ明朝" panose="02020600040205080304" pitchFamily="18" charset="-128"/>
              </a:rPr>
              <a:t>ジョブリハーサルで取り組みたい項目」に</a:t>
            </a:r>
            <a:r>
              <a:rPr lang="ja-JP" altLang="en-US" sz="1100" dirty="0" smtClean="0">
                <a:latin typeface="ＭＳ Ｐ明朝" panose="02020600040205080304" pitchFamily="18" charset="-128"/>
              </a:rPr>
              <a:t>チェック（✔）を</a:t>
            </a:r>
            <a:r>
              <a:rPr lang="ja-JP" altLang="en-US" sz="1100" dirty="0">
                <a:latin typeface="ＭＳ Ｐ明朝" panose="02020600040205080304" pitchFamily="18" charset="-128"/>
              </a:rPr>
              <a:t>入れてください。</a:t>
            </a:r>
            <a:endParaRPr lang="en-US" altLang="ja-JP" sz="1100" dirty="0">
              <a:latin typeface="ＭＳ Ｐ明朝" panose="02020600040205080304" pitchFamily="18" charset="-128"/>
            </a:endParaRPr>
          </a:p>
          <a:p>
            <a:pPr indent="107987" defTabSz="914204">
              <a:defRPr/>
            </a:pPr>
            <a:endParaRPr lang="en-US" altLang="ja-JP" sz="1100" dirty="0">
              <a:latin typeface="ＭＳ Ｐ明朝" panose="02020600040205080304" pitchFamily="18" charset="-128"/>
            </a:endParaRPr>
          </a:p>
          <a:p>
            <a:pPr indent="107987" defTabSz="914204">
              <a:defRPr/>
            </a:pPr>
            <a:r>
              <a:rPr lang="ja-JP" altLang="en-US" sz="1100" dirty="0">
                <a:latin typeface="ＭＳ Ｐ明朝" panose="02020600040205080304" pitchFamily="18" charset="-128"/>
              </a:rPr>
              <a:t>あくまで、目標設定の参考ですので</a:t>
            </a:r>
            <a:r>
              <a:rPr lang="ja-JP" altLang="en-US" sz="1100" dirty="0" smtClean="0">
                <a:latin typeface="ＭＳ Ｐ明朝" panose="02020600040205080304" pitchFamily="18" charset="-128"/>
              </a:rPr>
              <a:t>、チェック（✔）を</a:t>
            </a:r>
            <a:r>
              <a:rPr lang="ja-JP" altLang="en-US" sz="1100" dirty="0">
                <a:latin typeface="ＭＳ Ｐ明朝" panose="02020600040205080304" pitchFamily="18" charset="-128"/>
              </a:rPr>
              <a:t>入れた項目すべてを取り組まなければならないわけではありません</a:t>
            </a:r>
            <a:r>
              <a:rPr lang="ja-JP" altLang="en-US" sz="1100" dirty="0" smtClean="0">
                <a:latin typeface="ＭＳ Ｐ明朝" panose="02020600040205080304" pitchFamily="18" charset="-128"/>
              </a:rPr>
              <a:t>。</a:t>
            </a:r>
            <a:endParaRPr lang="en-US" altLang="ja-JP" sz="1100" dirty="0" smtClean="0">
              <a:latin typeface="ＭＳ Ｐ明朝" panose="02020600040205080304" pitchFamily="18" charset="-128"/>
            </a:endParaRPr>
          </a:p>
          <a:p>
            <a:pPr indent="107987" defTabSz="914204">
              <a:defRPr/>
            </a:pPr>
            <a:r>
              <a:rPr lang="ja-JP" altLang="en-US" sz="1100" dirty="0" smtClean="0">
                <a:latin typeface="ＭＳ Ｐ明朝" panose="02020600040205080304" pitchFamily="18" charset="-128"/>
              </a:rPr>
              <a:t>まずは、自分が思った通りに、チェック（✔）を入れてみてください。</a:t>
            </a:r>
            <a:endParaRPr lang="en-US" altLang="ja-JP" sz="1100" dirty="0">
              <a:latin typeface="ＭＳ Ｐ明朝" panose="02020600040205080304" pitchFamily="18" charset="-128"/>
            </a:endParaRPr>
          </a:p>
          <a:p>
            <a:pPr indent="107987" defTabSz="914204">
              <a:defRPr/>
            </a:pPr>
            <a:endParaRPr lang="en-US" altLang="ja-JP" sz="1100" dirty="0">
              <a:latin typeface="ＭＳ Ｐ明朝" panose="02020600040205080304" pitchFamily="18" charset="-128"/>
            </a:endParaRPr>
          </a:p>
          <a:p>
            <a:pPr indent="107987" defTabSz="914204">
              <a:defRPr/>
            </a:pPr>
            <a:r>
              <a:rPr lang="ja-JP" altLang="en-US" sz="1100" dirty="0" smtClean="0">
                <a:latin typeface="ＭＳ Ｐ明朝" panose="02020600040205080304" pitchFamily="18" charset="-128"/>
              </a:rPr>
              <a:t>初回のジョブリハーサル</a:t>
            </a:r>
            <a:r>
              <a:rPr lang="ja-JP" altLang="en-US" sz="1100" dirty="0">
                <a:latin typeface="ＭＳ Ｐ明朝" panose="02020600040205080304" pitchFamily="18" charset="-128"/>
              </a:rPr>
              <a:t>の</a:t>
            </a:r>
            <a:r>
              <a:rPr lang="ja-JP" altLang="en-US" sz="1100" dirty="0" smtClean="0">
                <a:latin typeface="ＭＳ Ｐ明朝" panose="02020600040205080304" pitchFamily="18" charset="-128"/>
              </a:rPr>
              <a:t>目標は、今回</a:t>
            </a:r>
            <a:r>
              <a:rPr lang="ja-JP" altLang="en-US" sz="1100" dirty="0">
                <a:latin typeface="ＭＳ Ｐ明朝" panose="02020600040205080304" pitchFamily="18" charset="-128"/>
              </a:rPr>
              <a:t>のチェックリストの</a:t>
            </a:r>
            <a:r>
              <a:rPr lang="ja-JP" altLang="en-US" sz="1100" dirty="0" smtClean="0">
                <a:latin typeface="ＭＳ Ｐ明朝" panose="02020600040205080304" pitchFamily="18" charset="-128"/>
              </a:rPr>
              <a:t>結果をふまえて個別面談において、１～３個に絞ります。</a:t>
            </a:r>
            <a:endParaRPr lang="en-US" altLang="ja-JP" sz="1100" dirty="0" smtClean="0">
              <a:latin typeface="ＭＳ Ｐ明朝" panose="02020600040205080304" pitchFamily="18" charset="-128"/>
            </a:endParaRPr>
          </a:p>
          <a:p>
            <a:pPr indent="107987" defTabSz="914204">
              <a:defRPr/>
            </a:pPr>
            <a:r>
              <a:rPr lang="ja-JP" altLang="en-US" sz="1100" dirty="0" smtClean="0">
                <a:latin typeface="ＭＳ Ｐ明朝" panose="02020600040205080304" pitchFamily="18" charset="-128"/>
              </a:rPr>
              <a:t>個別面談で決めた目標については、「振り返りシート」（資料２）の「本日の目標</a:t>
            </a:r>
            <a:r>
              <a:rPr lang="ja-JP" altLang="en-US" sz="1100" dirty="0" smtClean="0">
                <a:latin typeface="ＭＳ Ｐ明朝" panose="02020600040205080304" pitchFamily="18" charset="-128"/>
              </a:rPr>
              <a:t>」欄</a:t>
            </a:r>
            <a:r>
              <a:rPr lang="ja-JP" altLang="en-US" sz="1100" dirty="0" smtClean="0">
                <a:latin typeface="ＭＳ Ｐ明朝" panose="02020600040205080304" pitchFamily="18" charset="-128"/>
              </a:rPr>
              <a:t>に記入します。</a:t>
            </a:r>
            <a:endParaRPr lang="en-US" altLang="ja-JP" sz="1100" dirty="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12</a:t>
            </a:fld>
            <a:endParaRPr lang="ja-JP" altLang="en-US" dirty="0">
              <a:solidFill>
                <a:prstClr val="black"/>
              </a:solidFill>
            </a:endParaRPr>
          </a:p>
        </p:txBody>
      </p:sp>
    </p:spTree>
    <p:extLst>
      <p:ext uri="{BB962C8B-B14F-4D97-AF65-F5344CB8AC3E}">
        <p14:creationId xmlns:p14="http://schemas.microsoft.com/office/powerpoint/2010/main" val="317954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0720" y="4753646"/>
            <a:ext cx="5445760" cy="5216428"/>
          </a:xfrm>
        </p:spPr>
        <p:txBody>
          <a:bodyPr/>
          <a:lstStyle/>
          <a:p>
            <a:pPr indent="107987" defTabSz="914204">
              <a:defRPr/>
            </a:pPr>
            <a:r>
              <a:rPr lang="ja-JP" altLang="en-US" sz="1100" dirty="0">
                <a:latin typeface="ＭＳ Ｐ明朝" panose="02020600040205080304" pitchFamily="18" charset="-128"/>
              </a:rPr>
              <a:t>ジョブリハーサルに参加した後は、「</a:t>
            </a:r>
            <a:r>
              <a:rPr lang="ja-JP" altLang="en-US" sz="1100" dirty="0" smtClean="0">
                <a:latin typeface="ＭＳ Ｐ明朝" panose="02020600040205080304" pitchFamily="18" charset="-128"/>
              </a:rPr>
              <a:t>振り返り</a:t>
            </a:r>
            <a:r>
              <a:rPr lang="ja-JP" altLang="en-US" sz="1100" dirty="0">
                <a:latin typeface="ＭＳ Ｐ明朝" panose="02020600040205080304" pitchFamily="18" charset="-128"/>
              </a:rPr>
              <a:t>シート」（</a:t>
            </a:r>
            <a:r>
              <a:rPr lang="ja-JP" altLang="en-US" sz="1100" dirty="0" smtClean="0">
                <a:latin typeface="ＭＳ Ｐ明朝" panose="02020600040205080304" pitchFamily="18" charset="-128"/>
              </a:rPr>
              <a:t>資料２）</a:t>
            </a:r>
            <a:r>
              <a:rPr lang="ja-JP" altLang="en-US" sz="1100" dirty="0">
                <a:latin typeface="ＭＳ Ｐ明朝" panose="02020600040205080304" pitchFamily="18" charset="-128"/>
              </a:rPr>
              <a:t>で取組みを振り返ります（「振り返りシート」と「</a:t>
            </a:r>
            <a:r>
              <a:rPr lang="en-US" altLang="ja-JP" sz="1100" dirty="0">
                <a:latin typeface="ＭＳ Ｐ明朝" panose="02020600040205080304" pitchFamily="18" charset="-128"/>
              </a:rPr>
              <a:t>【</a:t>
            </a:r>
            <a:r>
              <a:rPr lang="ja-JP" altLang="en-US" sz="1100" dirty="0">
                <a:latin typeface="ＭＳ Ｐ明朝" panose="02020600040205080304" pitchFamily="18" charset="-128"/>
              </a:rPr>
              <a:t>記入方法</a:t>
            </a:r>
            <a:r>
              <a:rPr lang="en-US" altLang="ja-JP" sz="1100" dirty="0">
                <a:latin typeface="ＭＳ Ｐ明朝" panose="02020600040205080304" pitchFamily="18" charset="-128"/>
              </a:rPr>
              <a:t>】</a:t>
            </a:r>
            <a:r>
              <a:rPr lang="ja-JP" altLang="en-US" sz="1100" dirty="0" smtClean="0">
                <a:latin typeface="ＭＳ Ｐ明朝" panose="02020600040205080304" pitchFamily="18" charset="-128"/>
              </a:rPr>
              <a:t>振り返り</a:t>
            </a:r>
            <a:r>
              <a:rPr lang="ja-JP" altLang="en-US" sz="1100" dirty="0">
                <a:latin typeface="ＭＳ Ｐ明朝" panose="02020600040205080304" pitchFamily="18" charset="-128"/>
              </a:rPr>
              <a:t>シート」</a:t>
            </a:r>
            <a:r>
              <a:rPr lang="ja-JP" altLang="en-US" sz="1100" dirty="0" smtClean="0">
                <a:latin typeface="ＭＳ Ｐ明朝" panose="02020600040205080304" pitchFamily="18" charset="-128"/>
              </a:rPr>
              <a:t>を配付）</a:t>
            </a:r>
            <a:r>
              <a:rPr lang="ja-JP" altLang="en-US" sz="1100" dirty="0">
                <a:latin typeface="ＭＳ Ｐ明朝" panose="02020600040205080304" pitchFamily="18" charset="-128"/>
              </a:rPr>
              <a:t>。</a:t>
            </a:r>
            <a:endParaRPr lang="en-US" altLang="ja-JP" sz="1100" dirty="0">
              <a:latin typeface="ＭＳ Ｐ明朝" panose="02020600040205080304" pitchFamily="18" charset="-128"/>
            </a:endParaRPr>
          </a:p>
          <a:p>
            <a:pPr indent="107987" defTabSz="914204">
              <a:defRPr/>
            </a:pPr>
            <a:r>
              <a:rPr lang="ja-JP" altLang="en-US" sz="1100" dirty="0" smtClean="0">
                <a:latin typeface="ＭＳ Ｐ明朝" panose="02020600040205080304" pitchFamily="18" charset="-128"/>
              </a:rPr>
              <a:t>「</a:t>
            </a:r>
            <a:r>
              <a:rPr lang="ja-JP" altLang="en-US" sz="1100" dirty="0">
                <a:latin typeface="ＭＳ Ｐ明朝" panose="02020600040205080304" pitchFamily="18" charset="-128"/>
              </a:rPr>
              <a:t>目標チェックリスト」と「</a:t>
            </a:r>
            <a:r>
              <a:rPr lang="ja-JP" altLang="en-US" sz="1100" dirty="0" smtClean="0">
                <a:latin typeface="ＭＳ Ｐ明朝" panose="02020600040205080304" pitchFamily="18" charset="-128"/>
              </a:rPr>
              <a:t>振り返り</a:t>
            </a:r>
            <a:r>
              <a:rPr lang="ja-JP" altLang="en-US" sz="1100" dirty="0">
                <a:latin typeface="ＭＳ Ｐ明朝" panose="02020600040205080304" pitchFamily="18" charset="-128"/>
              </a:rPr>
              <a:t>シート」</a:t>
            </a:r>
            <a:r>
              <a:rPr lang="ja-JP" altLang="en-US" sz="1100" dirty="0" smtClean="0">
                <a:latin typeface="ＭＳ Ｐ明朝" panose="02020600040205080304" pitchFamily="18" charset="-128"/>
              </a:rPr>
              <a:t>をふまえて</a:t>
            </a:r>
            <a:r>
              <a:rPr lang="ja-JP" altLang="en-US" sz="1100" dirty="0" smtClean="0">
                <a:latin typeface="ＭＳ Ｐ明朝" panose="02020600040205080304" pitchFamily="18" charset="-128"/>
              </a:rPr>
              <a:t>、個別面談を通じて、次回の目標を設定</a:t>
            </a:r>
            <a:r>
              <a:rPr lang="ja-JP" altLang="en-US" sz="1100" dirty="0">
                <a:latin typeface="ＭＳ Ｐ明朝" panose="02020600040205080304" pitchFamily="18" charset="-128"/>
              </a:rPr>
              <a:t>します</a:t>
            </a:r>
            <a:r>
              <a:rPr lang="ja-JP" altLang="en-US" sz="1100" dirty="0" smtClean="0">
                <a:latin typeface="ＭＳ Ｐ明朝" panose="02020600040205080304" pitchFamily="18" charset="-128"/>
              </a:rPr>
              <a:t>。</a:t>
            </a:r>
            <a:endParaRPr lang="en-US" altLang="ja-JP" sz="1100" dirty="0" smtClean="0">
              <a:latin typeface="ＭＳ Ｐ明朝" panose="02020600040205080304" pitchFamily="18" charset="-128"/>
            </a:endParaRPr>
          </a:p>
          <a:p>
            <a:pPr indent="107987" defTabSz="914204">
              <a:defRPr/>
            </a:pPr>
            <a:endParaRPr lang="en-US" altLang="ja-JP" sz="1100" dirty="0" smtClean="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13</a:t>
            </a:fld>
            <a:endParaRPr lang="ja-JP" altLang="en-US" dirty="0">
              <a:solidFill>
                <a:prstClr val="black"/>
              </a:solidFill>
            </a:endParaRPr>
          </a:p>
        </p:txBody>
      </p:sp>
    </p:spTree>
    <p:extLst>
      <p:ext uri="{BB962C8B-B14F-4D97-AF65-F5344CB8AC3E}">
        <p14:creationId xmlns:p14="http://schemas.microsoft.com/office/powerpoint/2010/main" val="77915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662" indent="-285639" eaLnBrk="0" hangingPunct="0">
              <a:defRPr kumimoji="1">
                <a:solidFill>
                  <a:schemeClr val="tx1"/>
                </a:solidFill>
                <a:latin typeface="Arial" charset="0"/>
                <a:ea typeface="ＭＳ Ｐゴシック" charset="-128"/>
              </a:defRPr>
            </a:lvl2pPr>
            <a:lvl3pPr marL="1142557" indent="-228511" eaLnBrk="0" hangingPunct="0">
              <a:defRPr kumimoji="1">
                <a:solidFill>
                  <a:schemeClr val="tx1"/>
                </a:solidFill>
                <a:latin typeface="Arial" charset="0"/>
                <a:ea typeface="ＭＳ Ｐゴシック" charset="-128"/>
              </a:defRPr>
            </a:lvl3pPr>
            <a:lvl4pPr marL="1599579" indent="-228511" eaLnBrk="0" hangingPunct="0">
              <a:defRPr kumimoji="1">
                <a:solidFill>
                  <a:schemeClr val="tx1"/>
                </a:solidFill>
                <a:latin typeface="Arial" charset="0"/>
                <a:ea typeface="ＭＳ Ｐゴシック" charset="-128"/>
              </a:defRPr>
            </a:lvl4pPr>
            <a:lvl5pPr marL="2056602" indent="-228511" eaLnBrk="0" hangingPunct="0">
              <a:defRPr kumimoji="1">
                <a:solidFill>
                  <a:schemeClr val="tx1"/>
                </a:solidFill>
                <a:latin typeface="Arial" charset="0"/>
                <a:ea typeface="ＭＳ Ｐゴシック" charset="-128"/>
              </a:defRPr>
            </a:lvl5pPr>
            <a:lvl6pPr marL="2513624" indent="-228511" algn="ctr" eaLnBrk="0" fontAlgn="base" hangingPunct="0">
              <a:spcBef>
                <a:spcPct val="0"/>
              </a:spcBef>
              <a:spcAft>
                <a:spcPct val="0"/>
              </a:spcAft>
              <a:defRPr kumimoji="1">
                <a:solidFill>
                  <a:schemeClr val="tx1"/>
                </a:solidFill>
                <a:latin typeface="Arial" charset="0"/>
                <a:ea typeface="ＭＳ Ｐゴシック" charset="-128"/>
              </a:defRPr>
            </a:lvl6pPr>
            <a:lvl7pPr marL="2970647" indent="-228511" algn="ctr" eaLnBrk="0" fontAlgn="base" hangingPunct="0">
              <a:spcBef>
                <a:spcPct val="0"/>
              </a:spcBef>
              <a:spcAft>
                <a:spcPct val="0"/>
              </a:spcAft>
              <a:defRPr kumimoji="1">
                <a:solidFill>
                  <a:schemeClr val="tx1"/>
                </a:solidFill>
                <a:latin typeface="Arial" charset="0"/>
                <a:ea typeface="ＭＳ Ｐゴシック" charset="-128"/>
              </a:defRPr>
            </a:lvl7pPr>
            <a:lvl8pPr marL="3427669" indent="-228511" algn="ctr" eaLnBrk="0" fontAlgn="base" hangingPunct="0">
              <a:spcBef>
                <a:spcPct val="0"/>
              </a:spcBef>
              <a:spcAft>
                <a:spcPct val="0"/>
              </a:spcAft>
              <a:defRPr kumimoji="1">
                <a:solidFill>
                  <a:schemeClr val="tx1"/>
                </a:solidFill>
                <a:latin typeface="Arial" charset="0"/>
                <a:ea typeface="ＭＳ Ｐゴシック" charset="-128"/>
              </a:defRPr>
            </a:lvl8pPr>
            <a:lvl9pPr marL="3884693" indent="-228511"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35395EB-F7E9-4EC6-BEC9-4B12566173A9}" type="slidenum">
              <a:rPr lang="en-US" altLang="ja-JP" smtClean="0">
                <a:solidFill>
                  <a:prstClr val="black"/>
                </a:solidFill>
                <a:latin typeface="Times New Roman" pitchFamily="18" charset="0"/>
              </a:rPr>
              <a:pPr eaLnBrk="1" hangingPunct="1"/>
              <a:t>2</a:t>
            </a:fld>
            <a:endParaRPr lang="en-US" altLang="ja-JP">
              <a:solidFill>
                <a:prstClr val="black"/>
              </a:solidFill>
              <a:latin typeface="Times New Roman" pitchFamily="18" charset="0"/>
            </a:endParaRPr>
          </a:p>
        </p:txBody>
      </p:sp>
      <p:sp>
        <p:nvSpPr>
          <p:cNvPr id="38915" name="Rectangle 2"/>
          <p:cNvSpPr>
            <a:spLocks noGrp="1" noRot="1" noChangeAspect="1" noChangeArrowheads="1" noTextEdit="1"/>
          </p:cNvSpPr>
          <p:nvPr>
            <p:ph type="sldImg"/>
          </p:nvPr>
        </p:nvSpPr>
        <p:spPr>
          <a:xfrm>
            <a:off x="920750" y="746125"/>
            <a:ext cx="4965700" cy="3725863"/>
          </a:xfrm>
          <a:ln/>
        </p:spPr>
      </p:sp>
      <p:sp>
        <p:nvSpPr>
          <p:cNvPr id="38916" name="Rectangle 3"/>
          <p:cNvSpPr>
            <a:spLocks noGrp="1" noChangeArrowheads="1"/>
          </p:cNvSpPr>
          <p:nvPr>
            <p:ph type="body" idx="1"/>
          </p:nvPr>
        </p:nvSpPr>
        <p:spPr>
          <a:xfrm>
            <a:off x="346075" y="4721225"/>
            <a:ext cx="6261100" cy="4889500"/>
          </a:xfrm>
          <a:noFill/>
        </p:spPr>
        <p:txBody>
          <a:bodyPr/>
          <a:lstStyle/>
          <a:p>
            <a:pPr indent="107987">
              <a:buClr>
                <a:schemeClr val="accent5">
                  <a:lumMod val="75000"/>
                </a:schemeClr>
              </a:buClr>
            </a:pPr>
            <a:r>
              <a:rPr lang="ja-JP" altLang="en-US" sz="1100" dirty="0">
                <a:solidFill>
                  <a:srgbClr val="000000"/>
                </a:solidFill>
                <a:latin typeface="ＭＳ Ｐ明朝" panose="02020600040205080304" pitchFamily="18" charset="-128"/>
              </a:rPr>
              <a:t>ジョブリハーサルの効果的な受講のためには、これまでの</a:t>
            </a:r>
            <a:r>
              <a:rPr lang="ja-JP" altLang="en-US" sz="1100" dirty="0">
                <a:solidFill>
                  <a:prstClr val="black"/>
                </a:solidFill>
                <a:latin typeface="ＭＳ Ｐ明朝" panose="02020600040205080304" pitchFamily="18" charset="-128"/>
              </a:rPr>
              <a:t>働き方を振り返り、具体的な目標を意識して取り組むことが大切です。</a:t>
            </a:r>
            <a:endParaRPr lang="en-US" altLang="ja-JP" sz="1100" dirty="0">
              <a:solidFill>
                <a:prstClr val="black"/>
              </a:solidFill>
              <a:latin typeface="ＭＳ Ｐ明朝" panose="02020600040205080304" pitchFamily="18" charset="-128"/>
            </a:endParaRPr>
          </a:p>
          <a:p>
            <a:pPr indent="107987">
              <a:buClr>
                <a:schemeClr val="accent5">
                  <a:lumMod val="75000"/>
                </a:schemeClr>
              </a:buClr>
            </a:pPr>
            <a:r>
              <a:rPr lang="ja-JP" altLang="en-US" sz="1100" dirty="0">
                <a:solidFill>
                  <a:prstClr val="black"/>
                </a:solidFill>
                <a:latin typeface="ＭＳ Ｐ明朝" panose="02020600040205080304" pitchFamily="18" charset="-128"/>
              </a:rPr>
              <a:t>ジョブリハーサルでは、目標設定→実践→振り返りを繰り返します。</a:t>
            </a:r>
            <a:endParaRPr lang="en-US" altLang="ja-JP" sz="1100" dirty="0">
              <a:solidFill>
                <a:prstClr val="black"/>
              </a:solidFill>
              <a:latin typeface="ＭＳ Ｐ明朝" panose="02020600040205080304" pitchFamily="18" charset="-128"/>
            </a:endParaRPr>
          </a:p>
          <a:p>
            <a:pPr indent="107987">
              <a:buClr>
                <a:schemeClr val="accent5">
                  <a:lumMod val="75000"/>
                </a:schemeClr>
              </a:buClr>
            </a:pPr>
            <a:endParaRPr lang="en-US" altLang="ja-JP" sz="1100" dirty="0">
              <a:solidFill>
                <a:prstClr val="black"/>
              </a:solidFill>
              <a:latin typeface="ＭＳ Ｐ明朝" panose="02020600040205080304" pitchFamily="18" charset="-128"/>
            </a:endParaRPr>
          </a:p>
        </p:txBody>
      </p:sp>
    </p:spTree>
    <p:extLst>
      <p:ext uri="{BB962C8B-B14F-4D97-AF65-F5344CB8AC3E}">
        <p14:creationId xmlns:p14="http://schemas.microsoft.com/office/powerpoint/2010/main" val="334062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0720" y="4753646"/>
            <a:ext cx="5445760" cy="5216428"/>
          </a:xfrm>
        </p:spPr>
        <p:txBody>
          <a:bodyPr/>
          <a:lstStyle/>
          <a:p>
            <a:pPr indent="107987" defTabSz="914289">
              <a:defRPr/>
            </a:pPr>
            <a:r>
              <a:rPr lang="ja-JP" altLang="en-US" sz="1100" dirty="0" smtClean="0">
                <a:latin typeface="ＭＳ Ｐ明朝" panose="02020600040205080304" pitchFamily="18" charset="-128"/>
              </a:rPr>
              <a:t>目標</a:t>
            </a:r>
            <a:r>
              <a:rPr lang="ja-JP" altLang="en-US" sz="1100" dirty="0">
                <a:latin typeface="ＭＳ Ｐ明朝" panose="02020600040205080304" pitchFamily="18" charset="-128"/>
              </a:rPr>
              <a:t>設定の考え方について説明します。</a:t>
            </a:r>
            <a:endParaRPr lang="en-US" altLang="ja-JP" sz="1100" dirty="0">
              <a:latin typeface="ＭＳ Ｐ明朝" panose="02020600040205080304" pitchFamily="18" charset="-128"/>
            </a:endParaRPr>
          </a:p>
          <a:p>
            <a:pPr indent="107987" defTabSz="914289">
              <a:defRPr/>
            </a:pPr>
            <a:r>
              <a:rPr lang="ja-JP" altLang="en-US" sz="1100" dirty="0">
                <a:latin typeface="ＭＳ Ｐ明朝" panose="02020600040205080304" pitchFamily="18" charset="-128"/>
              </a:rPr>
              <a:t>ジョブリハーサルでは、プログラムで学んだ知識やスキルを連動させ</a:t>
            </a:r>
            <a:r>
              <a:rPr lang="ja-JP" altLang="en-US" sz="1100" dirty="0">
                <a:solidFill>
                  <a:prstClr val="black"/>
                </a:solidFill>
                <a:latin typeface="ＭＳ Ｐ明朝" panose="02020600040205080304" pitchFamily="18" charset="-128"/>
              </a:rPr>
              <a:t>ながら</a:t>
            </a:r>
            <a:r>
              <a:rPr lang="ja-JP" altLang="en-US" sz="1100" dirty="0" smtClean="0">
                <a:solidFill>
                  <a:prstClr val="black"/>
                </a:solidFill>
                <a:latin typeface="ＭＳ Ｐ明朝" panose="02020600040205080304" pitchFamily="18" charset="-128"/>
              </a:rPr>
              <a:t>、目標設定や振り返りを</a:t>
            </a:r>
            <a:r>
              <a:rPr lang="ja-JP" altLang="en-US" sz="1100" dirty="0">
                <a:solidFill>
                  <a:prstClr val="black"/>
                </a:solidFill>
                <a:latin typeface="ＭＳ Ｐ明朝" panose="02020600040205080304" pitchFamily="18" charset="-128"/>
              </a:rPr>
              <a:t>行います。</a:t>
            </a:r>
            <a:endParaRPr lang="en-US" altLang="ja-JP" sz="1100" dirty="0">
              <a:solidFill>
                <a:prstClr val="black"/>
              </a:solidFill>
              <a:latin typeface="ＭＳ Ｐ明朝" panose="02020600040205080304" pitchFamily="18" charset="-128"/>
            </a:endParaRPr>
          </a:p>
          <a:p>
            <a:pPr indent="107987"/>
            <a:r>
              <a:rPr lang="ja-JP" altLang="en-US" sz="1100" dirty="0">
                <a:latin typeface="ＭＳ Ｐ明朝" panose="02020600040205080304" pitchFamily="18" charset="-128"/>
              </a:rPr>
              <a:t>４つの視点</a:t>
            </a:r>
            <a:r>
              <a:rPr lang="ja-JP" altLang="en-US" sz="1100" dirty="0" smtClean="0">
                <a:latin typeface="ＭＳ Ｐ明朝" panose="02020600040205080304" pitchFamily="18" charset="-128"/>
              </a:rPr>
              <a:t>（生活</a:t>
            </a:r>
            <a:r>
              <a:rPr lang="ja-JP" altLang="en-US" sz="1100" dirty="0">
                <a:latin typeface="ＭＳ Ｐ明朝" panose="02020600040205080304" pitchFamily="18" charset="-128"/>
              </a:rPr>
              <a:t>習慣・体調管理</a:t>
            </a:r>
            <a:r>
              <a:rPr lang="ja-JP" altLang="en-US" sz="1100" dirty="0" smtClean="0">
                <a:latin typeface="ＭＳ Ｐ明朝" panose="02020600040205080304" pitchFamily="18" charset="-128"/>
              </a:rPr>
              <a:t>、ストレス</a:t>
            </a:r>
            <a:r>
              <a:rPr lang="ja-JP" altLang="en-US" sz="1100" dirty="0">
                <a:latin typeface="ＭＳ Ｐ明朝" panose="02020600040205080304" pitchFamily="18" charset="-128"/>
              </a:rPr>
              <a:t>対処</a:t>
            </a:r>
            <a:r>
              <a:rPr lang="ja-JP" altLang="en-US" sz="1100" dirty="0" smtClean="0">
                <a:latin typeface="ＭＳ Ｐ明朝" panose="02020600040205080304" pitchFamily="18" charset="-128"/>
              </a:rPr>
              <a:t>、コミュニケーション、仕事</a:t>
            </a:r>
            <a:r>
              <a:rPr lang="ja-JP" altLang="en-US" sz="1100" dirty="0">
                <a:latin typeface="ＭＳ Ｐ明朝" panose="02020600040205080304" pitchFamily="18" charset="-128"/>
              </a:rPr>
              <a:t>の取組み方・働き方）から、</a:t>
            </a:r>
            <a:r>
              <a:rPr lang="ja-JP" altLang="en-US" sz="1100" dirty="0" smtClean="0">
                <a:latin typeface="ＭＳ Ｐ明朝" panose="02020600040205080304" pitchFamily="18" charset="-128"/>
              </a:rPr>
              <a:t>多面的に目標</a:t>
            </a:r>
            <a:r>
              <a:rPr lang="ja-JP" altLang="en-US" sz="1100" dirty="0">
                <a:latin typeface="ＭＳ Ｐ明朝" panose="02020600040205080304" pitchFamily="18" charset="-128"/>
              </a:rPr>
              <a:t>設定や振り返りを行いましょう。</a:t>
            </a:r>
            <a:endParaRPr lang="en-US" altLang="ja-JP" sz="1100" dirty="0"/>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3</a:t>
            </a:fld>
            <a:endParaRPr lang="ja-JP" altLang="en-US" dirty="0">
              <a:solidFill>
                <a:prstClr val="black"/>
              </a:solidFill>
            </a:endParaRPr>
          </a:p>
        </p:txBody>
      </p:sp>
    </p:spTree>
    <p:extLst>
      <p:ext uri="{BB962C8B-B14F-4D97-AF65-F5344CB8AC3E}">
        <p14:creationId xmlns:p14="http://schemas.microsoft.com/office/powerpoint/2010/main" val="597962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0720" y="4753646"/>
            <a:ext cx="5445760" cy="5216428"/>
          </a:xfrm>
        </p:spPr>
        <p:txBody>
          <a:bodyPr/>
          <a:lstStyle/>
          <a:p>
            <a:pPr indent="107987"/>
            <a:r>
              <a:rPr lang="ja-JP" altLang="en-US" sz="1100" dirty="0">
                <a:latin typeface="ＭＳ Ｐ明朝" panose="02020600040205080304" pitchFamily="18" charset="-128"/>
              </a:rPr>
              <a:t>目標設定と振り返りを行う際は、「目標設定のための自己チェックリスト」（資料１）を活用します。</a:t>
            </a:r>
            <a:endParaRPr lang="en-US" altLang="ja-JP" sz="1100" dirty="0">
              <a:latin typeface="ＭＳ Ｐ明朝" panose="02020600040205080304" pitchFamily="18" charset="-128"/>
            </a:endParaRPr>
          </a:p>
          <a:p>
            <a:pPr indent="107987"/>
            <a:endParaRPr lang="en-US" altLang="ja-JP" sz="1100" dirty="0">
              <a:latin typeface="ＭＳ Ｐ明朝" panose="02020600040205080304" pitchFamily="18" charset="-128"/>
            </a:endParaRPr>
          </a:p>
          <a:p>
            <a:pPr indent="107987"/>
            <a:r>
              <a:rPr lang="ja-JP" altLang="en-US" sz="1100" dirty="0" smtClean="0">
                <a:latin typeface="ＭＳ Ｐ明朝" panose="02020600040205080304" pitchFamily="18" charset="-128"/>
              </a:rPr>
              <a:t>（スライドの枠内を読み上げる）</a:t>
            </a:r>
            <a:endParaRPr lang="en-US" altLang="ja-JP" sz="1100" dirty="0" smtClean="0">
              <a:latin typeface="ＭＳ Ｐ明朝" panose="02020600040205080304" pitchFamily="18" charset="-128"/>
            </a:endParaRPr>
          </a:p>
          <a:p>
            <a:pPr indent="107987"/>
            <a:endParaRPr lang="en-US" altLang="ja-JP" dirty="0">
              <a:solidFill>
                <a:prstClr val="black"/>
              </a:solidFill>
              <a:latin typeface="ＭＳ Ｐ明朝" panose="02020600040205080304" pitchFamily="18" charset="-128"/>
            </a:endParaRPr>
          </a:p>
          <a:p>
            <a:pPr indent="107987" fontAlgn="auto">
              <a:spcBef>
                <a:spcPts val="0"/>
              </a:spcBef>
              <a:spcAft>
                <a:spcPts val="0"/>
              </a:spcAft>
            </a:pPr>
            <a:r>
              <a:rPr lang="ja-JP" altLang="en-US" sz="1100" dirty="0">
                <a:solidFill>
                  <a:prstClr val="black"/>
                </a:solidFill>
                <a:latin typeface="ＭＳ Ｐ明朝" panose="02020600040205080304" pitchFamily="18" charset="-128"/>
              </a:rPr>
              <a:t>それでは、さっそく、目標チェックリストを参照しながら、これまでの働き方や職業生活を振り返りましょう。</a:t>
            </a:r>
            <a:endParaRPr lang="en-US" altLang="ja-JP" sz="1100" b="1" dirty="0">
              <a:solidFill>
                <a:prstClr val="black"/>
              </a:solidFill>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308842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662" indent="-285639" eaLnBrk="0" hangingPunct="0">
              <a:defRPr kumimoji="1">
                <a:solidFill>
                  <a:schemeClr val="tx1"/>
                </a:solidFill>
                <a:latin typeface="Arial" charset="0"/>
                <a:ea typeface="ＭＳ Ｐゴシック" charset="-128"/>
              </a:defRPr>
            </a:lvl2pPr>
            <a:lvl3pPr marL="1142557" indent="-228511" eaLnBrk="0" hangingPunct="0">
              <a:defRPr kumimoji="1">
                <a:solidFill>
                  <a:schemeClr val="tx1"/>
                </a:solidFill>
                <a:latin typeface="Arial" charset="0"/>
                <a:ea typeface="ＭＳ Ｐゴシック" charset="-128"/>
              </a:defRPr>
            </a:lvl3pPr>
            <a:lvl4pPr marL="1599579" indent="-228511" eaLnBrk="0" hangingPunct="0">
              <a:defRPr kumimoji="1">
                <a:solidFill>
                  <a:schemeClr val="tx1"/>
                </a:solidFill>
                <a:latin typeface="Arial" charset="0"/>
                <a:ea typeface="ＭＳ Ｐゴシック" charset="-128"/>
              </a:defRPr>
            </a:lvl4pPr>
            <a:lvl5pPr marL="2056602" indent="-228511" eaLnBrk="0" hangingPunct="0">
              <a:defRPr kumimoji="1">
                <a:solidFill>
                  <a:schemeClr val="tx1"/>
                </a:solidFill>
                <a:latin typeface="Arial" charset="0"/>
                <a:ea typeface="ＭＳ Ｐゴシック" charset="-128"/>
              </a:defRPr>
            </a:lvl5pPr>
            <a:lvl6pPr marL="2513624" indent="-228511" algn="ctr" eaLnBrk="0" fontAlgn="base" hangingPunct="0">
              <a:spcBef>
                <a:spcPct val="0"/>
              </a:spcBef>
              <a:spcAft>
                <a:spcPct val="0"/>
              </a:spcAft>
              <a:defRPr kumimoji="1">
                <a:solidFill>
                  <a:schemeClr val="tx1"/>
                </a:solidFill>
                <a:latin typeface="Arial" charset="0"/>
                <a:ea typeface="ＭＳ Ｐゴシック" charset="-128"/>
              </a:defRPr>
            </a:lvl6pPr>
            <a:lvl7pPr marL="2970647" indent="-228511" algn="ctr" eaLnBrk="0" fontAlgn="base" hangingPunct="0">
              <a:spcBef>
                <a:spcPct val="0"/>
              </a:spcBef>
              <a:spcAft>
                <a:spcPct val="0"/>
              </a:spcAft>
              <a:defRPr kumimoji="1">
                <a:solidFill>
                  <a:schemeClr val="tx1"/>
                </a:solidFill>
                <a:latin typeface="Arial" charset="0"/>
                <a:ea typeface="ＭＳ Ｐゴシック" charset="-128"/>
              </a:defRPr>
            </a:lvl7pPr>
            <a:lvl8pPr marL="3427669" indent="-228511" algn="ctr" eaLnBrk="0" fontAlgn="base" hangingPunct="0">
              <a:spcBef>
                <a:spcPct val="0"/>
              </a:spcBef>
              <a:spcAft>
                <a:spcPct val="0"/>
              </a:spcAft>
              <a:defRPr kumimoji="1">
                <a:solidFill>
                  <a:schemeClr val="tx1"/>
                </a:solidFill>
                <a:latin typeface="Arial" charset="0"/>
                <a:ea typeface="ＭＳ Ｐゴシック" charset="-128"/>
              </a:defRPr>
            </a:lvl8pPr>
            <a:lvl9pPr marL="3884693" indent="-228511"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35395EB-F7E9-4EC6-BEC9-4B12566173A9}" type="slidenum">
              <a:rPr lang="en-US" altLang="ja-JP" smtClean="0">
                <a:solidFill>
                  <a:prstClr val="black"/>
                </a:solidFill>
                <a:latin typeface="Times New Roman" pitchFamily="18" charset="0"/>
              </a:rPr>
              <a:pPr eaLnBrk="1" hangingPunct="1"/>
              <a:t>5</a:t>
            </a:fld>
            <a:endParaRPr lang="en-US" altLang="ja-JP">
              <a:solidFill>
                <a:prstClr val="black"/>
              </a:solidFill>
              <a:latin typeface="Times New Roman" pitchFamily="18" charset="0"/>
            </a:endParaRPr>
          </a:p>
        </p:txBody>
      </p:sp>
      <p:sp>
        <p:nvSpPr>
          <p:cNvPr id="38915" name="Rectangle 2"/>
          <p:cNvSpPr>
            <a:spLocks noGrp="1" noRot="1" noChangeAspect="1" noChangeArrowheads="1" noTextEdit="1"/>
          </p:cNvSpPr>
          <p:nvPr>
            <p:ph type="sldImg"/>
          </p:nvPr>
        </p:nvSpPr>
        <p:spPr>
          <a:xfrm>
            <a:off x="920750" y="746125"/>
            <a:ext cx="4965700" cy="3725863"/>
          </a:xfrm>
          <a:ln/>
        </p:spPr>
      </p:sp>
      <p:sp>
        <p:nvSpPr>
          <p:cNvPr id="38916" name="Rectangle 3"/>
          <p:cNvSpPr>
            <a:spLocks noGrp="1" noChangeArrowheads="1"/>
          </p:cNvSpPr>
          <p:nvPr>
            <p:ph type="body" idx="1"/>
          </p:nvPr>
        </p:nvSpPr>
        <p:spPr>
          <a:xfrm>
            <a:off x="346075" y="4721225"/>
            <a:ext cx="6261100" cy="4889500"/>
          </a:xfrm>
          <a:noFill/>
        </p:spPr>
        <p:txBody>
          <a:bodyPr/>
          <a:lstStyle/>
          <a:p>
            <a:pPr indent="107987">
              <a:buClr>
                <a:schemeClr val="accent5">
                  <a:lumMod val="75000"/>
                </a:schemeClr>
              </a:buClr>
            </a:pPr>
            <a:r>
              <a:rPr lang="ja-JP" altLang="en-US" sz="1100" dirty="0">
                <a:solidFill>
                  <a:srgbClr val="000000"/>
                </a:solidFill>
                <a:latin typeface="ＭＳ Ｐ明朝" panose="02020600040205080304" pitchFamily="18" charset="-128"/>
              </a:rPr>
              <a:t>まずは、「生活習慣・体調管理」です。</a:t>
            </a:r>
            <a:endParaRPr lang="en-US" altLang="ja-JP" sz="1100" dirty="0">
              <a:solidFill>
                <a:srgbClr val="000000"/>
              </a:solidFill>
              <a:latin typeface="ＭＳ Ｐ明朝" panose="02020600040205080304" pitchFamily="18" charset="-128"/>
            </a:endParaRPr>
          </a:p>
          <a:p>
            <a:pPr indent="107987">
              <a:buClr>
                <a:schemeClr val="accent5">
                  <a:lumMod val="75000"/>
                </a:schemeClr>
              </a:buClr>
            </a:pPr>
            <a:endParaRPr lang="en-US" altLang="ja-JP" sz="1100" dirty="0">
              <a:solidFill>
                <a:srgbClr val="000000"/>
              </a:solidFill>
              <a:latin typeface="ＭＳ Ｐ明朝" panose="02020600040205080304" pitchFamily="18" charset="-128"/>
            </a:endParaRPr>
          </a:p>
          <a:p>
            <a:pPr marL="0" indent="0">
              <a:buClr>
                <a:schemeClr val="accent5">
                  <a:lumMod val="75000"/>
                </a:schemeClr>
              </a:buClr>
              <a:buNone/>
            </a:pPr>
            <a:r>
              <a:rPr lang="ja-JP" altLang="en-US" sz="1100"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100" dirty="0" smtClean="0">
                <a:solidFill>
                  <a:srgbClr val="000000"/>
                </a:solidFill>
                <a:latin typeface="ＭＳ Ｐ明朝" panose="02020600040205080304" pitchFamily="18" charset="-128"/>
                <a:ea typeface="ＭＳ Ｐ明朝" panose="02020600040205080304" pitchFamily="18" charset="-128"/>
              </a:rPr>
              <a:t>安定した職業生活を送るための適切な生活習慣、体調管理ができていましたか？</a:t>
            </a:r>
            <a:endParaRPr lang="en-US" altLang="ja-JP" sz="1100" dirty="0" smtClean="0">
              <a:solidFill>
                <a:srgbClr val="000000"/>
              </a:solidFill>
              <a:latin typeface="ＭＳ Ｐ明朝" panose="02020600040205080304" pitchFamily="18" charset="-128"/>
              <a:ea typeface="ＭＳ Ｐ明朝" panose="02020600040205080304" pitchFamily="18" charset="-128"/>
            </a:endParaRPr>
          </a:p>
          <a:p>
            <a:pPr marL="0" indent="0">
              <a:buClr>
                <a:schemeClr val="accent5">
                  <a:lumMod val="75000"/>
                </a:schemeClr>
              </a:buClr>
              <a:buNone/>
            </a:pPr>
            <a:r>
              <a:rPr lang="ja-JP" altLang="en-US" sz="1100" dirty="0" smtClean="0">
                <a:solidFill>
                  <a:srgbClr val="000000"/>
                </a:solidFill>
                <a:latin typeface="ＭＳ Ｐ明朝" panose="02020600040205080304" pitchFamily="18" charset="-128"/>
                <a:ea typeface="ＭＳ Ｐ明朝" panose="02020600040205080304" pitchFamily="18" charset="-128"/>
              </a:rPr>
              <a:t>　改善や取組みが必要なことはありますか？</a:t>
            </a:r>
            <a:r>
              <a:rPr lang="en-US" altLang="ja-JP" sz="1100" dirty="0" smtClean="0">
                <a:solidFill>
                  <a:srgbClr val="000000"/>
                </a:solidFill>
                <a:latin typeface="ＭＳ Ｐ明朝" panose="02020600040205080304" pitchFamily="18" charset="-128"/>
                <a:ea typeface="ＭＳ Ｐ明朝" panose="02020600040205080304" pitchFamily="18" charset="-128"/>
              </a:rPr>
              <a:t/>
            </a:r>
            <a:br>
              <a:rPr lang="en-US" altLang="ja-JP" sz="1100" dirty="0" smtClean="0">
                <a:solidFill>
                  <a:srgbClr val="000000"/>
                </a:solidFill>
                <a:latin typeface="ＭＳ Ｐ明朝" panose="02020600040205080304" pitchFamily="18" charset="-128"/>
                <a:ea typeface="ＭＳ Ｐ明朝" panose="02020600040205080304" pitchFamily="18" charset="-128"/>
              </a:rPr>
            </a:br>
            <a:endParaRPr lang="en-US" altLang="ja-JP" sz="1100" dirty="0">
              <a:latin typeface="ＭＳ Ｐ明朝" panose="02020600040205080304" pitchFamily="18" charset="-128"/>
            </a:endParaRPr>
          </a:p>
          <a:p>
            <a:pPr indent="107987">
              <a:buClr>
                <a:schemeClr val="accent5">
                  <a:lumMod val="75000"/>
                </a:schemeClr>
              </a:buClr>
            </a:pPr>
            <a:r>
              <a:rPr lang="ja-JP" altLang="en-US" sz="1100" dirty="0">
                <a:latin typeface="ＭＳ Ｐ明朝" panose="02020600040205080304" pitchFamily="18" charset="-128"/>
              </a:rPr>
              <a:t>自分にとって十分な睡眠がとれていたか、バランスのよい食事がとれていたか、運動習慣はどうだったか、そして早めのセルフケアができていたかを振り返ってみましょう。</a:t>
            </a:r>
            <a:endParaRPr lang="en-US" altLang="ja-JP" sz="1100" dirty="0">
              <a:latin typeface="ＭＳ Ｐ明朝" panose="02020600040205080304" pitchFamily="18" charset="-128"/>
            </a:endParaRPr>
          </a:p>
          <a:p>
            <a:pPr indent="107987">
              <a:buClr>
                <a:schemeClr val="accent5">
                  <a:lumMod val="75000"/>
                </a:schemeClr>
              </a:buClr>
            </a:pPr>
            <a:r>
              <a:rPr lang="ja-JP" altLang="en-US" sz="1100" dirty="0">
                <a:latin typeface="ＭＳ Ｐ明朝" panose="02020600040205080304" pitchFamily="18" charset="-128"/>
              </a:rPr>
              <a:t>また、体調</a:t>
            </a:r>
            <a:r>
              <a:rPr lang="ja-JP" altLang="en-US" sz="1100" dirty="0" smtClean="0">
                <a:latin typeface="ＭＳ Ｐ明朝" panose="02020600040205080304" pitchFamily="18" charset="-128"/>
              </a:rPr>
              <a:t>にあわせた</a:t>
            </a:r>
            <a:r>
              <a:rPr lang="ja-JP" altLang="en-US" sz="1100" dirty="0">
                <a:latin typeface="ＭＳ Ｐ明朝" panose="02020600040205080304" pitchFamily="18" charset="-128"/>
              </a:rPr>
              <a:t>ペース配分、適切な休憩、疲労に気づけていたか、疲労へ対処できていたかを振り返ってみましょう。</a:t>
            </a:r>
            <a:endParaRPr lang="en-US" altLang="ja-JP" sz="1100" dirty="0">
              <a:latin typeface="ＭＳ Ｐ明朝" panose="02020600040205080304" pitchFamily="18" charset="-128"/>
            </a:endParaRPr>
          </a:p>
          <a:p>
            <a:pPr indent="107987">
              <a:buClr>
                <a:schemeClr val="accent5">
                  <a:lumMod val="75000"/>
                </a:schemeClr>
              </a:buClr>
            </a:pPr>
            <a:endParaRPr lang="en-US" altLang="ja-JP" sz="1100" dirty="0">
              <a:latin typeface="ＭＳ Ｐ明朝" panose="02020600040205080304" pitchFamily="18" charset="-128"/>
            </a:endParaRPr>
          </a:p>
          <a:p>
            <a:pPr indent="107987">
              <a:buClr>
                <a:schemeClr val="accent5">
                  <a:lumMod val="75000"/>
                </a:schemeClr>
              </a:buClr>
            </a:pPr>
            <a:r>
              <a:rPr lang="ja-JP" altLang="en-US" sz="1100" dirty="0" smtClean="0">
                <a:latin typeface="ＭＳ Ｐ明朝" panose="02020600040205080304" pitchFamily="18" charset="-128"/>
              </a:rPr>
              <a:t>ではまず、</a:t>
            </a:r>
            <a:r>
              <a:rPr lang="ja-JP" altLang="en-US" sz="1100" dirty="0">
                <a:latin typeface="ＭＳ Ｐ明朝" panose="02020600040205080304" pitchFamily="18" charset="-128"/>
              </a:rPr>
              <a:t>目標チェックリストの「生活習慣・体調管理」</a:t>
            </a:r>
            <a:r>
              <a:rPr lang="ja-JP" altLang="en-US" sz="1100" dirty="0" smtClean="0">
                <a:latin typeface="ＭＳ Ｐ明朝" panose="02020600040205080304" pitchFamily="18" charset="-128"/>
              </a:rPr>
              <a:t>の５つの項目をご覧ください。</a:t>
            </a:r>
            <a:endParaRPr lang="en-US" altLang="ja-JP" sz="1100" dirty="0">
              <a:latin typeface="ＭＳ Ｐ明朝" panose="02020600040205080304" pitchFamily="18" charset="-128"/>
            </a:endParaRPr>
          </a:p>
          <a:p>
            <a:pPr indent="107987">
              <a:buClr>
                <a:schemeClr val="accent5">
                  <a:lumMod val="75000"/>
                </a:schemeClr>
              </a:buClr>
            </a:pPr>
            <a:r>
              <a:rPr lang="ja-JP" altLang="en-US" sz="1100" dirty="0" smtClean="0">
                <a:latin typeface="ＭＳ Ｐ明朝" panose="02020600040205080304" pitchFamily="18" charset="-128"/>
              </a:rPr>
              <a:t>①「これまでの働き方や職業生活について振り返り、下記の項目に回答する」を実施してみましょう。</a:t>
            </a:r>
            <a:endParaRPr lang="en-US" altLang="ja-JP" sz="1100" dirty="0" smtClean="0">
              <a:latin typeface="ＭＳ Ｐ明朝" panose="02020600040205080304" pitchFamily="18" charset="-128"/>
            </a:endParaRPr>
          </a:p>
          <a:p>
            <a:pPr indent="107987">
              <a:buClr>
                <a:schemeClr val="accent5">
                  <a:lumMod val="75000"/>
                </a:schemeClr>
              </a:buClr>
            </a:pPr>
            <a:endParaRPr lang="en-US" altLang="ja-JP" sz="1100" dirty="0" smtClean="0">
              <a:latin typeface="ＭＳ Ｐ明朝" panose="02020600040205080304" pitchFamily="18" charset="-128"/>
            </a:endParaRPr>
          </a:p>
          <a:p>
            <a:pPr indent="107987">
              <a:buClr>
                <a:schemeClr val="accent5">
                  <a:lumMod val="75000"/>
                </a:schemeClr>
              </a:buClr>
            </a:pPr>
            <a:r>
              <a:rPr lang="ja-JP" altLang="en-US" sz="1100" dirty="0" smtClean="0">
                <a:latin typeface="ＭＳ Ｐ明朝" panose="02020600040205080304" pitchFamily="18" charset="-128"/>
              </a:rPr>
              <a:t>復職後に健康的で安定した職業生活を送るために、改善や取組みの必要があるかについて、右の４～１（４－おおいにある、３－ある、２ー少しある、１－ない）の当てはまる番号に〇</a:t>
            </a:r>
            <a:r>
              <a:rPr lang="ja-JP" altLang="en-US" sz="1100" dirty="0" smtClean="0">
                <a:latin typeface="ＭＳ Ｐ明朝" panose="02020600040205080304" pitchFamily="18" charset="-128"/>
              </a:rPr>
              <a:t>をつけて</a:t>
            </a:r>
            <a:r>
              <a:rPr lang="ja-JP" altLang="en-US" sz="1100" dirty="0" smtClean="0">
                <a:latin typeface="ＭＳ Ｐ明朝" panose="02020600040205080304" pitchFamily="18" charset="-128"/>
              </a:rPr>
              <a:t>ください。</a:t>
            </a:r>
            <a:endParaRPr lang="en-US" altLang="ja-JP" sz="1100" dirty="0" smtClean="0">
              <a:latin typeface="ＭＳ Ｐ明朝" panose="02020600040205080304" pitchFamily="18" charset="-128"/>
            </a:endParaRPr>
          </a:p>
          <a:p>
            <a:pPr indent="107987">
              <a:buClr>
                <a:schemeClr val="accent5">
                  <a:lumMod val="75000"/>
                </a:schemeClr>
              </a:buClr>
            </a:pPr>
            <a:endParaRPr lang="en-US" altLang="ja-JP" sz="1100" dirty="0" smtClean="0">
              <a:latin typeface="ＭＳ Ｐ明朝" panose="02020600040205080304" pitchFamily="18" charset="-128"/>
            </a:endParaRPr>
          </a:p>
        </p:txBody>
      </p:sp>
    </p:spTree>
    <p:extLst>
      <p:ext uri="{BB962C8B-B14F-4D97-AF65-F5344CB8AC3E}">
        <p14:creationId xmlns:p14="http://schemas.microsoft.com/office/powerpoint/2010/main" val="163685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662" indent="-285639" eaLnBrk="0" hangingPunct="0">
              <a:defRPr kumimoji="1">
                <a:solidFill>
                  <a:schemeClr val="tx1"/>
                </a:solidFill>
                <a:latin typeface="Arial" charset="0"/>
                <a:ea typeface="ＭＳ Ｐゴシック" charset="-128"/>
              </a:defRPr>
            </a:lvl2pPr>
            <a:lvl3pPr marL="1142557" indent="-228511" eaLnBrk="0" hangingPunct="0">
              <a:defRPr kumimoji="1">
                <a:solidFill>
                  <a:schemeClr val="tx1"/>
                </a:solidFill>
                <a:latin typeface="Arial" charset="0"/>
                <a:ea typeface="ＭＳ Ｐゴシック" charset="-128"/>
              </a:defRPr>
            </a:lvl3pPr>
            <a:lvl4pPr marL="1599579" indent="-228511" eaLnBrk="0" hangingPunct="0">
              <a:defRPr kumimoji="1">
                <a:solidFill>
                  <a:schemeClr val="tx1"/>
                </a:solidFill>
                <a:latin typeface="Arial" charset="0"/>
                <a:ea typeface="ＭＳ Ｐゴシック" charset="-128"/>
              </a:defRPr>
            </a:lvl4pPr>
            <a:lvl5pPr marL="2056602" indent="-228511" eaLnBrk="0" hangingPunct="0">
              <a:defRPr kumimoji="1">
                <a:solidFill>
                  <a:schemeClr val="tx1"/>
                </a:solidFill>
                <a:latin typeface="Arial" charset="0"/>
                <a:ea typeface="ＭＳ Ｐゴシック" charset="-128"/>
              </a:defRPr>
            </a:lvl5pPr>
            <a:lvl6pPr marL="2513624" indent="-228511" algn="ctr" eaLnBrk="0" fontAlgn="base" hangingPunct="0">
              <a:spcBef>
                <a:spcPct val="0"/>
              </a:spcBef>
              <a:spcAft>
                <a:spcPct val="0"/>
              </a:spcAft>
              <a:defRPr kumimoji="1">
                <a:solidFill>
                  <a:schemeClr val="tx1"/>
                </a:solidFill>
                <a:latin typeface="Arial" charset="0"/>
                <a:ea typeface="ＭＳ Ｐゴシック" charset="-128"/>
              </a:defRPr>
            </a:lvl6pPr>
            <a:lvl7pPr marL="2970647" indent="-228511" algn="ctr" eaLnBrk="0" fontAlgn="base" hangingPunct="0">
              <a:spcBef>
                <a:spcPct val="0"/>
              </a:spcBef>
              <a:spcAft>
                <a:spcPct val="0"/>
              </a:spcAft>
              <a:defRPr kumimoji="1">
                <a:solidFill>
                  <a:schemeClr val="tx1"/>
                </a:solidFill>
                <a:latin typeface="Arial" charset="0"/>
                <a:ea typeface="ＭＳ Ｐゴシック" charset="-128"/>
              </a:defRPr>
            </a:lvl7pPr>
            <a:lvl8pPr marL="3427669" indent="-228511" algn="ctr" eaLnBrk="0" fontAlgn="base" hangingPunct="0">
              <a:spcBef>
                <a:spcPct val="0"/>
              </a:spcBef>
              <a:spcAft>
                <a:spcPct val="0"/>
              </a:spcAft>
              <a:defRPr kumimoji="1">
                <a:solidFill>
                  <a:schemeClr val="tx1"/>
                </a:solidFill>
                <a:latin typeface="Arial" charset="0"/>
                <a:ea typeface="ＭＳ Ｐゴシック" charset="-128"/>
              </a:defRPr>
            </a:lvl8pPr>
            <a:lvl9pPr marL="3884693" indent="-228511"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35395EB-F7E9-4EC6-BEC9-4B12566173A9}" type="slidenum">
              <a:rPr lang="en-US" altLang="ja-JP" smtClean="0">
                <a:solidFill>
                  <a:prstClr val="black"/>
                </a:solidFill>
                <a:latin typeface="Times New Roman" pitchFamily="18" charset="0"/>
              </a:rPr>
              <a:pPr eaLnBrk="1" hangingPunct="1"/>
              <a:t>6</a:t>
            </a:fld>
            <a:endParaRPr lang="en-US" altLang="ja-JP">
              <a:solidFill>
                <a:prstClr val="black"/>
              </a:solidFill>
              <a:latin typeface="Times New Roman" pitchFamily="18" charset="0"/>
            </a:endParaRPr>
          </a:p>
        </p:txBody>
      </p:sp>
      <p:sp>
        <p:nvSpPr>
          <p:cNvPr id="38915" name="Rectangle 2"/>
          <p:cNvSpPr>
            <a:spLocks noGrp="1" noRot="1" noChangeAspect="1" noChangeArrowheads="1" noTextEdit="1"/>
          </p:cNvSpPr>
          <p:nvPr>
            <p:ph type="sldImg"/>
          </p:nvPr>
        </p:nvSpPr>
        <p:spPr>
          <a:xfrm>
            <a:off x="920750" y="746125"/>
            <a:ext cx="4965700" cy="3725863"/>
          </a:xfrm>
          <a:ln/>
        </p:spPr>
      </p:sp>
      <p:sp>
        <p:nvSpPr>
          <p:cNvPr id="38916" name="Rectangle 3"/>
          <p:cNvSpPr>
            <a:spLocks noGrp="1" noChangeArrowheads="1"/>
          </p:cNvSpPr>
          <p:nvPr>
            <p:ph type="body" idx="1"/>
          </p:nvPr>
        </p:nvSpPr>
        <p:spPr>
          <a:xfrm>
            <a:off x="346075" y="4721225"/>
            <a:ext cx="6261100" cy="4889500"/>
          </a:xfrm>
          <a:noFill/>
        </p:spPr>
        <p:txBody>
          <a:bodyPr/>
          <a:lstStyle/>
          <a:p>
            <a:pPr indent="107987">
              <a:buClr>
                <a:schemeClr val="accent5">
                  <a:lumMod val="75000"/>
                </a:schemeClr>
              </a:buClr>
            </a:pPr>
            <a:r>
              <a:rPr lang="ja-JP" altLang="en-US" sz="1100" dirty="0">
                <a:solidFill>
                  <a:srgbClr val="000000"/>
                </a:solidFill>
                <a:latin typeface="ＭＳ Ｐ明朝" panose="02020600040205080304" pitchFamily="18" charset="-128"/>
              </a:rPr>
              <a:t>次は「ストレス対処」です。</a:t>
            </a:r>
            <a:endParaRPr lang="en-US" altLang="ja-JP" sz="1100" dirty="0">
              <a:solidFill>
                <a:srgbClr val="000000"/>
              </a:solidFill>
              <a:latin typeface="ＭＳ Ｐ明朝" panose="02020600040205080304" pitchFamily="18" charset="-128"/>
            </a:endParaRPr>
          </a:p>
          <a:p>
            <a:pPr indent="107987">
              <a:buClr>
                <a:schemeClr val="accent5">
                  <a:lumMod val="75000"/>
                </a:schemeClr>
              </a:buClr>
            </a:pPr>
            <a:endParaRPr lang="en-US" altLang="ja-JP" sz="1100" dirty="0">
              <a:solidFill>
                <a:srgbClr val="000000"/>
              </a:solidFill>
              <a:latin typeface="ＭＳ Ｐ明朝" panose="02020600040205080304" pitchFamily="18" charset="-128"/>
            </a:endParaRPr>
          </a:p>
          <a:p>
            <a:pPr marL="0" indent="0">
              <a:buClr>
                <a:schemeClr val="accent5">
                  <a:lumMod val="75000"/>
                </a:schemeClr>
              </a:buClr>
              <a:buNone/>
            </a:pPr>
            <a:r>
              <a:rPr lang="ja-JP" altLang="en-US" sz="1100" dirty="0" smtClean="0">
                <a:solidFill>
                  <a:srgbClr val="000000"/>
                </a:solidFill>
                <a:latin typeface="ＭＳ Ｐ明朝" panose="02020600040205080304" pitchFamily="18" charset="-128"/>
                <a:ea typeface="ＭＳ Ｐ明朝" panose="02020600040205080304" pitchFamily="18" charset="-128"/>
              </a:rPr>
              <a:t>　自分のストレス要因やストレスサインに気づき、適切な対処をしていましたか？改善や取組みが必要なことはありますか？</a:t>
            </a:r>
            <a:r>
              <a:rPr lang="en-US" altLang="ja-JP" sz="1100" dirty="0" smtClean="0">
                <a:solidFill>
                  <a:srgbClr val="000000"/>
                </a:solidFill>
                <a:latin typeface="ＭＳ Ｐ明朝" panose="02020600040205080304" pitchFamily="18" charset="-128"/>
                <a:ea typeface="ＭＳ Ｐ明朝" panose="02020600040205080304" pitchFamily="18" charset="-128"/>
              </a:rPr>
              <a:t/>
            </a:r>
            <a:br>
              <a:rPr lang="en-US" altLang="ja-JP" sz="1100" dirty="0" smtClean="0">
                <a:solidFill>
                  <a:srgbClr val="000000"/>
                </a:solidFill>
                <a:latin typeface="ＭＳ Ｐ明朝" panose="02020600040205080304" pitchFamily="18" charset="-128"/>
                <a:ea typeface="ＭＳ Ｐ明朝" panose="02020600040205080304" pitchFamily="18" charset="-128"/>
              </a:rPr>
            </a:br>
            <a:endParaRPr lang="en-US" altLang="ja-JP" sz="1100" dirty="0" smtClean="0">
              <a:solidFill>
                <a:srgbClr val="000000"/>
              </a:solidFill>
              <a:latin typeface="ＭＳ Ｐ明朝" panose="02020600040205080304" pitchFamily="18" charset="-128"/>
              <a:ea typeface="ＭＳ Ｐ明朝" panose="02020600040205080304" pitchFamily="18" charset="-128"/>
            </a:endParaRPr>
          </a:p>
          <a:p>
            <a:pPr indent="107987">
              <a:buClr>
                <a:schemeClr val="accent5">
                  <a:lumMod val="75000"/>
                </a:schemeClr>
              </a:buClr>
            </a:pPr>
            <a:r>
              <a:rPr lang="ja-JP" altLang="en-US" sz="1100" dirty="0" smtClean="0">
                <a:latin typeface="ＭＳ Ｐ明朝" panose="02020600040205080304" pitchFamily="18" charset="-128"/>
              </a:rPr>
              <a:t>ストレッサー</a:t>
            </a:r>
            <a:r>
              <a:rPr lang="ja-JP" altLang="en-US" sz="1100" dirty="0">
                <a:latin typeface="ＭＳ Ｐ明朝" panose="02020600040205080304" pitchFamily="18" charset="-128"/>
              </a:rPr>
              <a:t>といわれる心や身体にかかる外部からの刺激</a:t>
            </a:r>
            <a:r>
              <a:rPr lang="ja-JP" altLang="en-US" sz="1100" dirty="0" smtClean="0">
                <a:latin typeface="ＭＳ Ｐ明朝" panose="02020600040205080304" pitchFamily="18" charset="-128"/>
              </a:rPr>
              <a:t>が、その</a:t>
            </a:r>
            <a:r>
              <a:rPr lang="ja-JP" altLang="en-US" sz="1100" dirty="0">
                <a:latin typeface="ＭＳ Ｐ明朝" panose="02020600040205080304" pitchFamily="18" charset="-128"/>
              </a:rPr>
              <a:t>まま心身の不調などのストレス反応</a:t>
            </a:r>
            <a:r>
              <a:rPr lang="ja-JP" altLang="en-US" sz="1100" dirty="0" smtClean="0">
                <a:latin typeface="ＭＳ Ｐ明朝" panose="02020600040205080304" pitchFamily="18" charset="-128"/>
              </a:rPr>
              <a:t>になる</a:t>
            </a:r>
            <a:r>
              <a:rPr lang="ja-JP" altLang="en-US" sz="1100" dirty="0">
                <a:latin typeface="ＭＳ Ｐ明朝" panose="02020600040205080304" pitchFamily="18" charset="-128"/>
              </a:rPr>
              <a:t>わけではありません。</a:t>
            </a:r>
            <a:endParaRPr lang="en-US" altLang="ja-JP" sz="1100" dirty="0">
              <a:latin typeface="ＭＳ Ｐ明朝" panose="02020600040205080304" pitchFamily="18" charset="-128"/>
            </a:endParaRPr>
          </a:p>
          <a:p>
            <a:pPr indent="107987">
              <a:buClr>
                <a:schemeClr val="accent5">
                  <a:lumMod val="75000"/>
                </a:schemeClr>
              </a:buClr>
            </a:pPr>
            <a:r>
              <a:rPr lang="ja-JP" altLang="en-US" sz="1100" dirty="0">
                <a:latin typeface="ＭＳ Ｐ明朝" panose="02020600040205080304" pitchFamily="18" charset="-128"/>
              </a:rPr>
              <a:t>適切なストレス対処を行うことで、</a:t>
            </a:r>
            <a:r>
              <a:rPr lang="ja-JP" altLang="en-US" sz="1100" dirty="0" smtClean="0">
                <a:latin typeface="ＭＳ Ｐ明朝" panose="02020600040205080304" pitchFamily="18" charset="-128"/>
              </a:rPr>
              <a:t>大きなストレス反応が生じることを</a:t>
            </a:r>
            <a:r>
              <a:rPr lang="ja-JP" altLang="en-US" sz="1100" dirty="0">
                <a:latin typeface="ＭＳ Ｐ明朝" panose="02020600040205080304" pitchFamily="18" charset="-128"/>
              </a:rPr>
              <a:t>防ぐことができます。</a:t>
            </a:r>
            <a:endParaRPr lang="en-US" altLang="ja-JP" sz="1100" dirty="0">
              <a:latin typeface="ＭＳ Ｐ明朝" panose="02020600040205080304" pitchFamily="18" charset="-128"/>
            </a:endParaRPr>
          </a:p>
          <a:p>
            <a:pPr indent="107987">
              <a:buClr>
                <a:schemeClr val="accent5">
                  <a:lumMod val="75000"/>
                </a:schemeClr>
              </a:buClr>
            </a:pPr>
            <a:endParaRPr lang="en-US" altLang="ja-JP" sz="1100" dirty="0">
              <a:latin typeface="ＭＳ Ｐ明朝" panose="02020600040205080304" pitchFamily="18" charset="-128"/>
            </a:endParaRPr>
          </a:p>
          <a:p>
            <a:pPr indent="107987">
              <a:buClr>
                <a:schemeClr val="accent5">
                  <a:lumMod val="75000"/>
                </a:schemeClr>
              </a:buClr>
            </a:pPr>
            <a:r>
              <a:rPr lang="ja-JP" altLang="en-US" sz="1100" dirty="0" smtClean="0">
                <a:latin typeface="ＭＳ Ｐ明朝" panose="02020600040205080304" pitchFamily="18" charset="-128"/>
              </a:rPr>
              <a:t>ストレス対処には、さまざまな方法があります。</a:t>
            </a:r>
            <a:endParaRPr lang="en-US" altLang="ja-JP" sz="1100" dirty="0" smtClean="0">
              <a:latin typeface="ＭＳ Ｐ明朝" panose="02020600040205080304" pitchFamily="18" charset="-128"/>
            </a:endParaRPr>
          </a:p>
          <a:p>
            <a:pPr indent="107987">
              <a:buClr>
                <a:schemeClr val="accent5">
                  <a:lumMod val="75000"/>
                </a:schemeClr>
              </a:buClr>
            </a:pPr>
            <a:r>
              <a:rPr lang="ja-JP" altLang="en-US" sz="1100" dirty="0" smtClean="0">
                <a:latin typeface="ＭＳ Ｐ明朝" panose="02020600040205080304" pitchFamily="18" charset="-128"/>
              </a:rPr>
              <a:t>まず</a:t>
            </a:r>
            <a:r>
              <a:rPr lang="ja-JP" altLang="en-US" sz="1100" dirty="0">
                <a:latin typeface="ＭＳ Ｐ明朝" panose="02020600040205080304" pitchFamily="18" charset="-128"/>
              </a:rPr>
              <a:t>、</a:t>
            </a:r>
            <a:r>
              <a:rPr lang="ja-JP" altLang="en-US" sz="1100" dirty="0" smtClean="0">
                <a:latin typeface="ＭＳ Ｐ明朝" panose="02020600040205080304" pitchFamily="18" charset="-128"/>
              </a:rPr>
              <a:t>ストレッサー</a:t>
            </a:r>
            <a:r>
              <a:rPr lang="ja-JP" altLang="en-US" sz="1100" dirty="0" smtClean="0">
                <a:latin typeface="ＭＳ Ｐ明朝" panose="02020600040205080304" pitchFamily="18" charset="-128"/>
              </a:rPr>
              <a:t>がわかって</a:t>
            </a:r>
            <a:r>
              <a:rPr lang="ja-JP" altLang="en-US" sz="1100" dirty="0" smtClean="0">
                <a:latin typeface="ＭＳ Ｐ明朝" panose="02020600040205080304" pitchFamily="18" charset="-128"/>
              </a:rPr>
              <a:t>いる場合は、それを軽減</a:t>
            </a:r>
            <a:r>
              <a:rPr lang="ja-JP" altLang="en-US" sz="1100" dirty="0">
                <a:latin typeface="ＭＳ Ｐ明朝" panose="02020600040205080304" pitchFamily="18" charset="-128"/>
              </a:rPr>
              <a:t>・除去するための対処</a:t>
            </a:r>
            <a:r>
              <a:rPr lang="ja-JP" altLang="en-US" sz="1100" dirty="0" smtClean="0">
                <a:latin typeface="ＭＳ Ｐ明朝" panose="02020600040205080304" pitchFamily="18" charset="-128"/>
              </a:rPr>
              <a:t>があります。</a:t>
            </a:r>
            <a:endParaRPr lang="en-US" altLang="ja-JP" sz="1100" dirty="0">
              <a:latin typeface="ＭＳ Ｐ明朝" panose="02020600040205080304" pitchFamily="18" charset="-128"/>
            </a:endParaRPr>
          </a:p>
          <a:p>
            <a:pPr indent="107987">
              <a:buClr>
                <a:schemeClr val="accent5">
                  <a:lumMod val="75000"/>
                </a:schemeClr>
              </a:buClr>
            </a:pPr>
            <a:r>
              <a:rPr lang="ja-JP" altLang="en-US" sz="1100" dirty="0" smtClean="0">
                <a:latin typeface="ＭＳ Ｐ明朝" panose="02020600040205080304" pitchFamily="18" charset="-128"/>
              </a:rPr>
              <a:t>次に、</a:t>
            </a:r>
            <a:r>
              <a:rPr lang="ja-JP" altLang="en-US" sz="1100" dirty="0">
                <a:latin typeface="ＭＳ Ｐ明朝" panose="02020600040205080304" pitchFamily="18" charset="-128"/>
              </a:rPr>
              <a:t>受けとめ方や自分の性格・行動パターンの癖を理解したうえで、認知（受け止め方）の工夫、行動の工夫を行うことでストレスを軽減することができます。</a:t>
            </a:r>
            <a:endParaRPr lang="en-US" altLang="ja-JP" sz="1100" dirty="0">
              <a:latin typeface="ＭＳ Ｐ明朝" panose="02020600040205080304" pitchFamily="18" charset="-128"/>
            </a:endParaRPr>
          </a:p>
          <a:p>
            <a:pPr indent="107987">
              <a:buClr>
                <a:schemeClr val="accent5">
                  <a:lumMod val="75000"/>
                </a:schemeClr>
              </a:buClr>
            </a:pPr>
            <a:r>
              <a:rPr lang="ja-JP" altLang="en-US" sz="1100" dirty="0" smtClean="0">
                <a:latin typeface="ＭＳ Ｐ明朝" panose="02020600040205080304" pitchFamily="18" charset="-128"/>
              </a:rPr>
              <a:t>次に、</a:t>
            </a:r>
            <a:r>
              <a:rPr lang="ja-JP" altLang="en-US" sz="1100" dirty="0">
                <a:latin typeface="ＭＳ Ｐ明朝" panose="02020600040205080304" pitchFamily="18" charset="-128"/>
              </a:rPr>
              <a:t>緩衝要因（ソーシャルサポート</a:t>
            </a:r>
            <a:r>
              <a:rPr lang="ja-JP" altLang="en-US" sz="1100" dirty="0" smtClean="0">
                <a:latin typeface="ＭＳ Ｐ明朝" panose="02020600040205080304" pitchFamily="18" charset="-128"/>
              </a:rPr>
              <a:t>）をうまく活用する上司</a:t>
            </a:r>
            <a:r>
              <a:rPr lang="ja-JP" altLang="en-US" sz="1100" dirty="0">
                <a:latin typeface="ＭＳ Ｐ明朝" panose="02020600040205080304" pitchFamily="18" charset="-128"/>
              </a:rPr>
              <a:t>、同僚、家族、友人等の</a:t>
            </a:r>
            <a:r>
              <a:rPr lang="ja-JP" altLang="en-US" sz="1100" dirty="0" smtClean="0">
                <a:latin typeface="ＭＳ Ｐ明朝" panose="02020600040205080304" pitchFamily="18" charset="-128"/>
              </a:rPr>
              <a:t>サポートを得ることも</a:t>
            </a:r>
            <a:r>
              <a:rPr lang="ja-JP" altLang="en-US" sz="1100" dirty="0">
                <a:latin typeface="ＭＳ Ｐ明朝" panose="02020600040205080304" pitchFamily="18" charset="-128"/>
              </a:rPr>
              <a:t>大切です。ストレスがあった際に、周囲の力を借りることで問題解決や自分の気持ちの整理につながり、ストレスを軽減することができます。</a:t>
            </a:r>
            <a:endParaRPr lang="en-US" altLang="ja-JP" sz="1100" dirty="0">
              <a:latin typeface="ＭＳ Ｐ明朝" panose="02020600040205080304" pitchFamily="18" charset="-128"/>
            </a:endParaRPr>
          </a:p>
          <a:p>
            <a:pPr indent="107987">
              <a:buClr>
                <a:schemeClr val="accent5">
                  <a:lumMod val="75000"/>
                </a:schemeClr>
              </a:buClr>
            </a:pPr>
            <a:r>
              <a:rPr lang="ja-JP" altLang="en-US" sz="1100" dirty="0">
                <a:latin typeface="ＭＳ Ｐ明朝" panose="02020600040205080304" pitchFamily="18" charset="-128"/>
              </a:rPr>
              <a:t>それでも</a:t>
            </a:r>
            <a:r>
              <a:rPr lang="ja-JP" altLang="en-US" sz="1100" dirty="0" smtClean="0">
                <a:latin typeface="ＭＳ Ｐ明朝" panose="02020600040205080304" pitchFamily="18" charset="-128"/>
              </a:rPr>
              <a:t>、ストレスが軽減せず心身</a:t>
            </a:r>
            <a:r>
              <a:rPr lang="ja-JP" altLang="en-US" sz="1100" dirty="0">
                <a:latin typeface="ＭＳ Ｐ明朝" panose="02020600040205080304" pitchFamily="18" charset="-128"/>
              </a:rPr>
              <a:t>の不調</a:t>
            </a:r>
            <a:r>
              <a:rPr lang="ja-JP" altLang="en-US" sz="1100" dirty="0" smtClean="0">
                <a:latin typeface="ＭＳ Ｐ明朝" panose="02020600040205080304" pitchFamily="18" charset="-128"/>
              </a:rPr>
              <a:t>に現れること</a:t>
            </a:r>
            <a:r>
              <a:rPr lang="ja-JP" altLang="en-US" sz="1100" dirty="0">
                <a:latin typeface="ＭＳ Ｐ明朝" panose="02020600040205080304" pitchFamily="18" charset="-128"/>
              </a:rPr>
              <a:t>もあります。ただ、早期に不調に</a:t>
            </a:r>
            <a:r>
              <a:rPr lang="ja-JP" altLang="en-US" sz="1100" dirty="0" smtClean="0">
                <a:latin typeface="ＭＳ Ｐ明朝" panose="02020600040205080304" pitchFamily="18" charset="-128"/>
              </a:rPr>
              <a:t>気づいたら、</a:t>
            </a:r>
            <a:r>
              <a:rPr lang="ja-JP" altLang="en-US" sz="1100" dirty="0">
                <a:latin typeface="ＭＳ Ｐ明朝" panose="02020600040205080304" pitchFamily="18" charset="-128"/>
              </a:rPr>
              <a:t>休養（レスト）、リラックス、リフレッシュなどの適切な対処を行うこと</a:t>
            </a:r>
            <a:r>
              <a:rPr lang="ja-JP" altLang="en-US" sz="1100" dirty="0" smtClean="0">
                <a:latin typeface="ＭＳ Ｐ明朝" panose="02020600040205080304" pitchFamily="18" charset="-128"/>
              </a:rPr>
              <a:t>で大きな不調を</a:t>
            </a:r>
            <a:r>
              <a:rPr lang="ja-JP" altLang="en-US" sz="1100" dirty="0">
                <a:latin typeface="ＭＳ Ｐ明朝" panose="02020600040205080304" pitchFamily="18" charset="-128"/>
              </a:rPr>
              <a:t>防ぐことができます。</a:t>
            </a:r>
            <a:endParaRPr lang="en-US" altLang="ja-JP" sz="1100" dirty="0">
              <a:latin typeface="ＭＳ Ｐ明朝" panose="02020600040205080304" pitchFamily="18" charset="-128"/>
            </a:endParaRPr>
          </a:p>
          <a:p>
            <a:pPr indent="107987">
              <a:buClr>
                <a:schemeClr val="accent5">
                  <a:lumMod val="75000"/>
                </a:schemeClr>
              </a:buClr>
            </a:pPr>
            <a:endParaRPr lang="en-US" altLang="ja-JP" sz="1100" dirty="0">
              <a:latin typeface="ＭＳ Ｐ明朝" panose="02020600040205080304" pitchFamily="18" charset="-128"/>
            </a:endParaRPr>
          </a:p>
          <a:p>
            <a:pPr indent="107987">
              <a:buClr>
                <a:schemeClr val="accent5">
                  <a:lumMod val="75000"/>
                </a:schemeClr>
              </a:buClr>
            </a:pPr>
            <a:r>
              <a:rPr lang="ja-JP" altLang="en-US" sz="1100" dirty="0">
                <a:latin typeface="ＭＳ Ｐ明朝" panose="02020600040205080304" pitchFamily="18" charset="-128"/>
              </a:rPr>
              <a:t>では、目標チェックリストの「ストレス対処」</a:t>
            </a:r>
            <a:r>
              <a:rPr lang="ja-JP" altLang="en-US" sz="1100" dirty="0" smtClean="0">
                <a:latin typeface="ＭＳ Ｐ明朝" panose="02020600040205080304" pitchFamily="18" charset="-128"/>
              </a:rPr>
              <a:t>の６つの項目をご覧ください</a:t>
            </a:r>
            <a:r>
              <a:rPr lang="ja-JP" altLang="en-US" sz="1100" dirty="0">
                <a:latin typeface="ＭＳ Ｐ明朝" panose="02020600040205080304" pitchFamily="18" charset="-128"/>
              </a:rPr>
              <a:t>。</a:t>
            </a:r>
            <a:endParaRPr lang="en-US" altLang="ja-JP" sz="1100" dirty="0">
              <a:latin typeface="ＭＳ Ｐ明朝" panose="02020600040205080304" pitchFamily="18" charset="-128"/>
            </a:endParaRPr>
          </a:p>
          <a:p>
            <a:pPr marL="0" marR="0" lvl="0" indent="107987" algn="l" defTabSz="914400" rtl="0" eaLnBrk="0" fontAlgn="base" latinLnBrk="0" hangingPunct="0">
              <a:lnSpc>
                <a:spcPct val="100000"/>
              </a:lnSpc>
              <a:spcBef>
                <a:spcPct val="30000"/>
              </a:spcBef>
              <a:spcAft>
                <a:spcPct val="0"/>
              </a:spcAft>
              <a:buClr>
                <a:schemeClr val="accent5">
                  <a:lumMod val="75000"/>
                </a:schemeClr>
              </a:buClr>
              <a:buSzTx/>
              <a:buFontTx/>
              <a:buNone/>
              <a:tabLst/>
              <a:defRPr/>
            </a:pPr>
            <a:r>
              <a:rPr lang="ja-JP" altLang="en-US" sz="1100" dirty="0" smtClean="0">
                <a:latin typeface="ＭＳ Ｐ明朝" panose="02020600040205080304" pitchFamily="18" charset="-128"/>
              </a:rPr>
              <a:t>復職後に健康的で安定した職業生活を送るために、改善や取組みの必要があるかについて、右の４～１（４－おおいにある、３－ある、２ー少しある、１－ない）の当てはまる番号に〇</a:t>
            </a:r>
            <a:r>
              <a:rPr lang="ja-JP" altLang="en-US" sz="1100" dirty="0" smtClean="0">
                <a:latin typeface="ＭＳ Ｐ明朝" panose="02020600040205080304" pitchFamily="18" charset="-128"/>
              </a:rPr>
              <a:t>をつけて</a:t>
            </a:r>
            <a:r>
              <a:rPr lang="ja-JP" altLang="en-US" sz="1100" dirty="0" smtClean="0">
                <a:latin typeface="ＭＳ Ｐ明朝" panose="02020600040205080304" pitchFamily="18" charset="-128"/>
              </a:rPr>
              <a:t>ください。</a:t>
            </a:r>
            <a:endParaRPr lang="en-US" altLang="ja-JP" sz="1100" dirty="0" smtClean="0">
              <a:latin typeface="ＭＳ Ｐ明朝" panose="02020600040205080304" pitchFamily="18" charset="-128"/>
            </a:endParaRPr>
          </a:p>
        </p:txBody>
      </p:sp>
    </p:spTree>
    <p:extLst>
      <p:ext uri="{BB962C8B-B14F-4D97-AF65-F5344CB8AC3E}">
        <p14:creationId xmlns:p14="http://schemas.microsoft.com/office/powerpoint/2010/main" val="48556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662" indent="-285639" eaLnBrk="0" hangingPunct="0">
              <a:defRPr kumimoji="1">
                <a:solidFill>
                  <a:schemeClr val="tx1"/>
                </a:solidFill>
                <a:latin typeface="Arial" charset="0"/>
                <a:ea typeface="ＭＳ Ｐゴシック" charset="-128"/>
              </a:defRPr>
            </a:lvl2pPr>
            <a:lvl3pPr marL="1142557" indent="-228511" eaLnBrk="0" hangingPunct="0">
              <a:defRPr kumimoji="1">
                <a:solidFill>
                  <a:schemeClr val="tx1"/>
                </a:solidFill>
                <a:latin typeface="Arial" charset="0"/>
                <a:ea typeface="ＭＳ Ｐゴシック" charset="-128"/>
              </a:defRPr>
            </a:lvl3pPr>
            <a:lvl4pPr marL="1599579" indent="-228511" eaLnBrk="0" hangingPunct="0">
              <a:defRPr kumimoji="1">
                <a:solidFill>
                  <a:schemeClr val="tx1"/>
                </a:solidFill>
                <a:latin typeface="Arial" charset="0"/>
                <a:ea typeface="ＭＳ Ｐゴシック" charset="-128"/>
              </a:defRPr>
            </a:lvl4pPr>
            <a:lvl5pPr marL="2056602" indent="-228511" eaLnBrk="0" hangingPunct="0">
              <a:defRPr kumimoji="1">
                <a:solidFill>
                  <a:schemeClr val="tx1"/>
                </a:solidFill>
                <a:latin typeface="Arial" charset="0"/>
                <a:ea typeface="ＭＳ Ｐゴシック" charset="-128"/>
              </a:defRPr>
            </a:lvl5pPr>
            <a:lvl6pPr marL="2513624" indent="-228511" algn="ctr" eaLnBrk="0" fontAlgn="base" hangingPunct="0">
              <a:spcBef>
                <a:spcPct val="0"/>
              </a:spcBef>
              <a:spcAft>
                <a:spcPct val="0"/>
              </a:spcAft>
              <a:defRPr kumimoji="1">
                <a:solidFill>
                  <a:schemeClr val="tx1"/>
                </a:solidFill>
                <a:latin typeface="Arial" charset="0"/>
                <a:ea typeface="ＭＳ Ｐゴシック" charset="-128"/>
              </a:defRPr>
            </a:lvl6pPr>
            <a:lvl7pPr marL="2970647" indent="-228511" algn="ctr" eaLnBrk="0" fontAlgn="base" hangingPunct="0">
              <a:spcBef>
                <a:spcPct val="0"/>
              </a:spcBef>
              <a:spcAft>
                <a:spcPct val="0"/>
              </a:spcAft>
              <a:defRPr kumimoji="1">
                <a:solidFill>
                  <a:schemeClr val="tx1"/>
                </a:solidFill>
                <a:latin typeface="Arial" charset="0"/>
                <a:ea typeface="ＭＳ Ｐゴシック" charset="-128"/>
              </a:defRPr>
            </a:lvl7pPr>
            <a:lvl8pPr marL="3427669" indent="-228511" algn="ctr" eaLnBrk="0" fontAlgn="base" hangingPunct="0">
              <a:spcBef>
                <a:spcPct val="0"/>
              </a:spcBef>
              <a:spcAft>
                <a:spcPct val="0"/>
              </a:spcAft>
              <a:defRPr kumimoji="1">
                <a:solidFill>
                  <a:schemeClr val="tx1"/>
                </a:solidFill>
                <a:latin typeface="Arial" charset="0"/>
                <a:ea typeface="ＭＳ Ｐゴシック" charset="-128"/>
              </a:defRPr>
            </a:lvl8pPr>
            <a:lvl9pPr marL="3884693" indent="-228511"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35395EB-F7E9-4EC6-BEC9-4B12566173A9}" type="slidenum">
              <a:rPr lang="en-US" altLang="ja-JP" smtClean="0">
                <a:solidFill>
                  <a:prstClr val="black"/>
                </a:solidFill>
                <a:latin typeface="Times New Roman" pitchFamily="18" charset="0"/>
              </a:rPr>
              <a:pPr eaLnBrk="1" hangingPunct="1"/>
              <a:t>7</a:t>
            </a:fld>
            <a:endParaRPr lang="en-US" altLang="ja-JP">
              <a:solidFill>
                <a:prstClr val="black"/>
              </a:solidFill>
              <a:latin typeface="Times New Roman" pitchFamily="18" charset="0"/>
            </a:endParaRPr>
          </a:p>
        </p:txBody>
      </p:sp>
      <p:sp>
        <p:nvSpPr>
          <p:cNvPr id="38915" name="Rectangle 2"/>
          <p:cNvSpPr>
            <a:spLocks noGrp="1" noRot="1" noChangeAspect="1" noChangeArrowheads="1" noTextEdit="1"/>
          </p:cNvSpPr>
          <p:nvPr>
            <p:ph type="sldImg"/>
          </p:nvPr>
        </p:nvSpPr>
        <p:spPr>
          <a:xfrm>
            <a:off x="920750" y="746125"/>
            <a:ext cx="4965700" cy="3725863"/>
          </a:xfrm>
          <a:ln/>
        </p:spPr>
      </p:sp>
      <p:sp>
        <p:nvSpPr>
          <p:cNvPr id="38916" name="Rectangle 3"/>
          <p:cNvSpPr>
            <a:spLocks noGrp="1" noChangeArrowheads="1"/>
          </p:cNvSpPr>
          <p:nvPr>
            <p:ph type="body" idx="1"/>
          </p:nvPr>
        </p:nvSpPr>
        <p:spPr>
          <a:xfrm>
            <a:off x="346075" y="4721225"/>
            <a:ext cx="6261100" cy="4889500"/>
          </a:xfrm>
          <a:noFill/>
        </p:spPr>
        <p:txBody>
          <a:bodyPr/>
          <a:lstStyle/>
          <a:p>
            <a:pPr indent="107987">
              <a:buClr>
                <a:schemeClr val="accent5">
                  <a:lumMod val="75000"/>
                </a:schemeClr>
              </a:buClr>
            </a:pPr>
            <a:r>
              <a:rPr lang="ja-JP" altLang="en-US" sz="1100" dirty="0">
                <a:solidFill>
                  <a:srgbClr val="000000"/>
                </a:solidFill>
                <a:latin typeface="ＭＳ Ｐ明朝" panose="02020600040205080304" pitchFamily="18" charset="-128"/>
              </a:rPr>
              <a:t>次は「コミュニケーション」です。</a:t>
            </a:r>
            <a:endParaRPr lang="en-US" altLang="ja-JP" sz="1100" dirty="0">
              <a:solidFill>
                <a:srgbClr val="000000"/>
              </a:solidFill>
              <a:latin typeface="ＭＳ Ｐ明朝" panose="02020600040205080304" pitchFamily="18" charset="-128"/>
            </a:endParaRPr>
          </a:p>
          <a:p>
            <a:pPr indent="107987">
              <a:buClr>
                <a:schemeClr val="accent5">
                  <a:lumMod val="75000"/>
                </a:schemeClr>
              </a:buClr>
            </a:pPr>
            <a:endParaRPr lang="en-US" altLang="ja-JP" sz="1100" dirty="0">
              <a:solidFill>
                <a:srgbClr val="000000"/>
              </a:solidFill>
              <a:latin typeface="ＭＳ Ｐ明朝" panose="02020600040205080304" pitchFamily="18" charset="-128"/>
            </a:endParaRPr>
          </a:p>
          <a:p>
            <a:pPr marL="0" indent="0">
              <a:buClr>
                <a:schemeClr val="accent5">
                  <a:lumMod val="75000"/>
                </a:schemeClr>
              </a:buClr>
              <a:buNone/>
            </a:pPr>
            <a:r>
              <a:rPr lang="ja-JP" altLang="en-US" sz="1100" dirty="0" smtClean="0">
                <a:solidFill>
                  <a:srgbClr val="000000"/>
                </a:solidFill>
                <a:latin typeface="ＭＳ Ｐ明朝" panose="02020600040205080304" pitchFamily="18" charset="-128"/>
                <a:ea typeface="ＭＳ Ｐ明朝" panose="02020600040205080304" pitchFamily="18" charset="-128"/>
              </a:rPr>
              <a:t>　周囲とのコミュニケーションで、葛藤やストレス要因になっていた</a:t>
            </a:r>
            <a:endParaRPr lang="en-US" altLang="ja-JP" sz="1100" dirty="0" smtClean="0">
              <a:solidFill>
                <a:srgbClr val="000000"/>
              </a:solidFill>
              <a:latin typeface="ＭＳ Ｐ明朝" panose="02020600040205080304" pitchFamily="18" charset="-128"/>
              <a:ea typeface="ＭＳ Ｐ明朝" panose="02020600040205080304" pitchFamily="18" charset="-128"/>
            </a:endParaRPr>
          </a:p>
          <a:p>
            <a:pPr marL="0" indent="0">
              <a:buClr>
                <a:schemeClr val="accent5">
                  <a:lumMod val="75000"/>
                </a:schemeClr>
              </a:buClr>
              <a:buNone/>
            </a:pPr>
            <a:r>
              <a:rPr lang="ja-JP" altLang="en-US" sz="1100" dirty="0" smtClean="0">
                <a:solidFill>
                  <a:srgbClr val="000000"/>
                </a:solidFill>
                <a:latin typeface="ＭＳ Ｐ明朝" panose="02020600040205080304" pitchFamily="18" charset="-128"/>
                <a:ea typeface="ＭＳ Ｐ明朝" panose="02020600040205080304" pitchFamily="18" charset="-128"/>
              </a:rPr>
              <a:t>　ものはありませんか？コミュニケーションは適切に取れていましたか？</a:t>
            </a:r>
            <a:endParaRPr lang="en-US" altLang="ja-JP" sz="1100" dirty="0" smtClean="0">
              <a:solidFill>
                <a:srgbClr val="000000"/>
              </a:solidFill>
              <a:latin typeface="ＭＳ Ｐ明朝" panose="02020600040205080304" pitchFamily="18" charset="-128"/>
              <a:ea typeface="ＭＳ Ｐ明朝" panose="02020600040205080304" pitchFamily="18" charset="-128"/>
            </a:endParaRPr>
          </a:p>
          <a:p>
            <a:pPr marL="0" indent="0">
              <a:buClr>
                <a:schemeClr val="accent5">
                  <a:lumMod val="75000"/>
                </a:schemeClr>
              </a:buClr>
              <a:buNone/>
            </a:pPr>
            <a:r>
              <a:rPr lang="ja-JP" altLang="en-US" sz="1100" dirty="0" smtClean="0">
                <a:solidFill>
                  <a:srgbClr val="000000"/>
                </a:solidFill>
                <a:latin typeface="ＭＳ Ｐ明朝" panose="02020600040205080304" pitchFamily="18" charset="-128"/>
                <a:ea typeface="ＭＳ Ｐ明朝" panose="02020600040205080304" pitchFamily="18" charset="-128"/>
              </a:rPr>
              <a:t>　改善や取組みが必要なことはありますか？</a:t>
            </a:r>
            <a:r>
              <a:rPr lang="en-US" altLang="ja-JP" sz="1100" dirty="0" smtClean="0">
                <a:solidFill>
                  <a:srgbClr val="000000"/>
                </a:solidFill>
                <a:latin typeface="ＭＳ Ｐ明朝" panose="02020600040205080304" pitchFamily="18" charset="-128"/>
                <a:ea typeface="ＭＳ Ｐ明朝" panose="02020600040205080304" pitchFamily="18" charset="-128"/>
              </a:rPr>
              <a:t/>
            </a:r>
            <a:br>
              <a:rPr lang="en-US" altLang="ja-JP" sz="1100" dirty="0" smtClean="0">
                <a:solidFill>
                  <a:srgbClr val="000000"/>
                </a:solidFill>
                <a:latin typeface="ＭＳ Ｐ明朝" panose="02020600040205080304" pitchFamily="18" charset="-128"/>
                <a:ea typeface="ＭＳ Ｐ明朝" panose="02020600040205080304" pitchFamily="18" charset="-128"/>
              </a:rPr>
            </a:br>
            <a:endParaRPr lang="en-US" altLang="ja-JP" sz="1100" dirty="0" smtClean="0">
              <a:solidFill>
                <a:srgbClr val="000000"/>
              </a:solidFill>
              <a:latin typeface="ＭＳ Ｐ明朝" panose="02020600040205080304" pitchFamily="18" charset="-128"/>
              <a:ea typeface="ＭＳ Ｐ明朝" panose="02020600040205080304" pitchFamily="18" charset="-128"/>
            </a:endParaRPr>
          </a:p>
          <a:p>
            <a:pPr indent="107987">
              <a:buClr>
                <a:schemeClr val="accent5">
                  <a:lumMod val="75000"/>
                </a:schemeClr>
              </a:buClr>
            </a:pPr>
            <a:r>
              <a:rPr lang="ja-JP" altLang="en-US" sz="1100" dirty="0" smtClean="0">
                <a:solidFill>
                  <a:srgbClr val="000000"/>
                </a:solidFill>
                <a:latin typeface="ＭＳ Ｐ明朝" panose="02020600040205080304" pitchFamily="18" charset="-128"/>
              </a:rPr>
              <a:t>コミュニケーションの観点からは、発信力、傾聴力、アサーションを挙げています。</a:t>
            </a:r>
            <a:endParaRPr lang="en-US" altLang="ja-JP" sz="1100" dirty="0" smtClean="0">
              <a:solidFill>
                <a:srgbClr val="000000"/>
              </a:solidFill>
              <a:latin typeface="ＭＳ Ｐ明朝" panose="02020600040205080304" pitchFamily="18" charset="-128"/>
            </a:endParaRPr>
          </a:p>
          <a:p>
            <a:pPr indent="107987">
              <a:buClr>
                <a:schemeClr val="accent5">
                  <a:lumMod val="75000"/>
                </a:schemeClr>
              </a:buClr>
            </a:pPr>
            <a:endParaRPr lang="en-US" altLang="ja-JP" sz="1100" dirty="0" smtClean="0">
              <a:solidFill>
                <a:srgbClr val="000000"/>
              </a:solidFill>
              <a:latin typeface="ＭＳ Ｐ明朝" panose="02020600040205080304" pitchFamily="18" charset="-128"/>
            </a:endParaRPr>
          </a:p>
          <a:p>
            <a:pPr indent="107987">
              <a:buClr>
                <a:schemeClr val="accent5">
                  <a:lumMod val="75000"/>
                </a:schemeClr>
              </a:buClr>
            </a:pPr>
            <a:r>
              <a:rPr lang="en-US" altLang="ja-JP" sz="1100" dirty="0" smtClean="0">
                <a:solidFill>
                  <a:srgbClr val="000000"/>
                </a:solidFill>
                <a:latin typeface="ＭＳ Ｐ明朝" panose="02020600040205080304" pitchFamily="18" charset="-128"/>
              </a:rPr>
              <a:t>【</a:t>
            </a:r>
            <a:r>
              <a:rPr lang="ja-JP" altLang="en-US" sz="1100" dirty="0">
                <a:solidFill>
                  <a:srgbClr val="000000"/>
                </a:solidFill>
                <a:latin typeface="ＭＳ Ｐ明朝" panose="02020600040205080304" pitchFamily="18" charset="-128"/>
              </a:rPr>
              <a:t>発信力</a:t>
            </a:r>
            <a:r>
              <a:rPr lang="en-US" altLang="ja-JP" sz="1100" dirty="0" smtClean="0">
                <a:solidFill>
                  <a:srgbClr val="000000"/>
                </a:solidFill>
                <a:latin typeface="ＭＳ Ｐ明朝" panose="02020600040205080304" pitchFamily="18" charset="-128"/>
              </a:rPr>
              <a:t>】</a:t>
            </a:r>
            <a:r>
              <a:rPr lang="ja-JP" altLang="en-US" sz="1100" dirty="0" smtClean="0">
                <a:solidFill>
                  <a:srgbClr val="000000"/>
                </a:solidFill>
                <a:latin typeface="ＭＳ Ｐ明朝" panose="02020600040205080304" pitchFamily="18" charset="-128"/>
              </a:rPr>
              <a:t>は、自分の意見を正確、簡潔にわかりやすく伝えることなどです。</a:t>
            </a:r>
            <a:endParaRPr lang="en-US" altLang="ja-JP" sz="1100" dirty="0">
              <a:solidFill>
                <a:srgbClr val="000000"/>
              </a:solidFill>
              <a:latin typeface="ＭＳ Ｐ明朝" panose="02020600040205080304" pitchFamily="18" charset="-128"/>
            </a:endParaRPr>
          </a:p>
          <a:p>
            <a:pPr indent="107987">
              <a:buClr>
                <a:schemeClr val="accent5">
                  <a:lumMod val="75000"/>
                </a:schemeClr>
              </a:buClr>
            </a:pPr>
            <a:r>
              <a:rPr lang="en-US" altLang="ja-JP" sz="1100" dirty="0" smtClean="0">
                <a:solidFill>
                  <a:srgbClr val="000000"/>
                </a:solidFill>
                <a:latin typeface="ＭＳ Ｐ明朝" panose="02020600040205080304" pitchFamily="18" charset="-128"/>
              </a:rPr>
              <a:t>【</a:t>
            </a:r>
            <a:r>
              <a:rPr lang="ja-JP" altLang="en-US" sz="1100" dirty="0" smtClean="0">
                <a:solidFill>
                  <a:srgbClr val="000000"/>
                </a:solidFill>
                <a:latin typeface="ＭＳ Ｐ明朝" panose="02020600040205080304" pitchFamily="18" charset="-128"/>
              </a:rPr>
              <a:t>傾聴力</a:t>
            </a:r>
            <a:r>
              <a:rPr lang="en-US" altLang="ja-JP" sz="1100" dirty="0" smtClean="0">
                <a:solidFill>
                  <a:srgbClr val="000000"/>
                </a:solidFill>
                <a:latin typeface="ＭＳ Ｐ明朝" panose="02020600040205080304" pitchFamily="18" charset="-128"/>
              </a:rPr>
              <a:t>】</a:t>
            </a:r>
            <a:r>
              <a:rPr lang="ja-JP" altLang="en-US" sz="1100" dirty="0" smtClean="0">
                <a:solidFill>
                  <a:srgbClr val="000000"/>
                </a:solidFill>
                <a:latin typeface="ＭＳ Ｐ明朝" panose="02020600040205080304" pitchFamily="18" charset="-128"/>
              </a:rPr>
              <a:t>は、内容</a:t>
            </a:r>
            <a:r>
              <a:rPr lang="ja-JP" altLang="en-US" sz="1100" dirty="0">
                <a:solidFill>
                  <a:srgbClr val="000000"/>
                </a:solidFill>
                <a:latin typeface="ＭＳ Ｐ明朝" panose="02020600040205080304" pitchFamily="18" charset="-128"/>
              </a:rPr>
              <a:t>の確認や質問を行い、相手の話を正しく理解</a:t>
            </a:r>
            <a:r>
              <a:rPr lang="ja-JP" altLang="en-US" sz="1100" dirty="0" smtClean="0">
                <a:solidFill>
                  <a:srgbClr val="000000"/>
                </a:solidFill>
                <a:latin typeface="ＭＳ Ｐ明朝" panose="02020600040205080304" pitchFamily="18" charset="-128"/>
              </a:rPr>
              <a:t>することなどです。</a:t>
            </a:r>
            <a:endParaRPr lang="en-US" altLang="ja-JP" sz="1100" dirty="0">
              <a:solidFill>
                <a:srgbClr val="000000"/>
              </a:solidFill>
              <a:latin typeface="ＭＳ Ｐ明朝" panose="02020600040205080304" pitchFamily="18" charset="-128"/>
            </a:endParaRPr>
          </a:p>
          <a:p>
            <a:pPr indent="107987">
              <a:buClr>
                <a:schemeClr val="accent5">
                  <a:lumMod val="75000"/>
                </a:schemeClr>
              </a:buClr>
            </a:pPr>
            <a:r>
              <a:rPr lang="en-US" altLang="ja-JP" sz="1100" dirty="0" smtClean="0">
                <a:solidFill>
                  <a:srgbClr val="000000"/>
                </a:solidFill>
                <a:latin typeface="ＭＳ Ｐ明朝" panose="02020600040205080304" pitchFamily="18" charset="-128"/>
              </a:rPr>
              <a:t>【</a:t>
            </a:r>
            <a:r>
              <a:rPr lang="ja-JP" altLang="en-US" sz="1100" dirty="0" smtClean="0">
                <a:solidFill>
                  <a:srgbClr val="000000"/>
                </a:solidFill>
                <a:latin typeface="ＭＳ Ｐ明朝" panose="02020600040205080304" pitchFamily="18" charset="-128"/>
              </a:rPr>
              <a:t>アサーション</a:t>
            </a:r>
            <a:r>
              <a:rPr lang="en-US" altLang="ja-JP" sz="1100" dirty="0" smtClean="0">
                <a:solidFill>
                  <a:srgbClr val="000000"/>
                </a:solidFill>
                <a:latin typeface="ＭＳ Ｐ明朝" panose="02020600040205080304" pitchFamily="18" charset="-128"/>
              </a:rPr>
              <a:t>】</a:t>
            </a:r>
            <a:r>
              <a:rPr lang="ja-JP" altLang="en-US" sz="1100" dirty="0" smtClean="0">
                <a:solidFill>
                  <a:srgbClr val="000000"/>
                </a:solidFill>
                <a:latin typeface="ＭＳ Ｐ明朝" panose="02020600040205080304" pitchFamily="18" charset="-128"/>
              </a:rPr>
              <a:t>は、相手</a:t>
            </a:r>
            <a:r>
              <a:rPr lang="ja-JP" altLang="en-US" sz="1100" dirty="0">
                <a:solidFill>
                  <a:srgbClr val="000000"/>
                </a:solidFill>
                <a:latin typeface="ＭＳ Ｐ明朝" panose="02020600040205080304" pitchFamily="18" charset="-128"/>
              </a:rPr>
              <a:t>の気持ちや立場を尊重した表現で自分の意見を率直に</a:t>
            </a:r>
            <a:r>
              <a:rPr lang="ja-JP" altLang="en-US" sz="1100" dirty="0" smtClean="0">
                <a:solidFill>
                  <a:srgbClr val="000000"/>
                </a:solidFill>
                <a:latin typeface="ＭＳ Ｐ明朝" panose="02020600040205080304" pitchFamily="18" charset="-128"/>
              </a:rPr>
              <a:t>伝えることなどです。</a:t>
            </a:r>
            <a:endParaRPr lang="en-US" altLang="ja-JP" sz="1100" dirty="0" smtClean="0">
              <a:solidFill>
                <a:srgbClr val="000000"/>
              </a:solidFill>
              <a:latin typeface="ＭＳ Ｐ明朝" panose="02020600040205080304" pitchFamily="18" charset="-128"/>
            </a:endParaRPr>
          </a:p>
          <a:p>
            <a:pPr indent="107987">
              <a:buClr>
                <a:schemeClr val="accent5">
                  <a:lumMod val="75000"/>
                </a:schemeClr>
              </a:buClr>
            </a:pPr>
            <a:endParaRPr lang="en-US" altLang="ja-JP" sz="1100" dirty="0" smtClean="0">
              <a:solidFill>
                <a:srgbClr val="000000"/>
              </a:solidFill>
              <a:latin typeface="ＭＳ Ｐ明朝" panose="02020600040205080304" pitchFamily="18" charset="-128"/>
            </a:endParaRPr>
          </a:p>
          <a:p>
            <a:pPr indent="107987">
              <a:buClr>
                <a:schemeClr val="accent5">
                  <a:lumMod val="75000"/>
                </a:schemeClr>
              </a:buClr>
            </a:pPr>
            <a:r>
              <a:rPr lang="ja-JP" altLang="en-US" sz="1100" dirty="0" smtClean="0">
                <a:latin typeface="ＭＳ Ｐ明朝" panose="02020600040205080304" pitchFamily="18" charset="-128"/>
              </a:rPr>
              <a:t>では</a:t>
            </a:r>
            <a:r>
              <a:rPr lang="ja-JP" altLang="en-US" sz="1100" dirty="0">
                <a:latin typeface="ＭＳ Ｐ明朝" panose="02020600040205080304" pitchFamily="18" charset="-128"/>
              </a:rPr>
              <a:t>、目標チェックリストの「コミュニケーション」</a:t>
            </a:r>
            <a:r>
              <a:rPr lang="ja-JP" altLang="en-US" sz="1100" dirty="0" smtClean="0">
                <a:latin typeface="ＭＳ Ｐ明朝" panose="02020600040205080304" pitchFamily="18" charset="-128"/>
              </a:rPr>
              <a:t>の項目をご覧ください</a:t>
            </a:r>
            <a:r>
              <a:rPr lang="ja-JP" altLang="en-US" sz="1100" dirty="0">
                <a:latin typeface="ＭＳ Ｐ明朝" panose="02020600040205080304" pitchFamily="18" charset="-128"/>
              </a:rPr>
              <a:t>。</a:t>
            </a:r>
            <a:endParaRPr lang="en-US" altLang="ja-JP" sz="1100" dirty="0">
              <a:latin typeface="ＭＳ Ｐ明朝" panose="02020600040205080304" pitchFamily="18" charset="-128"/>
            </a:endParaRPr>
          </a:p>
          <a:p>
            <a:pPr marL="0" marR="0" lvl="0" indent="107987" algn="l" defTabSz="914400" rtl="0" eaLnBrk="0" fontAlgn="base" latinLnBrk="0" hangingPunct="0">
              <a:lnSpc>
                <a:spcPct val="100000"/>
              </a:lnSpc>
              <a:spcBef>
                <a:spcPct val="30000"/>
              </a:spcBef>
              <a:spcAft>
                <a:spcPct val="0"/>
              </a:spcAft>
              <a:buClr>
                <a:schemeClr val="accent5">
                  <a:lumMod val="75000"/>
                </a:schemeClr>
              </a:buClr>
              <a:buSzTx/>
              <a:buFontTx/>
              <a:buNone/>
              <a:tabLst/>
              <a:defRPr/>
            </a:pPr>
            <a:r>
              <a:rPr lang="ja-JP" altLang="en-US" sz="1100" dirty="0" smtClean="0">
                <a:latin typeface="ＭＳ Ｐ明朝" panose="02020600040205080304" pitchFamily="18" charset="-128"/>
              </a:rPr>
              <a:t>復職後に健康的で安定した職業生活を送るために、改善や取組みの必要があるかについて、右の４～１（４－おおいにある、３－ある、２ー少しある、１－ない）の当てはまる番号に〇</a:t>
            </a:r>
            <a:r>
              <a:rPr lang="ja-JP" altLang="en-US" sz="1100" dirty="0" smtClean="0">
                <a:latin typeface="ＭＳ Ｐ明朝" panose="02020600040205080304" pitchFamily="18" charset="-128"/>
              </a:rPr>
              <a:t>をつけて</a:t>
            </a:r>
            <a:r>
              <a:rPr lang="ja-JP" altLang="en-US" sz="1100" dirty="0" smtClean="0">
                <a:latin typeface="ＭＳ Ｐ明朝" panose="02020600040205080304" pitchFamily="18" charset="-128"/>
              </a:rPr>
              <a:t>ください。</a:t>
            </a:r>
            <a:endParaRPr lang="en-US" altLang="ja-JP" sz="1100" dirty="0" smtClean="0">
              <a:latin typeface="ＭＳ Ｐ明朝" panose="02020600040205080304" pitchFamily="18" charset="-128"/>
            </a:endParaRPr>
          </a:p>
        </p:txBody>
      </p:sp>
    </p:spTree>
    <p:extLst>
      <p:ext uri="{BB962C8B-B14F-4D97-AF65-F5344CB8AC3E}">
        <p14:creationId xmlns:p14="http://schemas.microsoft.com/office/powerpoint/2010/main" val="278598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662" indent="-285639" eaLnBrk="0" hangingPunct="0">
              <a:defRPr kumimoji="1">
                <a:solidFill>
                  <a:schemeClr val="tx1"/>
                </a:solidFill>
                <a:latin typeface="Arial" charset="0"/>
                <a:ea typeface="ＭＳ Ｐゴシック" charset="-128"/>
              </a:defRPr>
            </a:lvl2pPr>
            <a:lvl3pPr marL="1142557" indent="-228511" eaLnBrk="0" hangingPunct="0">
              <a:defRPr kumimoji="1">
                <a:solidFill>
                  <a:schemeClr val="tx1"/>
                </a:solidFill>
                <a:latin typeface="Arial" charset="0"/>
                <a:ea typeface="ＭＳ Ｐゴシック" charset="-128"/>
              </a:defRPr>
            </a:lvl3pPr>
            <a:lvl4pPr marL="1599579" indent="-228511" eaLnBrk="0" hangingPunct="0">
              <a:defRPr kumimoji="1">
                <a:solidFill>
                  <a:schemeClr val="tx1"/>
                </a:solidFill>
                <a:latin typeface="Arial" charset="0"/>
                <a:ea typeface="ＭＳ Ｐゴシック" charset="-128"/>
              </a:defRPr>
            </a:lvl4pPr>
            <a:lvl5pPr marL="2056602" indent="-228511" eaLnBrk="0" hangingPunct="0">
              <a:defRPr kumimoji="1">
                <a:solidFill>
                  <a:schemeClr val="tx1"/>
                </a:solidFill>
                <a:latin typeface="Arial" charset="0"/>
                <a:ea typeface="ＭＳ Ｐゴシック" charset="-128"/>
              </a:defRPr>
            </a:lvl5pPr>
            <a:lvl6pPr marL="2513624" indent="-228511" algn="ctr" eaLnBrk="0" fontAlgn="base" hangingPunct="0">
              <a:spcBef>
                <a:spcPct val="0"/>
              </a:spcBef>
              <a:spcAft>
                <a:spcPct val="0"/>
              </a:spcAft>
              <a:defRPr kumimoji="1">
                <a:solidFill>
                  <a:schemeClr val="tx1"/>
                </a:solidFill>
                <a:latin typeface="Arial" charset="0"/>
                <a:ea typeface="ＭＳ Ｐゴシック" charset="-128"/>
              </a:defRPr>
            </a:lvl6pPr>
            <a:lvl7pPr marL="2970647" indent="-228511" algn="ctr" eaLnBrk="0" fontAlgn="base" hangingPunct="0">
              <a:spcBef>
                <a:spcPct val="0"/>
              </a:spcBef>
              <a:spcAft>
                <a:spcPct val="0"/>
              </a:spcAft>
              <a:defRPr kumimoji="1">
                <a:solidFill>
                  <a:schemeClr val="tx1"/>
                </a:solidFill>
                <a:latin typeface="Arial" charset="0"/>
                <a:ea typeface="ＭＳ Ｐゴシック" charset="-128"/>
              </a:defRPr>
            </a:lvl7pPr>
            <a:lvl8pPr marL="3427669" indent="-228511" algn="ctr" eaLnBrk="0" fontAlgn="base" hangingPunct="0">
              <a:spcBef>
                <a:spcPct val="0"/>
              </a:spcBef>
              <a:spcAft>
                <a:spcPct val="0"/>
              </a:spcAft>
              <a:defRPr kumimoji="1">
                <a:solidFill>
                  <a:schemeClr val="tx1"/>
                </a:solidFill>
                <a:latin typeface="Arial" charset="0"/>
                <a:ea typeface="ＭＳ Ｐゴシック" charset="-128"/>
              </a:defRPr>
            </a:lvl8pPr>
            <a:lvl9pPr marL="3884693" indent="-228511"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35395EB-F7E9-4EC6-BEC9-4B12566173A9}" type="slidenum">
              <a:rPr lang="en-US" altLang="ja-JP" smtClean="0">
                <a:solidFill>
                  <a:prstClr val="black"/>
                </a:solidFill>
                <a:latin typeface="Times New Roman" pitchFamily="18" charset="0"/>
              </a:rPr>
              <a:pPr eaLnBrk="1" hangingPunct="1"/>
              <a:t>8</a:t>
            </a:fld>
            <a:endParaRPr lang="en-US" altLang="ja-JP">
              <a:solidFill>
                <a:prstClr val="black"/>
              </a:solidFill>
              <a:latin typeface="Times New Roman" pitchFamily="18" charset="0"/>
            </a:endParaRPr>
          </a:p>
        </p:txBody>
      </p:sp>
      <p:sp>
        <p:nvSpPr>
          <p:cNvPr id="38915" name="Rectangle 2"/>
          <p:cNvSpPr>
            <a:spLocks noGrp="1" noRot="1" noChangeAspect="1" noChangeArrowheads="1" noTextEdit="1"/>
          </p:cNvSpPr>
          <p:nvPr>
            <p:ph type="sldImg"/>
          </p:nvPr>
        </p:nvSpPr>
        <p:spPr>
          <a:xfrm>
            <a:off x="920750" y="746125"/>
            <a:ext cx="4965700" cy="3725863"/>
          </a:xfrm>
          <a:ln/>
        </p:spPr>
      </p:sp>
      <p:sp>
        <p:nvSpPr>
          <p:cNvPr id="38916" name="Rectangle 3"/>
          <p:cNvSpPr>
            <a:spLocks noGrp="1" noChangeArrowheads="1"/>
          </p:cNvSpPr>
          <p:nvPr>
            <p:ph type="body" idx="1"/>
          </p:nvPr>
        </p:nvSpPr>
        <p:spPr>
          <a:xfrm>
            <a:off x="346075" y="4721225"/>
            <a:ext cx="6261100" cy="4889500"/>
          </a:xfrm>
          <a:noFill/>
        </p:spPr>
        <p:txBody>
          <a:bodyPr/>
          <a:lstStyle/>
          <a:p>
            <a:pPr indent="107987" defTabSz="914046">
              <a:defRPr/>
            </a:pPr>
            <a:r>
              <a:rPr lang="ja-JP" altLang="en-US" sz="1100" dirty="0">
                <a:latin typeface="+mn-ea"/>
              </a:rPr>
              <a:t>次は、「</a:t>
            </a:r>
            <a:r>
              <a:rPr lang="ja-JP" altLang="en-US" sz="1100" dirty="0">
                <a:latin typeface="ＭＳ Ｐ明朝" panose="02020600040205080304" pitchFamily="18" charset="-128"/>
              </a:rPr>
              <a:t>仕事の取組み方・働き方」です。</a:t>
            </a:r>
            <a:endParaRPr lang="en-US" altLang="ja-JP" sz="1100" dirty="0">
              <a:latin typeface="ＭＳ Ｐ明朝" panose="02020600040205080304" pitchFamily="18" charset="-128"/>
            </a:endParaRPr>
          </a:p>
          <a:p>
            <a:pPr defTabSz="914046">
              <a:defRPr/>
            </a:pPr>
            <a:endParaRPr lang="en-US" altLang="ja-JP" sz="1100" dirty="0">
              <a:latin typeface="ＭＳ Ｐ明朝" panose="02020600040205080304" pitchFamily="18" charset="-128"/>
            </a:endParaRPr>
          </a:p>
          <a:p>
            <a:pPr marL="0" indent="0">
              <a:buClr>
                <a:schemeClr val="accent5">
                  <a:lumMod val="75000"/>
                </a:schemeClr>
              </a:buClr>
              <a:buNone/>
            </a:pPr>
            <a:r>
              <a:rPr lang="ja-JP" altLang="en-US" sz="1100"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100" dirty="0" smtClean="0">
                <a:solidFill>
                  <a:srgbClr val="000000"/>
                </a:solidFill>
                <a:latin typeface="ＭＳ Ｐ明朝" panose="02020600040205080304" pitchFamily="18" charset="-128"/>
                <a:ea typeface="ＭＳ Ｐ明朝" panose="02020600040205080304" pitchFamily="18" charset="-128"/>
              </a:rPr>
              <a:t>自分の仕事の取組み方・働き方でストレス要因になっていたことはありませんでしたか？</a:t>
            </a:r>
            <a:endParaRPr lang="en-US" altLang="ja-JP" sz="1100" dirty="0" smtClean="0">
              <a:solidFill>
                <a:srgbClr val="000000"/>
              </a:solidFill>
              <a:latin typeface="ＭＳ Ｐ明朝" panose="02020600040205080304" pitchFamily="18" charset="-128"/>
              <a:ea typeface="ＭＳ Ｐ明朝" panose="02020600040205080304" pitchFamily="18" charset="-128"/>
            </a:endParaRPr>
          </a:p>
          <a:p>
            <a:pPr marL="0" indent="0">
              <a:buClr>
                <a:schemeClr val="accent5">
                  <a:lumMod val="75000"/>
                </a:schemeClr>
              </a:buClr>
              <a:buNone/>
            </a:pPr>
            <a:r>
              <a:rPr lang="ja-JP" altLang="en-US" sz="1100" dirty="0" smtClean="0">
                <a:solidFill>
                  <a:srgbClr val="000000"/>
                </a:solidFill>
                <a:latin typeface="ＭＳ Ｐ明朝" panose="02020600040205080304" pitchFamily="18" charset="-128"/>
                <a:ea typeface="ＭＳ Ｐ明朝" panose="02020600040205080304" pitchFamily="18" charset="-128"/>
              </a:rPr>
              <a:t>　改善や取組みが必要なことはありますか？</a:t>
            </a:r>
            <a:endParaRPr lang="en-US" altLang="ja-JP" sz="1100" dirty="0" smtClean="0">
              <a:solidFill>
                <a:srgbClr val="000000"/>
              </a:solidFill>
              <a:latin typeface="ＭＳ Ｐ明朝" panose="02020600040205080304" pitchFamily="18" charset="-128"/>
              <a:ea typeface="ＭＳ Ｐ明朝" panose="02020600040205080304" pitchFamily="18" charset="-128"/>
            </a:endParaRPr>
          </a:p>
          <a:p>
            <a:pPr marL="0" indent="0">
              <a:buClr>
                <a:schemeClr val="accent5">
                  <a:lumMod val="75000"/>
                </a:schemeClr>
              </a:buClr>
              <a:buNone/>
            </a:pPr>
            <a:endParaRPr lang="en-US" altLang="ja-JP" sz="1100" dirty="0">
              <a:latin typeface="ＭＳ Ｐ明朝" panose="02020600040205080304" pitchFamily="18" charset="-128"/>
              <a:ea typeface="ＭＳ Ｐ明朝" panose="02020600040205080304" pitchFamily="18" charset="-128"/>
            </a:endParaRPr>
          </a:p>
          <a:p>
            <a:pPr indent="107987" defTabSz="914046">
              <a:defRPr/>
            </a:pPr>
            <a:r>
              <a:rPr lang="ja-JP" altLang="en-US" sz="1100" dirty="0">
                <a:latin typeface="ＭＳ Ｐ明朝" panose="02020600040205080304" pitchFamily="18" charset="-128"/>
              </a:rPr>
              <a:t>キャリアの観点からは、「組織における役割と周囲からの期待</a:t>
            </a:r>
            <a:r>
              <a:rPr lang="ja-JP" altLang="en-US" sz="1100" dirty="0" smtClean="0">
                <a:latin typeface="ＭＳ Ｐ明朝" panose="02020600040205080304" pitchFamily="18" charset="-128"/>
              </a:rPr>
              <a:t>」、「自分の強み」、「キャリア・アンカー」を挙げています。</a:t>
            </a:r>
            <a:endParaRPr lang="en-US" altLang="ja-JP" sz="1100" dirty="0" smtClean="0">
              <a:latin typeface="ＭＳ Ｐ明朝" panose="02020600040205080304" pitchFamily="18" charset="-128"/>
            </a:endParaRPr>
          </a:p>
          <a:p>
            <a:pPr indent="107987" defTabSz="914046">
              <a:defRPr/>
            </a:pPr>
            <a:r>
              <a:rPr lang="ja-JP" altLang="en-US" sz="1100" dirty="0" smtClean="0">
                <a:latin typeface="ＭＳ Ｐ明朝" panose="02020600040205080304" pitchFamily="18" charset="-128"/>
              </a:rPr>
              <a:t>「組織における役割と周囲からの期待」について理解し、対応できていたでしょうか？</a:t>
            </a:r>
            <a:endParaRPr lang="en-US" altLang="ja-JP" sz="1100" dirty="0" smtClean="0">
              <a:latin typeface="ＭＳ Ｐ明朝" panose="02020600040205080304" pitchFamily="18" charset="-128"/>
            </a:endParaRPr>
          </a:p>
          <a:p>
            <a:pPr marL="0" marR="0" lvl="0" indent="107987" algn="l" defTabSz="914046" rtl="0" eaLnBrk="0" fontAlgn="base" latinLnBrk="0" hangingPunct="0">
              <a:lnSpc>
                <a:spcPct val="100000"/>
              </a:lnSpc>
              <a:spcBef>
                <a:spcPct val="30000"/>
              </a:spcBef>
              <a:spcAft>
                <a:spcPct val="0"/>
              </a:spcAft>
              <a:buClrTx/>
              <a:buSzTx/>
              <a:buFontTx/>
              <a:buNone/>
              <a:tabLst/>
              <a:defRPr/>
            </a:pPr>
            <a:r>
              <a:rPr lang="ja-JP" altLang="en-US" sz="1100" dirty="0" smtClean="0">
                <a:latin typeface="ＭＳ Ｐ明朝" panose="02020600040205080304" pitchFamily="18" charset="-128"/>
              </a:rPr>
              <a:t>ここについては、次のスライドで説明します。</a:t>
            </a:r>
            <a:endParaRPr lang="en-US" altLang="ja-JP" sz="1100" dirty="0" smtClean="0">
              <a:latin typeface="ＭＳ Ｐ明朝" panose="02020600040205080304" pitchFamily="18" charset="-128"/>
            </a:endParaRPr>
          </a:p>
          <a:p>
            <a:pPr marL="0" marR="0" lvl="0" indent="107987" algn="l" defTabSz="914046" rtl="0" eaLnBrk="0" fontAlgn="base" latinLnBrk="0" hangingPunct="0">
              <a:lnSpc>
                <a:spcPct val="100000"/>
              </a:lnSpc>
              <a:spcBef>
                <a:spcPct val="30000"/>
              </a:spcBef>
              <a:spcAft>
                <a:spcPct val="0"/>
              </a:spcAft>
              <a:buClrTx/>
              <a:buSzTx/>
              <a:buFontTx/>
              <a:buNone/>
              <a:tabLst/>
              <a:defRPr/>
            </a:pPr>
            <a:endParaRPr lang="en-US" altLang="ja-JP" sz="1100" dirty="0" smtClean="0">
              <a:latin typeface="ＭＳ Ｐ明朝" panose="02020600040205080304" pitchFamily="18" charset="-128"/>
            </a:endParaRPr>
          </a:p>
          <a:p>
            <a:pPr indent="107987" defTabSz="914046">
              <a:defRPr/>
            </a:pPr>
            <a:r>
              <a:rPr lang="ja-JP" altLang="en-US" sz="1100" dirty="0" smtClean="0">
                <a:latin typeface="ＭＳ Ｐ明朝" panose="02020600040205080304" pitchFamily="18" charset="-128"/>
              </a:rPr>
              <a:t>また、「自分の強み」を活かせているでしょうか？</a:t>
            </a:r>
            <a:endParaRPr lang="en-US" altLang="ja-JP" sz="1100" dirty="0" smtClean="0">
              <a:latin typeface="ＭＳ Ｐ明朝" panose="02020600040205080304" pitchFamily="18" charset="-128"/>
            </a:endParaRPr>
          </a:p>
          <a:p>
            <a:pPr indent="107987" defTabSz="914046">
              <a:defRPr/>
            </a:pPr>
            <a:r>
              <a:rPr lang="ja-JP" altLang="en-US" sz="1100" dirty="0" smtClean="0">
                <a:latin typeface="ＭＳ Ｐ明朝" panose="02020600040205080304" pitchFamily="18" charset="-128"/>
              </a:rPr>
              <a:t>また、「キャリア・アンカー」は、職業生活のよりどころとなる価値観のことですが、その価値観と折り合いがつけられていたでしょうか？</a:t>
            </a:r>
            <a:endParaRPr lang="en-US" altLang="ja-JP" sz="1100" dirty="0" smtClean="0">
              <a:latin typeface="ＭＳ Ｐ明朝" panose="02020600040205080304" pitchFamily="18" charset="-128"/>
            </a:endParaRPr>
          </a:p>
          <a:p>
            <a:pPr indent="107987" defTabSz="914046">
              <a:defRPr/>
            </a:pPr>
            <a:endParaRPr lang="en-US" altLang="ja-JP" sz="1100" dirty="0" smtClean="0">
              <a:latin typeface="ＭＳ Ｐ明朝" panose="02020600040205080304" pitchFamily="18" charset="-128"/>
            </a:endParaRPr>
          </a:p>
          <a:p>
            <a:pPr indent="107987" defTabSz="914046">
              <a:defRPr/>
            </a:pPr>
            <a:r>
              <a:rPr lang="ja-JP" altLang="en-US" sz="1100" dirty="0" smtClean="0">
                <a:latin typeface="ＭＳ Ｐ明朝" panose="02020600040205080304" pitchFamily="18" charset="-128"/>
              </a:rPr>
              <a:t>次に</a:t>
            </a:r>
            <a:r>
              <a:rPr lang="ja-JP" altLang="en-US" sz="1100" dirty="0" smtClean="0">
                <a:latin typeface="ＭＳ Ｐ明朝" panose="02020600040205080304" pitchFamily="18" charset="-128"/>
              </a:rPr>
              <a:t>、仕事の取組み方・働き方では</a:t>
            </a:r>
            <a:r>
              <a:rPr lang="ja-JP" altLang="en-US" sz="1100" dirty="0">
                <a:latin typeface="ＭＳ Ｐ明朝" panose="02020600040205080304" pitchFamily="18" charset="-128"/>
              </a:rPr>
              <a:t>、社会人基礎力の３つの能力・１２の能力要素の考え方が振り返りに</a:t>
            </a:r>
            <a:r>
              <a:rPr lang="ja-JP" altLang="en-US" sz="1100" dirty="0" smtClean="0">
                <a:latin typeface="ＭＳ Ｐ明朝" panose="02020600040205080304" pitchFamily="18" charset="-128"/>
              </a:rPr>
              <a:t>役立ちますので、後ほどご説明します。</a:t>
            </a:r>
            <a:endParaRPr lang="en-US" altLang="ja-JP" sz="1100" dirty="0">
              <a:latin typeface="ＭＳ Ｐ明朝" panose="02020600040205080304" pitchFamily="18" charset="-128"/>
            </a:endParaRPr>
          </a:p>
          <a:p>
            <a:pPr indent="107987" defTabSz="914046">
              <a:defRPr/>
            </a:pPr>
            <a:r>
              <a:rPr lang="ja-JP" altLang="en-US" sz="1100" dirty="0">
                <a:latin typeface="ＭＳ Ｐ明朝" panose="02020600040205080304" pitchFamily="18" charset="-128"/>
              </a:rPr>
              <a:t>　</a:t>
            </a:r>
            <a:endParaRPr lang="en-US" altLang="ja-JP" sz="1100" dirty="0">
              <a:latin typeface="ＭＳ Ｐ明朝" panose="02020600040205080304" pitchFamily="18" charset="-128"/>
            </a:endParaRPr>
          </a:p>
        </p:txBody>
      </p:sp>
    </p:spTree>
    <p:extLst>
      <p:ext uri="{BB962C8B-B14F-4D97-AF65-F5344CB8AC3E}">
        <p14:creationId xmlns:p14="http://schemas.microsoft.com/office/powerpoint/2010/main" val="328817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0720" y="4753646"/>
            <a:ext cx="5445760" cy="5216428"/>
          </a:xfrm>
        </p:spPr>
        <p:txBody>
          <a:bodyPr/>
          <a:lstStyle/>
          <a:p>
            <a:pPr marL="0" marR="0" lvl="0" indent="108000" algn="l" defTabSz="914400" rtl="0" eaLnBrk="0" fontAlgn="base" latinLnBrk="0" hangingPunct="0">
              <a:lnSpc>
                <a:spcPct val="100000"/>
              </a:lnSpc>
              <a:spcBef>
                <a:spcPct val="30000"/>
              </a:spcBef>
              <a:spcAft>
                <a:spcPct val="0"/>
              </a:spcAft>
              <a:buClrTx/>
              <a:buSzTx/>
              <a:buFontTx/>
              <a:buNone/>
              <a:tabLst/>
              <a:defRPr/>
            </a:pPr>
            <a:r>
              <a:rPr lang="ja-JP" altLang="en-US" sz="1100" dirty="0" smtClean="0">
                <a:latin typeface="ＭＳ Ｐ明朝" panose="02020600040205080304" pitchFamily="18" charset="-128"/>
              </a:rPr>
              <a:t>組織における役割と周囲からの期待については、厚生労働省が示している事務系職種の「キャリアマップ」をもとに説明します。</a:t>
            </a:r>
            <a:endParaRPr lang="en-US" altLang="ja-JP" sz="1100" dirty="0" smtClean="0">
              <a:latin typeface="ＭＳ Ｐ明朝" panose="02020600040205080304" pitchFamily="18" charset="-128"/>
            </a:endParaRPr>
          </a:p>
          <a:p>
            <a:pPr indent="108000" defTabSz="914289">
              <a:defRPr/>
            </a:pPr>
            <a:r>
              <a:rPr lang="ja-JP" altLang="en-US" sz="1100" dirty="0" smtClean="0">
                <a:latin typeface="ＭＳ Ｐ明朝" panose="02020600040205080304" pitchFamily="18" charset="-128"/>
              </a:rPr>
              <a:t>一般的</a:t>
            </a:r>
            <a:r>
              <a:rPr lang="ja-JP" altLang="en-US" sz="1100" dirty="0">
                <a:latin typeface="ＭＳ Ｐ明朝" panose="02020600040205080304" pitchFamily="18" charset="-128"/>
              </a:rPr>
              <a:t>に、入社後の経験年数や職位によって求められる役割や期待が変化します</a:t>
            </a:r>
            <a:r>
              <a:rPr lang="ja-JP" altLang="en-US" sz="1100" dirty="0" smtClean="0">
                <a:latin typeface="ＭＳ Ｐ明朝" panose="02020600040205080304" pitchFamily="18" charset="-128"/>
              </a:rPr>
              <a:t>。</a:t>
            </a:r>
            <a:endParaRPr lang="en-US" altLang="ja-JP" sz="1100" dirty="0" smtClean="0">
              <a:latin typeface="ＭＳ Ｐ明朝" panose="02020600040205080304" pitchFamily="18" charset="-128"/>
            </a:endParaRPr>
          </a:p>
          <a:p>
            <a:pPr indent="108000" defTabSz="914289">
              <a:defRPr/>
            </a:pPr>
            <a:endParaRPr lang="en-US" altLang="ja-JP" sz="1100" dirty="0" smtClean="0">
              <a:latin typeface="ＭＳ Ｐ明朝" panose="02020600040205080304" pitchFamily="18" charset="-128"/>
            </a:endParaRPr>
          </a:p>
          <a:p>
            <a:pPr marL="0" marR="0" lvl="0" indent="108000" algn="l" defTabSz="914289" rtl="0" eaLnBrk="0" fontAlgn="base" latinLnBrk="0" hangingPunct="0">
              <a:lnSpc>
                <a:spcPct val="100000"/>
              </a:lnSpc>
              <a:spcBef>
                <a:spcPct val="30000"/>
              </a:spcBef>
              <a:spcAft>
                <a:spcPct val="0"/>
              </a:spcAft>
              <a:buClrTx/>
              <a:buSzTx/>
              <a:buFontTx/>
              <a:buNone/>
              <a:tabLst/>
              <a:defRPr/>
            </a:pPr>
            <a:r>
              <a:rPr lang="ja-JP" altLang="en-US" sz="1100" dirty="0" smtClean="0">
                <a:latin typeface="ＭＳ Ｐ明朝" panose="02020600040205080304" pitchFamily="18" charset="-128"/>
              </a:rPr>
              <a:t>入社し、「新スタッフ」として勤務を開始し、３～５年程度で「スタッフ」として職務を担当し、上司の指示・助言</a:t>
            </a:r>
            <a:r>
              <a:rPr lang="ja-JP" altLang="en-US" sz="1100" dirty="0" smtClean="0">
                <a:latin typeface="ＭＳ Ｐ明朝" panose="02020600040205080304" pitchFamily="18" charset="-128"/>
              </a:rPr>
              <a:t>を</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ふ</a:t>
            </a:r>
            <a:r>
              <a:rPr lang="ja-JP" altLang="en-US" sz="1100" dirty="0" smtClean="0">
                <a:latin typeface="ＭＳ Ｐ明朝" panose="02020600040205080304" pitchFamily="18" charset="-128"/>
              </a:rPr>
              <a:t>まえて</a:t>
            </a:r>
            <a:r>
              <a:rPr lang="ja-JP" altLang="en-US" sz="1100" dirty="0" smtClean="0">
                <a:latin typeface="ＭＳ Ｐ明朝" panose="02020600040205080304" pitchFamily="18" charset="-128"/>
              </a:rPr>
              <a:t>業務を確実に実行することを求められるようになります。</a:t>
            </a:r>
            <a:endParaRPr lang="en-US" altLang="ja-JP" sz="1100" dirty="0" smtClean="0">
              <a:latin typeface="ＭＳ Ｐ明朝" panose="02020600040205080304" pitchFamily="18" charset="-128"/>
            </a:endParaRPr>
          </a:p>
          <a:p>
            <a:pPr indent="108000" defTabSz="914289">
              <a:defRPr/>
            </a:pPr>
            <a:endParaRPr lang="en-US" altLang="ja-JP" sz="1100" dirty="0" smtClean="0">
              <a:latin typeface="ＭＳ Ｐ明朝" panose="02020600040205080304" pitchFamily="18" charset="-128"/>
            </a:endParaRPr>
          </a:p>
          <a:p>
            <a:pPr marL="0" marR="0" lvl="0" indent="108000" algn="l" defTabSz="914289" rtl="0" eaLnBrk="0" fontAlgn="base" latinLnBrk="0" hangingPunct="0">
              <a:lnSpc>
                <a:spcPct val="100000"/>
              </a:lnSpc>
              <a:spcBef>
                <a:spcPct val="30000"/>
              </a:spcBef>
              <a:spcAft>
                <a:spcPct val="0"/>
              </a:spcAft>
              <a:buClrTx/>
              <a:buSzTx/>
              <a:buFontTx/>
              <a:buNone/>
              <a:tabLst/>
              <a:defRPr/>
            </a:pPr>
            <a:r>
              <a:rPr lang="ja-JP" altLang="en-US" sz="1100" dirty="0" smtClean="0">
                <a:latin typeface="ＭＳ Ｐ明朝" panose="02020600040205080304" pitchFamily="18" charset="-128"/>
              </a:rPr>
              <a:t>その後、５～８年程度経過すると、「シニア・スタッフ」として、チームの中心メンバーとして自主的な判断、改善、提案を行いながら業務を遂行するレベルを求められるようになります。職位の呼称イメージとしては、「係長」や「主任」などです。</a:t>
            </a:r>
            <a:endParaRPr lang="en-US" altLang="ja-JP" sz="1100" dirty="0" smtClean="0">
              <a:latin typeface="ＭＳ Ｐ明朝" panose="02020600040205080304" pitchFamily="18" charset="-128"/>
            </a:endParaRPr>
          </a:p>
          <a:p>
            <a:pPr indent="108000" defTabSz="914289">
              <a:defRPr/>
            </a:pPr>
            <a:endParaRPr lang="en-US" altLang="ja-JP" sz="1100" dirty="0" smtClean="0">
              <a:latin typeface="ＭＳ Ｐ明朝" panose="02020600040205080304" pitchFamily="18" charset="-128"/>
            </a:endParaRPr>
          </a:p>
          <a:p>
            <a:pPr indent="108000" defTabSz="914289">
              <a:defRPr/>
            </a:pPr>
            <a:r>
              <a:rPr lang="ja-JP" altLang="en-US" sz="1100" dirty="0" smtClean="0">
                <a:latin typeface="ＭＳ Ｐ明朝" panose="02020600040205080304" pitchFamily="18" charset="-128"/>
              </a:rPr>
              <a:t>その後、５～８年程度経過すると、「マネージャー」や「スペシャリスト」として、中規模組織の責任者もしくは高度専門職としての業務遂行が求められるようになります。職位の呼称イメージとしては、「課長」や「マネージャー」などです。</a:t>
            </a:r>
            <a:endParaRPr lang="en-US" altLang="ja-JP" sz="1100" dirty="0" smtClean="0">
              <a:latin typeface="ＭＳ Ｐ明朝" panose="02020600040205080304" pitchFamily="18" charset="-128"/>
            </a:endParaRPr>
          </a:p>
          <a:p>
            <a:pPr indent="108000" defTabSz="914289">
              <a:defRPr/>
            </a:pPr>
            <a:endParaRPr lang="en-US" altLang="ja-JP" sz="1100" dirty="0" smtClean="0">
              <a:latin typeface="ＭＳ Ｐ明朝" panose="02020600040205080304" pitchFamily="18" charset="-128"/>
            </a:endParaRPr>
          </a:p>
          <a:p>
            <a:pPr indent="108000" defTabSz="914289">
              <a:defRPr/>
            </a:pPr>
            <a:r>
              <a:rPr lang="ja-JP" altLang="en-US" sz="1100" dirty="0" smtClean="0">
                <a:latin typeface="ＭＳ Ｐ明朝" panose="02020600040205080304" pitchFamily="18" charset="-128"/>
              </a:rPr>
              <a:t>更に、５～</a:t>
            </a:r>
            <a:r>
              <a:rPr lang="en-US" altLang="ja-JP" sz="1100" dirty="0" smtClean="0">
                <a:latin typeface="ＭＳ Ｐ明朝" panose="02020600040205080304" pitchFamily="18" charset="-128"/>
              </a:rPr>
              <a:t>8</a:t>
            </a:r>
            <a:r>
              <a:rPr lang="ja-JP" altLang="en-US" sz="1100" dirty="0" smtClean="0">
                <a:latin typeface="ＭＳ Ｐ明朝" panose="02020600040205080304" pitchFamily="18" charset="-128"/>
              </a:rPr>
              <a:t>年程度経過すると、「シニア・マネージャー」や「シニア・スペシャリスト」として、大規模組織の責任者もしくは最高度の専門職としての意思決定や業務遂行が求められるようになります。職位の呼称イメージとしては、「本部長」、「部長」などです。</a:t>
            </a:r>
            <a:endParaRPr lang="en-US" altLang="ja-JP" sz="1100" dirty="0" smtClean="0">
              <a:latin typeface="ＭＳ Ｐ明朝" panose="02020600040205080304" pitchFamily="18" charset="-128"/>
            </a:endParaRPr>
          </a:p>
          <a:p>
            <a:pPr indent="108000" defTabSz="914289">
              <a:defRPr/>
            </a:pPr>
            <a:endParaRPr lang="en-US" altLang="ja-JP" sz="1100" dirty="0" smtClean="0">
              <a:latin typeface="ＭＳ Ｐ明朝" panose="02020600040205080304" pitchFamily="18" charset="-128"/>
            </a:endParaRPr>
          </a:p>
          <a:p>
            <a:pPr indent="108000" defTabSz="914289">
              <a:defRPr/>
            </a:pPr>
            <a:r>
              <a:rPr lang="ja-JP" altLang="en-US" sz="1100" dirty="0" smtClean="0">
                <a:latin typeface="ＭＳ Ｐ明朝" panose="02020600040205080304" pitchFamily="18" charset="-128"/>
              </a:rPr>
              <a:t>このキャリアマップ</a:t>
            </a:r>
            <a:r>
              <a:rPr lang="ja-JP" altLang="en-US" sz="1100" dirty="0" smtClean="0">
                <a:latin typeface="ＭＳ Ｐ明朝" panose="02020600040205080304" pitchFamily="18" charset="-128"/>
              </a:rPr>
              <a:t>は、あくまで一例です。</a:t>
            </a:r>
            <a:endParaRPr lang="en-US" altLang="ja-JP" sz="1100" dirty="0" smtClean="0">
              <a:latin typeface="ＭＳ Ｐ明朝" panose="02020600040205080304" pitchFamily="18" charset="-128"/>
            </a:endParaRPr>
          </a:p>
          <a:p>
            <a:pPr indent="108000" defTabSz="914289">
              <a:defRPr/>
            </a:pPr>
            <a:r>
              <a:rPr lang="ja-JP" altLang="en-US" sz="1100" dirty="0" smtClean="0">
                <a:latin typeface="ＭＳ Ｐ明朝" panose="02020600040205080304" pitchFamily="18" charset="-128"/>
              </a:rPr>
              <a:t>会社や個人によって異なりますが、キャリマップの例も参考にしながら、皆さんが、自分</a:t>
            </a:r>
            <a:r>
              <a:rPr lang="ja-JP" altLang="en-US" sz="1100" dirty="0" smtClean="0">
                <a:latin typeface="ＭＳ Ｐ明朝" panose="02020600040205080304" pitchFamily="18" charset="-128"/>
              </a:rPr>
              <a:t>自身に求められる</a:t>
            </a:r>
            <a:r>
              <a:rPr lang="ja-JP" altLang="en-US" sz="1100" dirty="0">
                <a:latin typeface="ＭＳ Ｐ明朝" panose="02020600040205080304" pitchFamily="18" charset="-128"/>
              </a:rPr>
              <a:t>役割や期待</a:t>
            </a:r>
            <a:r>
              <a:rPr lang="ja-JP" altLang="en-US" sz="1100" dirty="0" smtClean="0">
                <a:latin typeface="ＭＳ Ｐ明朝" panose="02020600040205080304" pitchFamily="18" charset="-128"/>
              </a:rPr>
              <a:t>をどう</a:t>
            </a:r>
            <a:r>
              <a:rPr lang="ja-JP" altLang="en-US" sz="1100" dirty="0">
                <a:latin typeface="ＭＳ Ｐ明朝" panose="02020600040205080304" pitchFamily="18" charset="-128"/>
              </a:rPr>
              <a:t>理解し、どのように対処していたか振り返ってみましょう</a:t>
            </a:r>
            <a:r>
              <a:rPr lang="ja-JP" altLang="en-US" sz="1100" dirty="0" smtClean="0">
                <a:latin typeface="ＭＳ Ｐ明朝" panose="02020600040205080304" pitchFamily="18" charset="-128"/>
              </a:rPr>
              <a:t>。</a:t>
            </a:r>
            <a:endParaRPr lang="en-US" altLang="ja-JP" sz="1100" dirty="0" smtClean="0">
              <a:latin typeface="ＭＳ Ｐ明朝" panose="02020600040205080304" pitchFamily="18" charset="-128"/>
            </a:endParaRPr>
          </a:p>
          <a:p>
            <a:pPr indent="108000" defTabSz="914289">
              <a:defRPr/>
            </a:pPr>
            <a:r>
              <a:rPr lang="ja-JP" altLang="en-US" sz="1100" dirty="0" smtClean="0">
                <a:latin typeface="ＭＳ Ｐ明朝" panose="02020600040205080304" pitchFamily="18" charset="-128"/>
              </a:rPr>
              <a:t>もしかすると、ある一定のレベル以降、急に求められる役割や期待にストレスや葛藤を感じるようになったかもしれません。</a:t>
            </a:r>
            <a:endParaRPr lang="en-US" altLang="ja-JP" sz="1100" dirty="0" smtClean="0">
              <a:latin typeface="ＭＳ Ｐ明朝" panose="02020600040205080304" pitchFamily="18" charset="-128"/>
            </a:endParaRPr>
          </a:p>
          <a:p>
            <a:pPr indent="108000" defTabSz="914289">
              <a:defRPr/>
            </a:pPr>
            <a:r>
              <a:rPr lang="ja-JP" altLang="en-US" sz="1100" dirty="0" smtClean="0">
                <a:latin typeface="ＭＳ Ｐ明朝" panose="02020600040205080304" pitchFamily="18" charset="-128"/>
              </a:rPr>
              <a:t>そうした、役割や周囲からの期待に対する自分自身の理解や対応を振り返ることは、今後</a:t>
            </a:r>
            <a:r>
              <a:rPr lang="ja-JP" altLang="en-US" sz="1100" dirty="0" smtClean="0">
                <a:latin typeface="ＭＳ Ｐ明朝" panose="02020600040205080304" pitchFamily="18" charset="-128"/>
              </a:rPr>
              <a:t>の仕事</a:t>
            </a:r>
            <a:r>
              <a:rPr lang="ja-JP" altLang="en-US" sz="1100" dirty="0" smtClean="0">
                <a:latin typeface="ＭＳ Ｐ明朝" panose="02020600040205080304" pitchFamily="18" charset="-128"/>
              </a:rPr>
              <a:t>の取組み方や働き方を検討するうえで役立ちます。</a:t>
            </a:r>
            <a:endParaRPr lang="en-US" altLang="ja-JP" sz="1100" dirty="0" smtClean="0">
              <a:latin typeface="ＭＳ Ｐ明朝" panose="02020600040205080304" pitchFamily="18" charset="-128"/>
            </a:endParaRPr>
          </a:p>
          <a:p>
            <a:pPr defTabSz="914289">
              <a:defRPr/>
            </a:pPr>
            <a:endParaRPr lang="en-US" altLang="ja-JP" sz="1100" dirty="0" smtClean="0">
              <a:latin typeface="ＭＳ Ｐ明朝" panose="02020600040205080304" pitchFamily="18" charset="-128"/>
            </a:endParaRPr>
          </a:p>
          <a:p>
            <a:pPr defTabSz="914289">
              <a:defRPr/>
            </a:pPr>
            <a:endParaRPr lang="en-US" altLang="ja-JP" sz="1100" dirty="0" smtClean="0">
              <a:latin typeface="ＭＳ Ｐ明朝" panose="02020600040205080304" pitchFamily="18" charset="-128"/>
            </a:endParaRPr>
          </a:p>
          <a:p>
            <a:pPr defTabSz="914289">
              <a:defRPr/>
            </a:pPr>
            <a:endParaRPr lang="en-US" altLang="ja-JP" sz="1100" dirty="0" smtClean="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2031934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169DBFA-9A60-47D1-9142-EEFAF9C78BCC}"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033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66DC588-8A6D-4899-A400-7F1BFF8C343D}"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680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C5021ED-965E-4B37-89EF-FC93B98C93BB}"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3091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28600"/>
            <a:ext cx="77724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215900" y="1524000"/>
            <a:ext cx="7772400" cy="4648200"/>
          </a:xfrm>
        </p:spPr>
        <p:txBody>
          <a:bodyPr rtlCol="0">
            <a:normAutofit/>
          </a:bodyPr>
          <a:lstStyle/>
          <a:p>
            <a:pPr lvl="0"/>
            <a:endParaRPr lang="ja-JP" altLang="en-US" noProof="0" dirty="0"/>
          </a:p>
        </p:txBody>
      </p:sp>
      <p:sp>
        <p:nvSpPr>
          <p:cNvPr id="4" name="日付プレースホルダー 3"/>
          <p:cNvSpPr>
            <a:spLocks noGrp="1"/>
          </p:cNvSpPr>
          <p:nvPr>
            <p:ph type="dt" sz="half" idx="10"/>
          </p:nvPr>
        </p:nvSpPr>
        <p:spPr/>
        <p:txBody>
          <a:bodyPr/>
          <a:lstStyle>
            <a:lvl1pPr>
              <a:defRPr/>
            </a:lvl1pPr>
          </a:lstStyle>
          <a:p>
            <a:pPr>
              <a:defRPr/>
            </a:pPr>
            <a:fld id="{97C481E6-F6F6-4824-A072-7F43F0DE86EF}" type="datetime1">
              <a:rPr lang="ja-JP" altLang="en-US" smtClean="0">
                <a:solidFill>
                  <a:prstClr val="black">
                    <a:tint val="75000"/>
                  </a:prstClr>
                </a:solidFill>
              </a:rPr>
              <a:t>2022/1/24</a:t>
            </a:fld>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A9E8483-11AD-4576-8D29-FE5CD2FF8575}"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289904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5539"/>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5E72299-E513-40F3-99F3-986616E034AF}"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043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537B930-3DCD-4B34-9DC8-0749161B7E5A}"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2548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92" y="1709758"/>
            <a:ext cx="7886700" cy="2852737"/>
          </a:xfrm>
        </p:spPr>
        <p:txBody>
          <a:bodyPr anchor="b"/>
          <a:lstStyle>
            <a:lvl1pPr>
              <a:defRPr sz="5539"/>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92" y="4589485"/>
            <a:ext cx="7886700" cy="1500187"/>
          </a:xfrm>
        </p:spPr>
        <p:txBody>
          <a:bodyPr/>
          <a:lstStyle>
            <a:lvl1pPr marL="0" indent="0">
              <a:buNone/>
              <a:defRPr sz="2215">
                <a:solidFill>
                  <a:schemeClr val="tx1">
                    <a:tint val="7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7A90EF1-2185-4EB1-A67B-D931175E9DD1}"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1860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0476EC9-AE96-4BC7-B2EF-059A2EE07E90}"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7791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4" y="365129"/>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D7321EB-39A1-47A0-8CC3-0C9A808F16B0}"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7941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C04DEA9-A906-4803-B762-12A2AE00FD60}"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2583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EFEB0EB-3AB5-490A-BFF4-940ECDFA959F}"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217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CBA73A9-F69F-4688-A1C9-A150437A7DBE}"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0475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954"/>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41"/>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8B0DE9A-2403-4702-99B3-9FFC4870C5AD}"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2368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954"/>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41"/>
            <a:ext cx="4629150" cy="487362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ED82E20-21C0-4C5B-BA12-652D6428397C}"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5495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F6708E-2D30-48CD-B770-005C4CB24052}"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251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8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6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097E561-7BA0-4E09-9921-AA9406671094}"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2787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9759"/>
            <a:ext cx="7772400" cy="51135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defRPr lang="ja-JP" altLang="en-US" sz="3323" b="1" dirty="0">
                <a:latin typeface="Meiryo UI" pitchFamily="50" charset="-128"/>
                <a:ea typeface="Meiryo UI" pitchFamily="50" charset="-128"/>
                <a:cs typeface="Meiryo UI" pitchFamily="50" charset="-128"/>
              </a:defRPr>
            </a:lvl1pPr>
          </a:lstStyle>
          <a:p>
            <a:pPr marL="0" lvl="0"/>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4653137"/>
            <a:ext cx="6400800" cy="3408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215" b="1">
                <a:latin typeface="Meiryo UI" pitchFamily="50" charset="-128"/>
                <a:ea typeface="Meiryo UI" pitchFamily="50" charset="-128"/>
                <a:cs typeface="Meiryo UI" pitchFamily="50" charset="-128"/>
              </a:defRPr>
            </a:lvl1pPr>
          </a:lstStyle>
          <a:p>
            <a:pPr marL="0" lvl="0" algn="ctr"/>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51EA14D1-2239-4A4D-83C1-B9258EA696D1}"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91604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286252" y="1520789"/>
            <a:ext cx="6852913" cy="603691"/>
          </a:xfrm>
        </p:spPr>
        <p:txBody>
          <a:bodyPr wrap="square" anchor="t" anchorCtr="0">
            <a:spAutoFit/>
          </a:bodyPr>
          <a:lstStyle>
            <a:lvl1pPr algn="l">
              <a:defRPr lang="ja-JP" altLang="en-US" sz="3323"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a:t>１．見出しの記入</a:t>
            </a:r>
          </a:p>
        </p:txBody>
      </p:sp>
      <p:sp>
        <p:nvSpPr>
          <p:cNvPr id="4" name="日付プレースホルダー 3"/>
          <p:cNvSpPr>
            <a:spLocks noGrp="1"/>
          </p:cNvSpPr>
          <p:nvPr>
            <p:ph type="dt" sz="half" idx="10"/>
          </p:nvPr>
        </p:nvSpPr>
        <p:spPr/>
        <p:txBody>
          <a:bodyPr/>
          <a:lstStyle/>
          <a:p>
            <a:fld id="{9A5EFDCA-D96B-4D4C-9066-E0D584B14722}"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03644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8A0F3E6F-3935-48D4-9673-5A7D11520786}"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
        <p:nvSpPr>
          <p:cNvPr id="6" name="タイトル 1"/>
          <p:cNvSpPr>
            <a:spLocks noGrp="1"/>
          </p:cNvSpPr>
          <p:nvPr>
            <p:ph type="title"/>
          </p:nvPr>
        </p:nvSpPr>
        <p:spPr>
          <a:xfrm>
            <a:off x="185051" y="202874"/>
            <a:ext cx="8774310" cy="433196"/>
          </a:xfrm>
        </p:spPr>
        <p:txBody>
          <a:bodyPr wrap="square">
            <a:spAutoFit/>
          </a:bodyPr>
          <a:lstStyle>
            <a:lvl1pPr algn="l">
              <a:defRPr lang="ja-JP" altLang="en-US" sz="2215"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185348" y="6309321"/>
            <a:ext cx="8673897" cy="149143"/>
          </a:xfrm>
          <a:noFill/>
        </p:spPr>
        <p:txBody>
          <a:bodyPr wrap="squar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185349" y="3104965"/>
            <a:ext cx="1715213" cy="284052"/>
          </a:xfrm>
          <a:noFill/>
        </p:spPr>
        <p:txBody>
          <a:bodyPr wrap="none" lIns="0" tIns="0" rIns="0" bIns="0">
            <a:spAutoFit/>
          </a:bodyPr>
          <a:lstStyle>
            <a:lvl1pPr marL="0" indent="0">
              <a:spcBef>
                <a:spcPts val="0"/>
              </a:spcBef>
              <a:spcAft>
                <a:spcPts val="0"/>
              </a:spcAft>
              <a:buNone/>
              <a:defRPr sz="1846">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185051" y="3769295"/>
            <a:ext cx="1194238" cy="198837"/>
          </a:xfrm>
          <a:noFill/>
        </p:spPr>
        <p:txBody>
          <a:bodyPr wrap="none" lIns="0" tIns="0" rIns="0" bIns="0">
            <a:spAutoFit/>
          </a:bodyPr>
          <a:lstStyle>
            <a:lvl1pPr marL="0" indent="0">
              <a:spcBef>
                <a:spcPts val="0"/>
              </a:spcBef>
              <a:spcAft>
                <a:spcPts val="0"/>
              </a:spcAft>
              <a:buNone/>
              <a:defRPr sz="1292">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185051" y="4365105"/>
            <a:ext cx="1021113" cy="149143"/>
          </a:xfrm>
          <a:noFill/>
        </p:spPr>
        <p:txBody>
          <a:bodyPr wrap="non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184639" y="764705"/>
            <a:ext cx="8774723" cy="502161"/>
          </a:xfrm>
          <a:solidFill>
            <a:srgbClr val="99D6EC"/>
          </a:solidFill>
          <a:ln>
            <a:noFill/>
          </a:ln>
        </p:spPr>
        <p:txBody>
          <a:bodyPr vert="horz" wrap="square" lIns="216000" tIns="108000" rIns="216000" bIns="108000" rtlCol="0" anchor="t" anchorCtr="0">
            <a:spAutoFit/>
          </a:bodyPr>
          <a:lstStyle>
            <a:lvl1pPr>
              <a:defRPr lang="ja-JP" altLang="en-US" sz="1846" dirty="0">
                <a:latin typeface="Meiryo UI" panose="020B0604030504040204" pitchFamily="50" charset="-128"/>
                <a:ea typeface="Meiryo UI" panose="020B0604030504040204" pitchFamily="50" charset="-128"/>
                <a:cs typeface="Meiryo UI" panose="020B0604030504040204" pitchFamily="50" charset="-128"/>
              </a:defRPr>
            </a:lvl1pPr>
          </a:lstStyle>
          <a:p>
            <a:pPr marL="237398" lvl="0" indent="-237398">
              <a:spcBef>
                <a:spcPts val="554"/>
              </a:spcBef>
              <a:spcAft>
                <a:spcPts val="554"/>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2070905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184638" y="800709"/>
            <a:ext cx="8741076" cy="1916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5FDDBD8-E9E0-4392-966B-C3CBE4E5C1AB}" type="datetime1">
              <a:rPr lang="ja-JP" altLang="en-US" smtClean="0">
                <a:solidFill>
                  <a:prstClr val="black">
                    <a:tint val="75000"/>
                  </a:prstClr>
                </a:solidFill>
              </a:rPr>
              <a:t>2022/1/24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5"/>
          <p:cNvSpPr>
            <a:spLocks noGrp="1"/>
          </p:cNvSpPr>
          <p:nvPr>
            <p:ph type="sldNum" sz="quarter" idx="12"/>
          </p:nvPr>
        </p:nvSpPr>
        <p:spPr>
          <a:xfrm>
            <a:off x="7035037" y="6508474"/>
            <a:ext cx="2133600" cy="365125"/>
          </a:xfrm>
          <a:prstGeom prst="rect">
            <a:avLst/>
          </a:prstGeom>
        </p:spPr>
        <p:txBody>
          <a:bodyPr anchor="b"/>
          <a:lstStyle>
            <a:lvl1pPr algn="r">
              <a:defRPr sz="1108">
                <a:solidFill>
                  <a:schemeClr val="tx1"/>
                </a:solidFill>
              </a:defRPr>
            </a:lvl1pPr>
          </a:lstStyle>
          <a:p>
            <a:fld id="{D9550142-B990-490A-A107-ED7302A7FD52}"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031218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89"/>
            <a:ext cx="8229600" cy="19165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fld id="{8443BC0C-6F27-4C6F-9746-8489949F5A0F}" type="datetime1">
              <a:rPr lang="ja-JP" altLang="en-US" smtClean="0">
                <a:solidFill>
                  <a:prstClr val="black">
                    <a:tint val="75000"/>
                  </a:prstClr>
                </a:solidFill>
              </a:rPr>
              <a:t>2022/1/24</a:t>
            </a:fld>
            <a:endParaRPr lang="en-US" altLang="ja-JP" dirty="0">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6ABEA24-712C-43EB-95CC-CD7CFFFAB7A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11122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9759"/>
            <a:ext cx="7772400" cy="51135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defRPr lang="ja-JP" altLang="en-US" sz="3323" b="1" dirty="0">
                <a:latin typeface="Meiryo UI" pitchFamily="50" charset="-128"/>
                <a:ea typeface="Meiryo UI" pitchFamily="50" charset="-128"/>
                <a:cs typeface="Meiryo UI" pitchFamily="50" charset="-128"/>
              </a:defRPr>
            </a:lvl1pPr>
          </a:lstStyle>
          <a:p>
            <a:pPr marL="0" lvl="0"/>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4653137"/>
            <a:ext cx="6400800" cy="3408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215" b="1">
                <a:latin typeface="Meiryo UI" pitchFamily="50" charset="-128"/>
                <a:ea typeface="Meiryo UI" pitchFamily="50" charset="-128"/>
                <a:cs typeface="Meiryo UI" pitchFamily="50" charset="-128"/>
              </a:defRPr>
            </a:lvl1pPr>
          </a:lstStyle>
          <a:p>
            <a:pPr marL="0" lvl="0" algn="ctr"/>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469E7BFD-F8B6-4C36-A9CE-2297F09199C3}"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1332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FE16B35-ECA9-4406-BEB6-B79B3713E9AE}"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096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286252" y="1520789"/>
            <a:ext cx="6852913" cy="603691"/>
          </a:xfrm>
        </p:spPr>
        <p:txBody>
          <a:bodyPr wrap="square" anchor="t" anchorCtr="0">
            <a:spAutoFit/>
          </a:bodyPr>
          <a:lstStyle>
            <a:lvl1pPr algn="l">
              <a:defRPr lang="ja-JP" altLang="en-US" sz="3323"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a:t>１．見出しの記入</a:t>
            </a:r>
          </a:p>
        </p:txBody>
      </p:sp>
      <p:sp>
        <p:nvSpPr>
          <p:cNvPr id="4" name="日付プレースホルダー 3"/>
          <p:cNvSpPr>
            <a:spLocks noGrp="1"/>
          </p:cNvSpPr>
          <p:nvPr>
            <p:ph type="dt" sz="half" idx="10"/>
          </p:nvPr>
        </p:nvSpPr>
        <p:spPr/>
        <p:txBody>
          <a:bodyPr/>
          <a:lstStyle/>
          <a:p>
            <a:fld id="{0BA93595-685D-4948-9A07-73EE9855712C}"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38712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31213E81-24A2-479E-9F7F-8F131467E0A4}"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
        <p:nvSpPr>
          <p:cNvPr id="6" name="タイトル 1"/>
          <p:cNvSpPr>
            <a:spLocks noGrp="1"/>
          </p:cNvSpPr>
          <p:nvPr>
            <p:ph type="title"/>
          </p:nvPr>
        </p:nvSpPr>
        <p:spPr>
          <a:xfrm>
            <a:off x="185051" y="202874"/>
            <a:ext cx="8774310" cy="433196"/>
          </a:xfrm>
        </p:spPr>
        <p:txBody>
          <a:bodyPr wrap="square">
            <a:spAutoFit/>
          </a:bodyPr>
          <a:lstStyle>
            <a:lvl1pPr algn="l">
              <a:defRPr lang="ja-JP" altLang="en-US" sz="2215"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185348" y="6309321"/>
            <a:ext cx="8673897" cy="149143"/>
          </a:xfrm>
          <a:noFill/>
        </p:spPr>
        <p:txBody>
          <a:bodyPr wrap="squar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185349" y="3104965"/>
            <a:ext cx="1715213" cy="284052"/>
          </a:xfrm>
          <a:noFill/>
        </p:spPr>
        <p:txBody>
          <a:bodyPr wrap="none" lIns="0" tIns="0" rIns="0" bIns="0">
            <a:spAutoFit/>
          </a:bodyPr>
          <a:lstStyle>
            <a:lvl1pPr marL="0" indent="0">
              <a:spcBef>
                <a:spcPts val="0"/>
              </a:spcBef>
              <a:spcAft>
                <a:spcPts val="0"/>
              </a:spcAft>
              <a:buNone/>
              <a:defRPr sz="1846">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185051" y="3769295"/>
            <a:ext cx="1194238" cy="198837"/>
          </a:xfrm>
          <a:noFill/>
        </p:spPr>
        <p:txBody>
          <a:bodyPr wrap="none" lIns="0" tIns="0" rIns="0" bIns="0">
            <a:spAutoFit/>
          </a:bodyPr>
          <a:lstStyle>
            <a:lvl1pPr marL="0" indent="0">
              <a:spcBef>
                <a:spcPts val="0"/>
              </a:spcBef>
              <a:spcAft>
                <a:spcPts val="0"/>
              </a:spcAft>
              <a:buNone/>
              <a:defRPr sz="1292">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185051" y="4365105"/>
            <a:ext cx="1021113" cy="149143"/>
          </a:xfrm>
          <a:noFill/>
        </p:spPr>
        <p:txBody>
          <a:bodyPr wrap="non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184639" y="764705"/>
            <a:ext cx="8774723" cy="502161"/>
          </a:xfrm>
          <a:solidFill>
            <a:srgbClr val="99D6EC"/>
          </a:solidFill>
          <a:ln>
            <a:noFill/>
          </a:ln>
        </p:spPr>
        <p:txBody>
          <a:bodyPr vert="horz" wrap="square" lIns="216000" tIns="108000" rIns="216000" bIns="108000" rtlCol="0" anchor="t" anchorCtr="0">
            <a:spAutoFit/>
          </a:bodyPr>
          <a:lstStyle>
            <a:lvl1pPr>
              <a:defRPr lang="ja-JP" altLang="en-US" sz="1846" dirty="0">
                <a:latin typeface="Meiryo UI" panose="020B0604030504040204" pitchFamily="50" charset="-128"/>
                <a:ea typeface="Meiryo UI" panose="020B0604030504040204" pitchFamily="50" charset="-128"/>
                <a:cs typeface="Meiryo UI" panose="020B0604030504040204" pitchFamily="50" charset="-128"/>
              </a:defRPr>
            </a:lvl1pPr>
          </a:lstStyle>
          <a:p>
            <a:pPr marL="237398" lvl="0" indent="-237398">
              <a:spcBef>
                <a:spcPts val="554"/>
              </a:spcBef>
              <a:spcAft>
                <a:spcPts val="554"/>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2204611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184638" y="800709"/>
            <a:ext cx="8741076" cy="1916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2DBBF9-3ED9-4984-B7CC-596EA793482A}" type="datetime1">
              <a:rPr lang="ja-JP" altLang="en-US" smtClean="0">
                <a:solidFill>
                  <a:prstClr val="black">
                    <a:tint val="75000"/>
                  </a:prstClr>
                </a:solidFill>
              </a:rPr>
              <a:t>2022/1/24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5"/>
          <p:cNvSpPr>
            <a:spLocks noGrp="1"/>
          </p:cNvSpPr>
          <p:nvPr>
            <p:ph type="sldNum" sz="quarter" idx="12"/>
          </p:nvPr>
        </p:nvSpPr>
        <p:spPr>
          <a:xfrm>
            <a:off x="7035037" y="6508474"/>
            <a:ext cx="2133600" cy="365125"/>
          </a:xfrm>
          <a:prstGeom prst="rect">
            <a:avLst/>
          </a:prstGeom>
        </p:spPr>
        <p:txBody>
          <a:bodyPr anchor="b"/>
          <a:lstStyle>
            <a:lvl1pPr algn="r">
              <a:defRPr sz="1108">
                <a:solidFill>
                  <a:schemeClr val="tx1"/>
                </a:solidFill>
              </a:defRPr>
            </a:lvl1pPr>
          </a:lstStyle>
          <a:p>
            <a:fld id="{D9550142-B990-490A-A107-ED7302A7FD52}"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573857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89"/>
            <a:ext cx="8229600" cy="19165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fld id="{AFE5F5AB-5F52-4CD4-80FD-8FCFC9FF9C0D}" type="datetime1">
              <a:rPr lang="ja-JP" altLang="en-US" smtClean="0">
                <a:solidFill>
                  <a:prstClr val="black">
                    <a:tint val="75000"/>
                  </a:prstClr>
                </a:solidFill>
              </a:rPr>
              <a:t>2022/1/24</a:t>
            </a:fld>
            <a:endParaRPr lang="en-US" altLang="ja-JP" dirty="0">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6ABEA24-712C-43EB-95CC-CD7CFFFAB7A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015930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9759"/>
            <a:ext cx="7772400" cy="51135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defRPr lang="ja-JP" altLang="en-US" sz="3323" b="1" dirty="0">
                <a:latin typeface="Meiryo UI" pitchFamily="50" charset="-128"/>
                <a:ea typeface="Meiryo UI" pitchFamily="50" charset="-128"/>
                <a:cs typeface="Meiryo UI" pitchFamily="50" charset="-128"/>
              </a:defRPr>
            </a:lvl1pPr>
          </a:lstStyle>
          <a:p>
            <a:pPr marL="0" lvl="0"/>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4653137"/>
            <a:ext cx="6400800" cy="3408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215" b="1">
                <a:latin typeface="Meiryo UI" pitchFamily="50" charset="-128"/>
                <a:ea typeface="Meiryo UI" pitchFamily="50" charset="-128"/>
                <a:cs typeface="Meiryo UI" pitchFamily="50" charset="-128"/>
              </a:defRPr>
            </a:lvl1pPr>
          </a:lstStyle>
          <a:p>
            <a:pPr marL="0" lvl="0" algn="ctr"/>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F63BA782-F37E-4A59-97AB-1B6D85D082EE}"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216112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286252" y="1520789"/>
            <a:ext cx="6852913" cy="603691"/>
          </a:xfrm>
        </p:spPr>
        <p:txBody>
          <a:bodyPr wrap="square" anchor="t" anchorCtr="0">
            <a:spAutoFit/>
          </a:bodyPr>
          <a:lstStyle>
            <a:lvl1pPr algn="l">
              <a:defRPr lang="ja-JP" altLang="en-US" sz="3323"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a:t>１．見出しの記入</a:t>
            </a:r>
          </a:p>
        </p:txBody>
      </p:sp>
      <p:sp>
        <p:nvSpPr>
          <p:cNvPr id="4" name="日付プレースホルダー 3"/>
          <p:cNvSpPr>
            <a:spLocks noGrp="1"/>
          </p:cNvSpPr>
          <p:nvPr>
            <p:ph type="dt" sz="half" idx="10"/>
          </p:nvPr>
        </p:nvSpPr>
        <p:spPr/>
        <p:txBody>
          <a:bodyPr/>
          <a:lstStyle/>
          <a:p>
            <a:fld id="{B310EEF3-901F-42D2-A94D-D694D53D21F4}"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69631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9DB6037A-FBE2-456F-B32D-FD2F0D73E5E4}"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
        <p:nvSpPr>
          <p:cNvPr id="6" name="タイトル 1"/>
          <p:cNvSpPr>
            <a:spLocks noGrp="1"/>
          </p:cNvSpPr>
          <p:nvPr>
            <p:ph type="title"/>
          </p:nvPr>
        </p:nvSpPr>
        <p:spPr>
          <a:xfrm>
            <a:off x="185051" y="202874"/>
            <a:ext cx="8774310" cy="433196"/>
          </a:xfrm>
        </p:spPr>
        <p:txBody>
          <a:bodyPr wrap="square">
            <a:spAutoFit/>
          </a:bodyPr>
          <a:lstStyle>
            <a:lvl1pPr algn="l">
              <a:defRPr lang="ja-JP" altLang="en-US" sz="2215"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185348" y="6309321"/>
            <a:ext cx="8673897" cy="149143"/>
          </a:xfrm>
          <a:noFill/>
        </p:spPr>
        <p:txBody>
          <a:bodyPr wrap="squar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185349" y="3104965"/>
            <a:ext cx="1715213" cy="284052"/>
          </a:xfrm>
          <a:noFill/>
        </p:spPr>
        <p:txBody>
          <a:bodyPr wrap="none" lIns="0" tIns="0" rIns="0" bIns="0">
            <a:spAutoFit/>
          </a:bodyPr>
          <a:lstStyle>
            <a:lvl1pPr marL="0" indent="0">
              <a:spcBef>
                <a:spcPts val="0"/>
              </a:spcBef>
              <a:spcAft>
                <a:spcPts val="0"/>
              </a:spcAft>
              <a:buNone/>
              <a:defRPr sz="1846">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185051" y="3769295"/>
            <a:ext cx="1194238" cy="198837"/>
          </a:xfrm>
          <a:noFill/>
        </p:spPr>
        <p:txBody>
          <a:bodyPr wrap="none" lIns="0" tIns="0" rIns="0" bIns="0">
            <a:spAutoFit/>
          </a:bodyPr>
          <a:lstStyle>
            <a:lvl1pPr marL="0" indent="0">
              <a:spcBef>
                <a:spcPts val="0"/>
              </a:spcBef>
              <a:spcAft>
                <a:spcPts val="0"/>
              </a:spcAft>
              <a:buNone/>
              <a:defRPr sz="1292">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185051" y="4365105"/>
            <a:ext cx="1021113" cy="149143"/>
          </a:xfrm>
          <a:noFill/>
        </p:spPr>
        <p:txBody>
          <a:bodyPr wrap="non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184639" y="764705"/>
            <a:ext cx="8774723" cy="502161"/>
          </a:xfrm>
          <a:solidFill>
            <a:srgbClr val="99D6EC"/>
          </a:solidFill>
          <a:ln>
            <a:noFill/>
          </a:ln>
        </p:spPr>
        <p:txBody>
          <a:bodyPr vert="horz" wrap="square" lIns="216000" tIns="108000" rIns="216000" bIns="108000" rtlCol="0" anchor="t" anchorCtr="0">
            <a:spAutoFit/>
          </a:bodyPr>
          <a:lstStyle>
            <a:lvl1pPr>
              <a:defRPr lang="ja-JP" altLang="en-US" sz="1846" dirty="0">
                <a:latin typeface="Meiryo UI" panose="020B0604030504040204" pitchFamily="50" charset="-128"/>
                <a:ea typeface="Meiryo UI" panose="020B0604030504040204" pitchFamily="50" charset="-128"/>
                <a:cs typeface="Meiryo UI" panose="020B0604030504040204" pitchFamily="50" charset="-128"/>
              </a:defRPr>
            </a:lvl1pPr>
          </a:lstStyle>
          <a:p>
            <a:pPr marL="237398" lvl="0" indent="-237398">
              <a:spcBef>
                <a:spcPts val="554"/>
              </a:spcBef>
              <a:spcAft>
                <a:spcPts val="554"/>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4166467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89"/>
            <a:ext cx="8229600" cy="19165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fld id="{5FA50231-81D6-4282-BA90-CB963C14BF52}" type="datetime1">
              <a:rPr lang="ja-JP" altLang="en-US" smtClean="0">
                <a:solidFill>
                  <a:prstClr val="black">
                    <a:tint val="75000"/>
                  </a:prstClr>
                </a:solidFill>
              </a:rPr>
              <a:t>2022/1/24</a:t>
            </a:fld>
            <a:endParaRPr lang="en-US" altLang="ja-JP" dirty="0">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6ABEA24-712C-43EB-95CC-CD7CFFFAB7A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04124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F3BF9B2-C3D8-4E81-A38D-F4207227E15F}"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739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C830269-2A30-4F6B-BE01-D68EB0FEF72A}"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590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277F311-B196-4E19-A81E-51E82F760713}"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5504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1E9F6EB-A9C1-49D5-B2FF-F1066CD06455}"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638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2418936-40F1-4AF1-A4F8-3792418AFE43}"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723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5A77439-0342-425B-90B8-FA6DF7CB8822}" type="datetime1">
              <a:rPr lang="ja-JP" altLang="en-US" smtClean="0">
                <a:solidFill>
                  <a:prstClr val="black">
                    <a:tint val="75000"/>
                  </a:prstClr>
                </a:solidFill>
              </a:rPr>
              <a:t>2022/1/24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973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5.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E0DE79C-F2C5-4F25-B92C-83DB4B534729}" type="datetime1">
              <a:rPr lang="ja-JP" altLang="en-US" smtClean="0">
                <a:solidFill>
                  <a:prstClr val="black">
                    <a:tint val="75000"/>
                  </a:prstClr>
                </a:solidFill>
                <a:latin typeface="Calibri"/>
                <a:ea typeface="ＭＳ Ｐゴシック"/>
              </a:rPr>
              <a:t>2022/1/24</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D585A5-B6BA-489B-B23A-EEBBF6C1AD3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1192708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6"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6"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72"/>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fontAlgn="auto">
              <a:spcBef>
                <a:spcPts val="0"/>
              </a:spcBef>
              <a:spcAft>
                <a:spcPts val="0"/>
              </a:spcAft>
            </a:pPr>
            <a:fld id="{B6C04EED-3D1D-4849-A9B6-E9B5FF901BFC}" type="datetime1">
              <a:rPr lang="ja-JP" altLang="en-US" smtClean="0">
                <a:solidFill>
                  <a:prstClr val="black">
                    <a:tint val="75000"/>
                  </a:prstClr>
                </a:solidFill>
                <a:latin typeface="Calibri" panose="020F0502020204030204"/>
                <a:ea typeface="ＭＳ Ｐゴシック" panose="020B0600070205080204" pitchFamily="50" charset="-128"/>
              </a:rPr>
              <a:t>2022/1/24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028956" y="6356372"/>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457950" y="6356372"/>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fontAlgn="auto">
              <a:spcBef>
                <a:spcPts val="0"/>
              </a:spcBef>
              <a:spcAft>
                <a:spcPts val="0"/>
              </a:spcAft>
            </a:pPr>
            <a:fld id="{D9666DB5-3E8A-44EB-B50C-A4DC0E081807}"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59471522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84639" y="274639"/>
            <a:ext cx="8741076" cy="382587"/>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184638" y="800709"/>
            <a:ext cx="8741076" cy="1157918"/>
          </a:xfrm>
          <a:prstGeom prst="rect">
            <a:avLst/>
          </a:prstGeom>
          <a:noFill/>
        </p:spPr>
        <p:txBody>
          <a:bodyPr vert="horz" wrap="square" lIns="216000" tIns="108000" rIns="216000" bIns="108000" rtlCol="0">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4" name="日付プレースホルダー 3"/>
          <p:cNvSpPr>
            <a:spLocks noGrp="1"/>
          </p:cNvSpPr>
          <p:nvPr>
            <p:ph type="dt" sz="half" idx="2"/>
          </p:nvPr>
        </p:nvSpPr>
        <p:spPr>
          <a:xfrm>
            <a:off x="-9872" y="6520261"/>
            <a:ext cx="2133600" cy="365125"/>
          </a:xfrm>
          <a:prstGeom prst="rect">
            <a:avLst/>
          </a:prstGeom>
        </p:spPr>
        <p:txBody>
          <a:bodyPr vert="horz" lIns="91440" tIns="45720" rIns="91440" bIns="45720" rtlCol="0" anchor="ctr"/>
          <a:lstStyle>
            <a:lvl1pPr algn="l">
              <a:defRPr sz="1108">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auto">
              <a:spcBef>
                <a:spcPts val="0"/>
              </a:spcBef>
              <a:spcAft>
                <a:spcPts val="0"/>
              </a:spcAft>
            </a:pPr>
            <a:fld id="{4058F01C-B9FB-4D9A-8419-8F1EB90CA04F}" type="datetime1">
              <a:rPr lang="ja-JP" altLang="en-US" smtClean="0">
                <a:solidFill>
                  <a:prstClr val="black">
                    <a:tint val="75000"/>
                  </a:prstClr>
                </a:solidFill>
              </a:rPr>
              <a:t>2022/1/24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31840" y="6525346"/>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7020272" y="6525346"/>
            <a:ext cx="2133600" cy="365125"/>
          </a:xfrm>
          <a:prstGeom prst="rect">
            <a:avLst/>
          </a:prstGeom>
        </p:spPr>
        <p:txBody>
          <a:bodyPr vert="horz" lIns="91440" tIns="45720" rIns="91440" bIns="45720" rtlCol="0" anchor="ctr"/>
          <a:lstStyle>
            <a:lvl1pPr algn="r">
              <a:defRPr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auto">
              <a:spcBef>
                <a:spcPts val="0"/>
              </a:spcBef>
              <a:spcAft>
                <a:spcPts val="0"/>
              </a:spcAft>
            </a:pPr>
            <a:fld id="{D9550142-B990-490A-A107-ED7302A7FD52}" type="slidenum">
              <a:rPr lang="ja-JP" altLang="en-US" smtClean="0">
                <a:solidFill>
                  <a:prstClr val="black"/>
                </a:solidFill>
              </a:rPr>
              <a:pPr fontAlgn="auto">
                <a:spcBef>
                  <a:spcPts val="0"/>
                </a:spcBef>
                <a:spcAft>
                  <a:spcPts val="0"/>
                </a:spcAft>
              </a:pPr>
              <a:t>‹#›</a:t>
            </a:fld>
            <a:endParaRPr lang="ja-JP" altLang="en-US" dirty="0">
              <a:solidFill>
                <a:prstClr val="black"/>
              </a:solidFill>
            </a:endParaRPr>
          </a:p>
        </p:txBody>
      </p:sp>
    </p:spTree>
    <p:extLst>
      <p:ext uri="{BB962C8B-B14F-4D97-AF65-F5344CB8AC3E}">
        <p14:creationId xmlns:p14="http://schemas.microsoft.com/office/powerpoint/2010/main" val="3688512632"/>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Lst>
  <p:hf hdr="0" ftr="0" dt="0"/>
  <p:txStyles>
    <p:titleStyle>
      <a:lvl1pPr algn="l" defTabSz="844083" rtl="0" eaLnBrk="1" latinLnBrk="0" hangingPunct="1">
        <a:spcBef>
          <a:spcPct val="0"/>
        </a:spcBef>
        <a:buNone/>
        <a:defRPr kumimoji="1" sz="221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16531" indent="-316531" algn="l" defTabSz="844083" rtl="0" eaLnBrk="1" latinLnBrk="0" hangingPunct="1">
        <a:spcBef>
          <a:spcPts val="554"/>
        </a:spcBef>
        <a:spcAft>
          <a:spcPts val="554"/>
        </a:spcAft>
        <a:buClr>
          <a:srgbClr val="002060"/>
        </a:buClr>
        <a:buFont typeface="Wingdings" panose="05000000000000000000" pitchFamily="2" charset="2"/>
        <a:buChar char="l"/>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85817" indent="-263776" algn="l" defTabSz="844083" rtl="0" eaLnBrk="1" latinLnBrk="0" hangingPunct="1">
        <a:spcBef>
          <a:spcPts val="554"/>
        </a:spcBef>
        <a:spcAft>
          <a:spcPts val="554"/>
        </a:spcAft>
        <a:buFont typeface="Arial"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55103" indent="-211021" algn="l" defTabSz="844083" rtl="0" eaLnBrk="1" latinLnBrk="0" hangingPunct="1">
        <a:spcBef>
          <a:spcPts val="554"/>
        </a:spcBef>
        <a:spcAft>
          <a:spcPts val="554"/>
        </a:spcAft>
        <a:buFont typeface="Arial" pitchFamily="34" charset="0"/>
        <a:buChar char="•"/>
        <a:defRPr kumimoji="1" sz="96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84639" y="274639"/>
            <a:ext cx="8741076" cy="382587"/>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184638" y="800709"/>
            <a:ext cx="8741076" cy="1157918"/>
          </a:xfrm>
          <a:prstGeom prst="rect">
            <a:avLst/>
          </a:prstGeom>
          <a:noFill/>
        </p:spPr>
        <p:txBody>
          <a:bodyPr vert="horz" wrap="square" lIns="216000" tIns="108000" rIns="216000" bIns="108000" rtlCol="0">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4" name="日付プレースホルダー 3"/>
          <p:cNvSpPr>
            <a:spLocks noGrp="1"/>
          </p:cNvSpPr>
          <p:nvPr>
            <p:ph type="dt" sz="half" idx="2"/>
          </p:nvPr>
        </p:nvSpPr>
        <p:spPr>
          <a:xfrm>
            <a:off x="-9872" y="6520261"/>
            <a:ext cx="2133600" cy="365125"/>
          </a:xfrm>
          <a:prstGeom prst="rect">
            <a:avLst/>
          </a:prstGeom>
        </p:spPr>
        <p:txBody>
          <a:bodyPr vert="horz" lIns="91440" tIns="45720" rIns="91440" bIns="45720" rtlCol="0" anchor="ctr"/>
          <a:lstStyle>
            <a:lvl1pPr algn="l">
              <a:defRPr sz="1108">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auto">
              <a:spcBef>
                <a:spcPts val="0"/>
              </a:spcBef>
              <a:spcAft>
                <a:spcPts val="0"/>
              </a:spcAft>
            </a:pPr>
            <a:fld id="{B2E8167A-93A1-470A-8569-6EF461D7A63C}" type="datetime1">
              <a:rPr lang="ja-JP" altLang="en-US" smtClean="0">
                <a:solidFill>
                  <a:prstClr val="black">
                    <a:tint val="75000"/>
                  </a:prstClr>
                </a:solidFill>
              </a:rPr>
              <a:t>2022/1/24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31840" y="6525346"/>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7020272" y="6525346"/>
            <a:ext cx="2133600" cy="365125"/>
          </a:xfrm>
          <a:prstGeom prst="rect">
            <a:avLst/>
          </a:prstGeom>
        </p:spPr>
        <p:txBody>
          <a:bodyPr vert="horz" lIns="91440" tIns="45720" rIns="91440" bIns="45720" rtlCol="0" anchor="ctr"/>
          <a:lstStyle>
            <a:lvl1pPr algn="r">
              <a:defRPr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auto">
              <a:spcBef>
                <a:spcPts val="0"/>
              </a:spcBef>
              <a:spcAft>
                <a:spcPts val="0"/>
              </a:spcAft>
            </a:pPr>
            <a:fld id="{D9550142-B990-490A-A107-ED7302A7FD52}" type="slidenum">
              <a:rPr lang="ja-JP" altLang="en-US" smtClean="0">
                <a:solidFill>
                  <a:prstClr val="black"/>
                </a:solidFill>
              </a:rPr>
              <a:pPr fontAlgn="auto">
                <a:spcBef>
                  <a:spcPts val="0"/>
                </a:spcBef>
                <a:spcAft>
                  <a:spcPts val="0"/>
                </a:spcAft>
              </a:pPr>
              <a:t>‹#›</a:t>
            </a:fld>
            <a:endParaRPr lang="ja-JP" altLang="en-US" dirty="0">
              <a:solidFill>
                <a:prstClr val="black"/>
              </a:solidFill>
            </a:endParaRPr>
          </a:p>
        </p:txBody>
      </p:sp>
    </p:spTree>
    <p:extLst>
      <p:ext uri="{BB962C8B-B14F-4D97-AF65-F5344CB8AC3E}">
        <p14:creationId xmlns:p14="http://schemas.microsoft.com/office/powerpoint/2010/main" val="3037332144"/>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Lst>
  <p:hf hdr="0" ftr="0" dt="0"/>
  <p:txStyles>
    <p:titleStyle>
      <a:lvl1pPr algn="l" defTabSz="844083" rtl="0" eaLnBrk="1" latinLnBrk="0" hangingPunct="1">
        <a:spcBef>
          <a:spcPct val="0"/>
        </a:spcBef>
        <a:buNone/>
        <a:defRPr kumimoji="1" sz="221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16531" indent="-316531" algn="l" defTabSz="844083" rtl="0" eaLnBrk="1" latinLnBrk="0" hangingPunct="1">
        <a:spcBef>
          <a:spcPts val="554"/>
        </a:spcBef>
        <a:spcAft>
          <a:spcPts val="554"/>
        </a:spcAft>
        <a:buClr>
          <a:srgbClr val="002060"/>
        </a:buClr>
        <a:buFont typeface="Wingdings" panose="05000000000000000000" pitchFamily="2" charset="2"/>
        <a:buChar char="l"/>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85817" indent="-263776" algn="l" defTabSz="844083" rtl="0" eaLnBrk="1" latinLnBrk="0" hangingPunct="1">
        <a:spcBef>
          <a:spcPts val="554"/>
        </a:spcBef>
        <a:spcAft>
          <a:spcPts val="554"/>
        </a:spcAft>
        <a:buFont typeface="Arial"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55103" indent="-211021" algn="l" defTabSz="844083" rtl="0" eaLnBrk="1" latinLnBrk="0" hangingPunct="1">
        <a:spcBef>
          <a:spcPts val="554"/>
        </a:spcBef>
        <a:spcAft>
          <a:spcPts val="554"/>
        </a:spcAft>
        <a:buFont typeface="Arial" pitchFamily="34" charset="0"/>
        <a:buChar char="•"/>
        <a:defRPr kumimoji="1" sz="96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84639" y="274639"/>
            <a:ext cx="8741076" cy="382587"/>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184638" y="800709"/>
            <a:ext cx="8741076" cy="1157918"/>
          </a:xfrm>
          <a:prstGeom prst="rect">
            <a:avLst/>
          </a:prstGeom>
          <a:noFill/>
        </p:spPr>
        <p:txBody>
          <a:bodyPr vert="horz" wrap="square" lIns="216000" tIns="108000" rIns="216000" bIns="108000" rtlCol="0">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4" name="日付プレースホルダー 3"/>
          <p:cNvSpPr>
            <a:spLocks noGrp="1"/>
          </p:cNvSpPr>
          <p:nvPr>
            <p:ph type="dt" sz="half" idx="2"/>
          </p:nvPr>
        </p:nvSpPr>
        <p:spPr>
          <a:xfrm>
            <a:off x="-9872" y="6520261"/>
            <a:ext cx="2133600" cy="365125"/>
          </a:xfrm>
          <a:prstGeom prst="rect">
            <a:avLst/>
          </a:prstGeom>
        </p:spPr>
        <p:txBody>
          <a:bodyPr vert="horz" lIns="91440" tIns="45720" rIns="91440" bIns="45720" rtlCol="0" anchor="ctr"/>
          <a:lstStyle>
            <a:lvl1pPr algn="l">
              <a:defRPr sz="1108">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auto">
              <a:spcBef>
                <a:spcPts val="0"/>
              </a:spcBef>
              <a:spcAft>
                <a:spcPts val="0"/>
              </a:spcAft>
            </a:pPr>
            <a:fld id="{94A42F60-B6C1-494E-8282-919654E8FCA1}" type="datetime1">
              <a:rPr lang="ja-JP" altLang="en-US" smtClean="0">
                <a:solidFill>
                  <a:prstClr val="black">
                    <a:tint val="75000"/>
                  </a:prstClr>
                </a:solidFill>
              </a:rPr>
              <a:t>2022/1/24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31840" y="6525346"/>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7020272" y="6525346"/>
            <a:ext cx="2133600" cy="365125"/>
          </a:xfrm>
          <a:prstGeom prst="rect">
            <a:avLst/>
          </a:prstGeom>
        </p:spPr>
        <p:txBody>
          <a:bodyPr vert="horz" lIns="91440" tIns="45720" rIns="91440" bIns="45720" rtlCol="0" anchor="ctr"/>
          <a:lstStyle>
            <a:lvl1pPr algn="r">
              <a:defRPr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auto">
              <a:spcBef>
                <a:spcPts val="0"/>
              </a:spcBef>
              <a:spcAft>
                <a:spcPts val="0"/>
              </a:spcAft>
            </a:pPr>
            <a:fld id="{D9550142-B990-490A-A107-ED7302A7FD52}" type="slidenum">
              <a:rPr lang="ja-JP" altLang="en-US" smtClean="0">
                <a:solidFill>
                  <a:prstClr val="black"/>
                </a:solidFill>
              </a:rPr>
              <a:pPr fontAlgn="auto">
                <a:spcBef>
                  <a:spcPts val="0"/>
                </a:spcBef>
                <a:spcAft>
                  <a:spcPts val="0"/>
                </a:spcAft>
              </a:pPr>
              <a:t>‹#›</a:t>
            </a:fld>
            <a:endParaRPr lang="ja-JP" altLang="en-US" dirty="0">
              <a:solidFill>
                <a:prstClr val="black"/>
              </a:solidFill>
            </a:endParaRPr>
          </a:p>
        </p:txBody>
      </p:sp>
    </p:spTree>
    <p:extLst>
      <p:ext uri="{BB962C8B-B14F-4D97-AF65-F5344CB8AC3E}">
        <p14:creationId xmlns:p14="http://schemas.microsoft.com/office/powerpoint/2010/main" val="360773675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7" r:id="rId4"/>
  </p:sldLayoutIdLst>
  <p:hf hdr="0" ftr="0" dt="0"/>
  <p:txStyles>
    <p:titleStyle>
      <a:lvl1pPr algn="l" defTabSz="844083" rtl="0" eaLnBrk="1" latinLnBrk="0" hangingPunct="1">
        <a:spcBef>
          <a:spcPct val="0"/>
        </a:spcBef>
        <a:buNone/>
        <a:defRPr kumimoji="1" sz="221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16531" indent="-316531" algn="l" defTabSz="844083" rtl="0" eaLnBrk="1" latinLnBrk="0" hangingPunct="1">
        <a:spcBef>
          <a:spcPts val="554"/>
        </a:spcBef>
        <a:spcAft>
          <a:spcPts val="554"/>
        </a:spcAft>
        <a:buClr>
          <a:srgbClr val="002060"/>
        </a:buClr>
        <a:buFont typeface="Wingdings" panose="05000000000000000000" pitchFamily="2" charset="2"/>
        <a:buChar char="l"/>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85817" indent="-263776" algn="l" defTabSz="844083" rtl="0" eaLnBrk="1" latinLnBrk="0" hangingPunct="1">
        <a:spcBef>
          <a:spcPts val="554"/>
        </a:spcBef>
        <a:spcAft>
          <a:spcPts val="554"/>
        </a:spcAft>
        <a:buFont typeface="Arial"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55103" indent="-211021" algn="l" defTabSz="844083" rtl="0" eaLnBrk="1" latinLnBrk="0" hangingPunct="1">
        <a:spcBef>
          <a:spcPts val="554"/>
        </a:spcBef>
        <a:spcAft>
          <a:spcPts val="554"/>
        </a:spcAft>
        <a:buFont typeface="Arial" pitchFamily="34" charset="0"/>
        <a:buChar char="•"/>
        <a:defRPr kumimoji="1" sz="96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image" Target="../media/image2.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2.xml"/><Relationship Id="rId5" Type="http://schemas.openxmlformats.org/officeDocument/2006/relationships/image" Target="../media/image1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11560" y="1134692"/>
            <a:ext cx="7772400" cy="24482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b="1" dirty="0">
                <a:solidFill>
                  <a:prstClr val="black"/>
                </a:solidFill>
                <a:latin typeface="HG丸ｺﾞｼｯｸM-PRO" panose="020F0600000000000000" pitchFamily="50" charset="-128"/>
                <a:ea typeface="HG丸ｺﾞｼｯｸM-PRO" panose="020F0600000000000000" pitchFamily="50" charset="-128"/>
              </a:rPr>
              <a:t>目標設定と振り返り</a:t>
            </a:r>
            <a:r>
              <a:rPr lang="ja-JP" altLang="en-US" b="1" dirty="0">
                <a:solidFill>
                  <a:prstClr val="black"/>
                </a:solidFill>
                <a:latin typeface="UD デジタル 教科書体 NK-R" panose="02020400000000000000" pitchFamily="18" charset="-128"/>
                <a:ea typeface="UD デジタル 教科書体 NK-R" panose="02020400000000000000" pitchFamily="18" charset="-128"/>
              </a:rPr>
              <a:t>　</a:t>
            </a:r>
          </a:p>
        </p:txBody>
      </p:sp>
      <p:sp>
        <p:nvSpPr>
          <p:cNvPr id="5" name="タイトル 1"/>
          <p:cNvSpPr txBox="1">
            <a:spLocks/>
          </p:cNvSpPr>
          <p:nvPr/>
        </p:nvSpPr>
        <p:spPr>
          <a:xfrm>
            <a:off x="827584" y="5681315"/>
            <a:ext cx="77724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障害者職業総合センター　職業センター　開発課</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円/楕円 6"/>
          <p:cNvSpPr/>
          <p:nvPr/>
        </p:nvSpPr>
        <p:spPr>
          <a:xfrm>
            <a:off x="5729908" y="2837210"/>
            <a:ext cx="2560983" cy="2545837"/>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8000" b="1" dirty="0">
              <a:solidFill>
                <a:srgbClr val="1F497D"/>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3"/>
          <a:srcRect l="-1118" t="3293" r="82153" b="-3293"/>
          <a:stretch/>
        </p:blipFill>
        <p:spPr>
          <a:xfrm>
            <a:off x="6204726" y="3226328"/>
            <a:ext cx="2062707" cy="1845504"/>
          </a:xfrm>
          <a:prstGeom prst="rect">
            <a:avLst/>
          </a:prstGeom>
        </p:spPr>
      </p:pic>
      <p:sp>
        <p:nvSpPr>
          <p:cNvPr id="8" name="正方形/長方形 7"/>
          <p:cNvSpPr/>
          <p:nvPr/>
        </p:nvSpPr>
        <p:spPr>
          <a:xfrm>
            <a:off x="5846067" y="292415"/>
            <a:ext cx="2765501" cy="400110"/>
          </a:xfrm>
          <a:prstGeom prst="rect">
            <a:avLst/>
          </a:prstGeom>
          <a:ln>
            <a:solidFill>
              <a:schemeClr val="bg1">
                <a:lumMod val="65000"/>
              </a:schemeClr>
            </a:solidFill>
          </a:ln>
        </p:spPr>
        <p:txBody>
          <a:bodyPr wrap="none">
            <a:spAutoFit/>
          </a:bodyPr>
          <a:lstStyle/>
          <a:p>
            <a:pPr fontAlgn="auto">
              <a:spcAft>
                <a:spcPts val="0"/>
              </a:spcAft>
            </a:pPr>
            <a:r>
              <a:rPr lang="ja-JP" altLang="en-US" sz="2000" b="1" dirty="0">
                <a:solidFill>
                  <a:prstClr val="black"/>
                </a:solidFill>
                <a:latin typeface="HG丸ｺﾞｼｯｸM-PRO" panose="020F0600000000000000" pitchFamily="50" charset="-128"/>
                <a:ea typeface="HG丸ｺﾞｼｯｸM-PRO" panose="020F0600000000000000" pitchFamily="50" charset="-128"/>
              </a:rPr>
              <a:t>　ジョブリハーサル　</a:t>
            </a:r>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89694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auto">
          <a:xfrm>
            <a:off x="301217" y="4356628"/>
            <a:ext cx="8253286" cy="223763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eaLnBrk="1" hangingPunct="1"/>
            <a:endPar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AutoShape 4"/>
          <p:cNvSpPr>
            <a:spLocks noChangeArrowheads="1"/>
          </p:cNvSpPr>
          <p:nvPr/>
        </p:nvSpPr>
        <p:spPr bwMode="auto">
          <a:xfrm>
            <a:off x="4490648" y="1784689"/>
            <a:ext cx="4096851" cy="235653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eaLnBrk="1" hangingPunct="1"/>
            <a:endPar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AutoShape 5"/>
          <p:cNvSpPr>
            <a:spLocks noChangeArrowheads="1"/>
          </p:cNvSpPr>
          <p:nvPr/>
        </p:nvSpPr>
        <p:spPr bwMode="auto">
          <a:xfrm>
            <a:off x="296823" y="1784689"/>
            <a:ext cx="4102948" cy="235653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eaLnBrk="1" hangingPunct="1"/>
            <a:endPar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11"/>
          <p:cNvSpPr>
            <a:spLocks noChangeArrowheads="1"/>
          </p:cNvSpPr>
          <p:nvPr/>
        </p:nvSpPr>
        <p:spPr bwMode="auto">
          <a:xfrm>
            <a:off x="4257995" y="5220796"/>
            <a:ext cx="4700954"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意見の違いや立場の違いを理解する力</a:t>
            </a:r>
          </a:p>
        </p:txBody>
      </p:sp>
      <p:sp>
        <p:nvSpPr>
          <p:cNvPr id="13" name="Rectangle 13"/>
          <p:cNvSpPr>
            <a:spLocks noChangeArrowheads="1"/>
          </p:cNvSpPr>
          <p:nvPr/>
        </p:nvSpPr>
        <p:spPr bwMode="auto">
          <a:xfrm>
            <a:off x="4257995" y="5530277"/>
            <a:ext cx="4296508"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自分と周囲の人々や物事との関係性を理解する力</a:t>
            </a:r>
          </a:p>
        </p:txBody>
      </p:sp>
      <p:sp>
        <p:nvSpPr>
          <p:cNvPr id="14" name="Rectangle 17"/>
          <p:cNvSpPr>
            <a:spLocks noChangeArrowheads="1"/>
          </p:cNvSpPr>
          <p:nvPr/>
        </p:nvSpPr>
        <p:spPr bwMode="auto">
          <a:xfrm>
            <a:off x="2033553" y="2424092"/>
            <a:ext cx="1308589" cy="216877"/>
          </a:xfrm>
          <a:prstGeom prst="rect">
            <a:avLst/>
          </a:prstGeom>
          <a:solidFill>
            <a:srgbClr val="FFEBEB"/>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主体性</a:t>
            </a:r>
          </a:p>
        </p:txBody>
      </p:sp>
      <p:sp>
        <p:nvSpPr>
          <p:cNvPr id="15" name="Rectangle 18"/>
          <p:cNvSpPr>
            <a:spLocks noChangeArrowheads="1"/>
          </p:cNvSpPr>
          <p:nvPr/>
        </p:nvSpPr>
        <p:spPr bwMode="auto">
          <a:xfrm>
            <a:off x="2033545" y="2613864"/>
            <a:ext cx="2143858"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物事に進んで取り組む力</a:t>
            </a:r>
          </a:p>
        </p:txBody>
      </p:sp>
      <p:sp>
        <p:nvSpPr>
          <p:cNvPr id="16" name="Rectangle 19"/>
          <p:cNvSpPr>
            <a:spLocks noChangeArrowheads="1"/>
          </p:cNvSpPr>
          <p:nvPr/>
        </p:nvSpPr>
        <p:spPr bwMode="auto">
          <a:xfrm>
            <a:off x="2033553" y="2978121"/>
            <a:ext cx="1308589" cy="253511"/>
          </a:xfrm>
          <a:prstGeom prst="rect">
            <a:avLst/>
          </a:prstGeom>
          <a:solidFill>
            <a:srgbClr val="FFEBEB"/>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働きかけ力</a:t>
            </a:r>
          </a:p>
        </p:txBody>
      </p:sp>
      <p:sp>
        <p:nvSpPr>
          <p:cNvPr id="17" name="Rectangle 20"/>
          <p:cNvSpPr>
            <a:spLocks noChangeArrowheads="1"/>
          </p:cNvSpPr>
          <p:nvPr/>
        </p:nvSpPr>
        <p:spPr bwMode="auto">
          <a:xfrm>
            <a:off x="2033544" y="3240776"/>
            <a:ext cx="2224452"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他人に働きかけ巻き込む力</a:t>
            </a:r>
          </a:p>
        </p:txBody>
      </p:sp>
      <p:sp>
        <p:nvSpPr>
          <p:cNvPr id="18" name="Rectangle 21"/>
          <p:cNvSpPr>
            <a:spLocks noChangeArrowheads="1"/>
          </p:cNvSpPr>
          <p:nvPr/>
        </p:nvSpPr>
        <p:spPr bwMode="auto">
          <a:xfrm>
            <a:off x="2033553" y="3583212"/>
            <a:ext cx="1308589" cy="241789"/>
          </a:xfrm>
          <a:prstGeom prst="rect">
            <a:avLst/>
          </a:prstGeom>
          <a:solidFill>
            <a:srgbClr val="FFEBEB"/>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実行力</a:t>
            </a:r>
          </a:p>
        </p:txBody>
      </p:sp>
      <p:sp>
        <p:nvSpPr>
          <p:cNvPr id="19" name="Rectangle 22"/>
          <p:cNvSpPr>
            <a:spLocks noChangeArrowheads="1"/>
          </p:cNvSpPr>
          <p:nvPr/>
        </p:nvSpPr>
        <p:spPr bwMode="auto">
          <a:xfrm>
            <a:off x="2022850" y="3802358"/>
            <a:ext cx="2667431"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目的を設定し確実に行動する力</a:t>
            </a:r>
          </a:p>
        </p:txBody>
      </p:sp>
      <p:sp>
        <p:nvSpPr>
          <p:cNvPr id="20" name="Rectangle 23"/>
          <p:cNvSpPr>
            <a:spLocks noChangeArrowheads="1"/>
          </p:cNvSpPr>
          <p:nvPr/>
        </p:nvSpPr>
        <p:spPr bwMode="auto">
          <a:xfrm>
            <a:off x="6215536" y="3620259"/>
            <a:ext cx="1389185" cy="262513"/>
          </a:xfrm>
          <a:prstGeom prst="rect">
            <a:avLst/>
          </a:prstGeom>
          <a:solidFill>
            <a:schemeClr val="accent3">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創造力</a:t>
            </a:r>
          </a:p>
        </p:txBody>
      </p:sp>
      <p:sp>
        <p:nvSpPr>
          <p:cNvPr id="21" name="Rectangle 24"/>
          <p:cNvSpPr>
            <a:spLocks noChangeArrowheads="1"/>
          </p:cNvSpPr>
          <p:nvPr/>
        </p:nvSpPr>
        <p:spPr bwMode="auto">
          <a:xfrm>
            <a:off x="6215536" y="2303412"/>
            <a:ext cx="1389185" cy="251196"/>
          </a:xfrm>
          <a:prstGeom prst="rect">
            <a:avLst/>
          </a:prstGeom>
          <a:solidFill>
            <a:schemeClr val="accent3">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課題発見力</a:t>
            </a:r>
          </a:p>
        </p:txBody>
      </p:sp>
      <p:sp>
        <p:nvSpPr>
          <p:cNvPr id="22" name="Rectangle 25"/>
          <p:cNvSpPr>
            <a:spLocks noChangeArrowheads="1"/>
          </p:cNvSpPr>
          <p:nvPr/>
        </p:nvSpPr>
        <p:spPr bwMode="auto">
          <a:xfrm>
            <a:off x="6283701" y="3855280"/>
            <a:ext cx="2120411"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新しい価値を生み出す力</a:t>
            </a:r>
          </a:p>
        </p:txBody>
      </p:sp>
      <p:sp>
        <p:nvSpPr>
          <p:cNvPr id="23" name="Rectangle 26"/>
          <p:cNvSpPr>
            <a:spLocks noChangeArrowheads="1"/>
          </p:cNvSpPr>
          <p:nvPr/>
        </p:nvSpPr>
        <p:spPr bwMode="auto">
          <a:xfrm>
            <a:off x="6236984" y="2503266"/>
            <a:ext cx="2350515" cy="48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現状を分析し目的や課題を明らかにする力</a:t>
            </a:r>
          </a:p>
        </p:txBody>
      </p:sp>
      <p:sp>
        <p:nvSpPr>
          <p:cNvPr id="24" name="Rectangle 27"/>
          <p:cNvSpPr>
            <a:spLocks noChangeArrowheads="1"/>
          </p:cNvSpPr>
          <p:nvPr/>
        </p:nvSpPr>
        <p:spPr bwMode="auto">
          <a:xfrm>
            <a:off x="6215508" y="3149662"/>
            <a:ext cx="2371991" cy="48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課題の解決に向けたプロセスを明らかにし準備する力</a:t>
            </a:r>
          </a:p>
        </p:txBody>
      </p:sp>
      <p:sp>
        <p:nvSpPr>
          <p:cNvPr id="25" name="Rectangle 28"/>
          <p:cNvSpPr>
            <a:spLocks noChangeArrowheads="1"/>
          </p:cNvSpPr>
          <p:nvPr/>
        </p:nvSpPr>
        <p:spPr bwMode="auto">
          <a:xfrm>
            <a:off x="6215536" y="2967697"/>
            <a:ext cx="1389185" cy="226470"/>
          </a:xfrm>
          <a:prstGeom prst="rect">
            <a:avLst/>
          </a:prstGeom>
          <a:solidFill>
            <a:schemeClr val="accent3">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計画力</a:t>
            </a:r>
          </a:p>
        </p:txBody>
      </p:sp>
      <p:sp>
        <p:nvSpPr>
          <p:cNvPr id="26" name="Text Box 29"/>
          <p:cNvSpPr txBox="1">
            <a:spLocks noChangeArrowheads="1"/>
          </p:cNvSpPr>
          <p:nvPr/>
        </p:nvSpPr>
        <p:spPr bwMode="auto">
          <a:xfrm>
            <a:off x="568974" y="1700808"/>
            <a:ext cx="3561589" cy="368947"/>
          </a:xfrm>
          <a:prstGeom prst="rect">
            <a:avLst/>
          </a:prstGeom>
          <a:solidFill>
            <a:srgbClr val="FFCCCC"/>
          </a:solidFill>
          <a:ln w="19050" algn="ctr">
            <a:solidFill>
              <a:schemeClr val="tx1"/>
            </a:solidFill>
            <a:miter lim="800000"/>
            <a:headEnd/>
            <a:tailEnd/>
          </a:ln>
        </p:spPr>
        <p:txBody>
          <a:bodyPr wrap="square" lIns="84041" tIns="42037" rIns="84041" bIns="42037">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0428"/>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前に踏み出す力　</a:t>
            </a:r>
            <a:r>
              <a:rPr lang="ja-JP" altLang="en-US" sz="1846"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（アクション）</a:t>
            </a:r>
          </a:p>
        </p:txBody>
      </p:sp>
      <p:sp>
        <p:nvSpPr>
          <p:cNvPr id="27" name="Rectangle 30"/>
          <p:cNvSpPr>
            <a:spLocks noChangeArrowheads="1"/>
          </p:cNvSpPr>
          <p:nvPr/>
        </p:nvSpPr>
        <p:spPr bwMode="auto">
          <a:xfrm>
            <a:off x="419862" y="2111008"/>
            <a:ext cx="3927762"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b="1" dirty="0">
                <a:solidFill>
                  <a:srgbClr val="000099"/>
                </a:solidFill>
                <a:latin typeface="Meiryo UI" panose="020B0604030504040204" pitchFamily="50" charset="-128"/>
                <a:ea typeface="Meiryo UI" panose="020B0604030504040204" pitchFamily="50" charset="-128"/>
                <a:cs typeface="Meiryo UI" panose="020B0604030504040204" pitchFamily="50" charset="-128"/>
              </a:rPr>
              <a:t>～一歩前に踏み出し、失敗しても粘り強く取り組む力～</a:t>
            </a:r>
          </a:p>
        </p:txBody>
      </p:sp>
      <p:sp>
        <p:nvSpPr>
          <p:cNvPr id="28" name="Text Box 31"/>
          <p:cNvSpPr txBox="1">
            <a:spLocks noChangeArrowheads="1"/>
          </p:cNvSpPr>
          <p:nvPr/>
        </p:nvSpPr>
        <p:spPr bwMode="auto">
          <a:xfrm>
            <a:off x="5033216" y="1700808"/>
            <a:ext cx="3104349" cy="368947"/>
          </a:xfrm>
          <a:prstGeom prst="rect">
            <a:avLst/>
          </a:prstGeom>
          <a:solidFill>
            <a:schemeClr val="accent3">
              <a:lumMod val="60000"/>
              <a:lumOff val="40000"/>
            </a:schemeClr>
          </a:solidFill>
          <a:ln w="19050" algn="ctr">
            <a:solidFill>
              <a:schemeClr val="tx1"/>
            </a:solidFill>
            <a:miter lim="800000"/>
            <a:headEnd/>
            <a:tailEnd/>
          </a:ln>
        </p:spPr>
        <p:txBody>
          <a:bodyPr wrap="square" lIns="84041" tIns="42037" rIns="84041" bIns="42037">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0428"/>
            <a:r>
              <a:rPr lang="ja-JP" altLang="en-US" sz="1846" b="1" dirty="0">
                <a:latin typeface="Meiryo UI" panose="020B0604030504040204" pitchFamily="50" charset="-128"/>
                <a:ea typeface="Meiryo UI" panose="020B0604030504040204" pitchFamily="50" charset="-128"/>
                <a:cs typeface="Meiryo UI" panose="020B0604030504040204" pitchFamily="50" charset="-128"/>
              </a:rPr>
              <a:t>考え抜く力</a:t>
            </a:r>
            <a:r>
              <a:rPr lang="ja-JP" altLang="en-US" sz="1846"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46"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（シンキング）</a:t>
            </a:r>
          </a:p>
        </p:txBody>
      </p:sp>
      <p:sp>
        <p:nvSpPr>
          <p:cNvPr id="29" name="Rectangle 32"/>
          <p:cNvSpPr>
            <a:spLocks noChangeArrowheads="1"/>
          </p:cNvSpPr>
          <p:nvPr/>
        </p:nvSpPr>
        <p:spPr bwMode="auto">
          <a:xfrm>
            <a:off x="4631318" y="2061568"/>
            <a:ext cx="3407020"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b="1" dirty="0">
                <a:solidFill>
                  <a:srgbClr val="000099"/>
                </a:solidFill>
                <a:latin typeface="Meiryo UI" panose="020B0604030504040204" pitchFamily="50" charset="-128"/>
                <a:ea typeface="Meiryo UI" panose="020B0604030504040204" pitchFamily="50" charset="-128"/>
                <a:cs typeface="Meiryo UI" panose="020B0604030504040204" pitchFamily="50" charset="-128"/>
              </a:rPr>
              <a:t>～疑問を持ち、考え抜く力～</a:t>
            </a:r>
          </a:p>
        </p:txBody>
      </p:sp>
      <p:sp>
        <p:nvSpPr>
          <p:cNvPr id="30" name="Text Box 33"/>
          <p:cNvSpPr txBox="1">
            <a:spLocks noChangeArrowheads="1"/>
          </p:cNvSpPr>
          <p:nvPr/>
        </p:nvSpPr>
        <p:spPr bwMode="auto">
          <a:xfrm>
            <a:off x="587185" y="4213569"/>
            <a:ext cx="3707423" cy="368947"/>
          </a:xfrm>
          <a:prstGeom prst="rect">
            <a:avLst/>
          </a:prstGeom>
          <a:solidFill>
            <a:schemeClr val="accent1">
              <a:lumMod val="60000"/>
              <a:lumOff val="40000"/>
            </a:schemeClr>
          </a:solidFill>
          <a:ln w="19050" algn="ctr">
            <a:solidFill>
              <a:schemeClr val="tx1"/>
            </a:solidFill>
            <a:miter lim="800000"/>
            <a:headEnd/>
            <a:tailEnd/>
          </a:ln>
        </p:spPr>
        <p:txBody>
          <a:bodyPr wrap="square" lIns="84041" tIns="42037" rIns="84041" bIns="42037">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0428"/>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チームで働く力（</a:t>
            </a:r>
            <a:r>
              <a:rPr lang="ja-JP" altLang="en-US" sz="1846"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チームワーク）</a:t>
            </a:r>
          </a:p>
        </p:txBody>
      </p:sp>
      <p:sp>
        <p:nvSpPr>
          <p:cNvPr id="31" name="Rectangle 34"/>
          <p:cNvSpPr>
            <a:spLocks noChangeArrowheads="1"/>
          </p:cNvSpPr>
          <p:nvPr/>
        </p:nvSpPr>
        <p:spPr bwMode="auto">
          <a:xfrm>
            <a:off x="4297325" y="4356792"/>
            <a:ext cx="3964527"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defTabSz="840428"/>
            <a:r>
              <a:rPr lang="ja-JP" altLang="en-US" sz="1292" b="1" dirty="0">
                <a:solidFill>
                  <a:srgbClr val="000099"/>
                </a:solidFill>
                <a:latin typeface="Meiryo UI" panose="020B0604030504040204" pitchFamily="50" charset="-128"/>
                <a:ea typeface="Meiryo UI" panose="020B0604030504040204" pitchFamily="50" charset="-128"/>
                <a:cs typeface="Meiryo UI" panose="020B0604030504040204" pitchFamily="50" charset="-128"/>
              </a:rPr>
              <a:t>～多様な人々とともに、目標に向けて協力する力～</a:t>
            </a:r>
          </a:p>
        </p:txBody>
      </p:sp>
      <p:sp>
        <p:nvSpPr>
          <p:cNvPr id="35" name="Rectangle 6"/>
          <p:cNvSpPr>
            <a:spLocks noChangeArrowheads="1"/>
          </p:cNvSpPr>
          <p:nvPr/>
        </p:nvSpPr>
        <p:spPr bwMode="auto">
          <a:xfrm>
            <a:off x="2587218" y="4640848"/>
            <a:ext cx="1708638" cy="242438"/>
          </a:xfrm>
          <a:prstGeom prst="rect">
            <a:avLst/>
          </a:prstGeom>
          <a:solidFill>
            <a:schemeClr val="accent1">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発信力</a:t>
            </a:r>
          </a:p>
        </p:txBody>
      </p:sp>
      <p:sp>
        <p:nvSpPr>
          <p:cNvPr id="36" name="Rectangle 7"/>
          <p:cNvSpPr>
            <a:spLocks noChangeArrowheads="1"/>
          </p:cNvSpPr>
          <p:nvPr/>
        </p:nvSpPr>
        <p:spPr bwMode="auto">
          <a:xfrm>
            <a:off x="4257999" y="4622576"/>
            <a:ext cx="4604238"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自分の意見をわかりやすく伝える力</a:t>
            </a:r>
          </a:p>
        </p:txBody>
      </p:sp>
      <p:sp>
        <p:nvSpPr>
          <p:cNvPr id="37" name="Rectangle 8"/>
          <p:cNvSpPr>
            <a:spLocks noChangeArrowheads="1"/>
          </p:cNvSpPr>
          <p:nvPr/>
        </p:nvSpPr>
        <p:spPr bwMode="auto">
          <a:xfrm>
            <a:off x="2588683" y="4949465"/>
            <a:ext cx="1708638" cy="237660"/>
          </a:xfrm>
          <a:prstGeom prst="rect">
            <a:avLst/>
          </a:prstGeom>
          <a:solidFill>
            <a:schemeClr val="accent1">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傾聴力</a:t>
            </a:r>
          </a:p>
        </p:txBody>
      </p:sp>
      <p:sp>
        <p:nvSpPr>
          <p:cNvPr id="38" name="Rectangle 9"/>
          <p:cNvSpPr>
            <a:spLocks noChangeArrowheads="1"/>
          </p:cNvSpPr>
          <p:nvPr/>
        </p:nvSpPr>
        <p:spPr bwMode="auto">
          <a:xfrm>
            <a:off x="4257999" y="4906861"/>
            <a:ext cx="4120662"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相手の意見を丁寧に聴く力</a:t>
            </a:r>
          </a:p>
        </p:txBody>
      </p:sp>
      <p:sp>
        <p:nvSpPr>
          <p:cNvPr id="39" name="Rectangle 10"/>
          <p:cNvSpPr>
            <a:spLocks noChangeArrowheads="1"/>
          </p:cNvSpPr>
          <p:nvPr/>
        </p:nvSpPr>
        <p:spPr bwMode="auto">
          <a:xfrm>
            <a:off x="2588683" y="5253304"/>
            <a:ext cx="1708638" cy="240051"/>
          </a:xfrm>
          <a:prstGeom prst="rect">
            <a:avLst/>
          </a:prstGeom>
          <a:solidFill>
            <a:schemeClr val="accent1">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柔軟性</a:t>
            </a:r>
          </a:p>
        </p:txBody>
      </p:sp>
      <p:sp>
        <p:nvSpPr>
          <p:cNvPr id="40" name="Rectangle 12"/>
          <p:cNvSpPr>
            <a:spLocks noChangeArrowheads="1"/>
          </p:cNvSpPr>
          <p:nvPr/>
        </p:nvSpPr>
        <p:spPr bwMode="auto">
          <a:xfrm>
            <a:off x="2588681" y="5559534"/>
            <a:ext cx="1705708" cy="240051"/>
          </a:xfrm>
          <a:prstGeom prst="rect">
            <a:avLst/>
          </a:prstGeom>
          <a:solidFill>
            <a:schemeClr val="accent1">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情況把握力</a:t>
            </a:r>
          </a:p>
        </p:txBody>
      </p:sp>
      <p:sp>
        <p:nvSpPr>
          <p:cNvPr id="41" name="Rectangle 14"/>
          <p:cNvSpPr>
            <a:spLocks noChangeArrowheads="1"/>
          </p:cNvSpPr>
          <p:nvPr/>
        </p:nvSpPr>
        <p:spPr bwMode="auto">
          <a:xfrm>
            <a:off x="2588683" y="5865764"/>
            <a:ext cx="1708638" cy="237660"/>
          </a:xfrm>
          <a:prstGeom prst="rect">
            <a:avLst/>
          </a:prstGeom>
          <a:solidFill>
            <a:schemeClr val="accent1">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規律性</a:t>
            </a:r>
          </a:p>
        </p:txBody>
      </p:sp>
      <p:sp>
        <p:nvSpPr>
          <p:cNvPr id="42" name="Rectangle 15"/>
          <p:cNvSpPr>
            <a:spLocks noChangeArrowheads="1"/>
          </p:cNvSpPr>
          <p:nvPr/>
        </p:nvSpPr>
        <p:spPr bwMode="auto">
          <a:xfrm>
            <a:off x="4257999" y="5837426"/>
            <a:ext cx="4120662"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社会のルールや人との約束を守る力</a:t>
            </a:r>
          </a:p>
        </p:txBody>
      </p:sp>
      <p:sp>
        <p:nvSpPr>
          <p:cNvPr id="43" name="Rectangle 16"/>
          <p:cNvSpPr>
            <a:spLocks noChangeArrowheads="1"/>
          </p:cNvSpPr>
          <p:nvPr/>
        </p:nvSpPr>
        <p:spPr bwMode="auto">
          <a:xfrm>
            <a:off x="4258028" y="6151362"/>
            <a:ext cx="3464169"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ストレスの発生源に対応する力</a:t>
            </a:r>
          </a:p>
        </p:txBody>
      </p:sp>
      <p:sp>
        <p:nvSpPr>
          <p:cNvPr id="44" name="Rectangle 38"/>
          <p:cNvSpPr>
            <a:spLocks noChangeArrowheads="1"/>
          </p:cNvSpPr>
          <p:nvPr/>
        </p:nvSpPr>
        <p:spPr bwMode="auto">
          <a:xfrm>
            <a:off x="2588683" y="6169601"/>
            <a:ext cx="1708638" cy="240049"/>
          </a:xfrm>
          <a:prstGeom prst="rect">
            <a:avLst/>
          </a:prstGeom>
          <a:solidFill>
            <a:schemeClr val="accent1">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0428"/>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ｽﾄﾚｽｺﾝﾄﾛｰﾙ力</a:t>
            </a:r>
          </a:p>
        </p:txBody>
      </p:sp>
      <p:sp>
        <p:nvSpPr>
          <p:cNvPr id="45" name="Rectangle 2"/>
          <p:cNvSpPr txBox="1">
            <a:spLocks noChangeArrowheads="1"/>
          </p:cNvSpPr>
          <p:nvPr/>
        </p:nvSpPr>
        <p:spPr>
          <a:xfrm>
            <a:off x="118281" y="-72646"/>
            <a:ext cx="9144000" cy="955589"/>
          </a:xfrm>
          <a:prstGeom prst="rect">
            <a:avLst/>
          </a:prstGeom>
        </p:spPr>
        <p:txBody>
          <a:bodyPr vert="horz" lIns="91440" tIns="45720" rIns="91440" bIns="45720" rtlCol="0" anchor="ctr">
            <a:normAutofit/>
          </a:bodyPr>
          <a:lstStyle>
            <a:lvl1pPr algn="l" defTabSz="844083" rtl="0" eaLnBrk="1" latinLnBrk="0" hangingPunct="1">
              <a:spcBef>
                <a:spcPct val="0"/>
              </a:spcBef>
              <a:buNone/>
              <a:defRPr kumimoji="1" sz="221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fontAlgn="auto">
              <a:spcAft>
                <a:spcPts val="0"/>
              </a:spcAft>
            </a:pPr>
            <a:r>
              <a:rPr lang="ja-JP" altLang="en-US" sz="2800" dirty="0">
                <a:latin typeface="HG丸ｺﾞｼｯｸM-PRO" panose="020F0600000000000000" pitchFamily="50" charset="-128"/>
                <a:ea typeface="HG丸ｺﾞｼｯｸM-PRO" panose="020F0600000000000000" pitchFamily="50" charset="-128"/>
              </a:rPr>
              <a:t>社会人基礎力とは</a:t>
            </a:r>
          </a:p>
        </p:txBody>
      </p:sp>
      <p:sp>
        <p:nvSpPr>
          <p:cNvPr id="48" name="角丸四角形 41">
            <a:extLst>
              <a:ext uri="{FF2B5EF4-FFF2-40B4-BE49-F238E27FC236}">
                <a16:creationId xmlns="" xmlns:a16="http://schemas.microsoft.com/office/drawing/2014/main" id="{A12C576C-8408-4601-9F9A-204F69055D3D}"/>
              </a:ext>
            </a:extLst>
          </p:cNvPr>
          <p:cNvSpPr/>
          <p:nvPr/>
        </p:nvSpPr>
        <p:spPr>
          <a:xfrm>
            <a:off x="329819" y="792291"/>
            <a:ext cx="8257680" cy="810225"/>
          </a:xfrm>
          <a:prstGeom prst="roundRect">
            <a:avLst/>
          </a:prstGeom>
          <a:ln w="41275" cmpd="tri">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0" indent="0">
              <a:buClr>
                <a:schemeClr val="accent5">
                  <a:lumMod val="75000"/>
                </a:schemeClr>
              </a:buClr>
              <a:buNone/>
            </a:pPr>
            <a:r>
              <a:rPr lang="ja-JP" altLang="en-US" sz="1400" u="sng" dirty="0" smtClean="0">
                <a:solidFill>
                  <a:schemeClr val="tx1"/>
                </a:solidFill>
                <a:latin typeface="HG丸ｺﾞｼｯｸM-PRO" panose="020F0600000000000000" pitchFamily="50" charset="-128"/>
                <a:ea typeface="HG丸ｺﾞｼｯｸM-PRO" panose="020F0600000000000000" pitchFamily="50" charset="-128"/>
              </a:rPr>
              <a:t>職場</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や地域社会で多様な人々と仕事をしていくために必要な基礎的な力」</a:t>
            </a:r>
            <a:r>
              <a:rPr lang="ja-JP" altLang="en-US" sz="1400" dirty="0">
                <a:solidFill>
                  <a:schemeClr val="tx1"/>
                </a:solidFill>
                <a:latin typeface="HG丸ｺﾞｼｯｸM-PRO" panose="020F0600000000000000" pitchFamily="50" charset="-128"/>
                <a:ea typeface="HG丸ｺﾞｼｯｸM-PRO" panose="020F0600000000000000" pitchFamily="50" charset="-128"/>
              </a:rPr>
              <a:t>として、経済産業省が</a:t>
            </a:r>
            <a:r>
              <a:rPr lang="en-US" altLang="ja-JP" sz="1400" dirty="0">
                <a:solidFill>
                  <a:schemeClr val="tx1"/>
                </a:solidFill>
                <a:latin typeface="HG丸ｺﾞｼｯｸM-PRO" panose="020F0600000000000000" pitchFamily="50" charset="-128"/>
                <a:ea typeface="HG丸ｺﾞｼｯｸM-PRO" panose="020F0600000000000000" pitchFamily="50" charset="-128"/>
              </a:rPr>
              <a:t>2006</a:t>
            </a:r>
            <a:r>
              <a:rPr lang="ja-JP" altLang="en-US" sz="1400" dirty="0">
                <a:solidFill>
                  <a:schemeClr val="tx1"/>
                </a:solidFill>
                <a:latin typeface="HG丸ｺﾞｼｯｸM-PRO" panose="020F0600000000000000" pitchFamily="50" charset="-128"/>
                <a:ea typeface="HG丸ｺﾞｼｯｸM-PRO" panose="020F0600000000000000" pitchFamily="50" charset="-128"/>
              </a:rPr>
              <a:t>年に提唱したもので、 「前に踏み出す力」、「考え抜く力」、「チームで働く力」の３つの能力</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00" dirty="0" smtClean="0">
                <a:solidFill>
                  <a:schemeClr val="tx1"/>
                </a:solidFill>
                <a:latin typeface="HG丸ｺﾞｼｯｸM-PRO" panose="020F0600000000000000" pitchFamily="50" charset="-128"/>
                <a:ea typeface="HG丸ｺﾞｼｯｸM-PRO" panose="020F0600000000000000" pitchFamily="50" charset="-128"/>
              </a:rPr>
              <a:t>12</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の</a:t>
            </a:r>
            <a:r>
              <a:rPr lang="ja-JP" altLang="en-US" sz="1400" dirty="0">
                <a:solidFill>
                  <a:schemeClr val="tx1"/>
                </a:solidFill>
                <a:latin typeface="HG丸ｺﾞｼｯｸM-PRO" panose="020F0600000000000000" pitchFamily="50" charset="-128"/>
                <a:ea typeface="HG丸ｺﾞｼｯｸM-PRO" panose="020F0600000000000000" pitchFamily="50" charset="-128"/>
              </a:rPr>
              <a:t>能力要素）から構成されています。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6" name="正方形/長方形 45">
            <a:extLst>
              <a:ext uri="{FF2B5EF4-FFF2-40B4-BE49-F238E27FC236}">
                <a16:creationId xmlns="" xmlns:a16="http://schemas.microsoft.com/office/drawing/2014/main" id="{7DA2EBC3-5E1C-4742-A407-10B70A1FDEF5}"/>
              </a:ext>
            </a:extLst>
          </p:cNvPr>
          <p:cNvSpPr/>
          <p:nvPr/>
        </p:nvSpPr>
        <p:spPr>
          <a:xfrm>
            <a:off x="0" y="-7782"/>
            <a:ext cx="1133522" cy="359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参考資料</a:t>
            </a:r>
          </a:p>
        </p:txBody>
      </p:sp>
      <p:pic>
        <p:nvPicPr>
          <p:cNvPr id="2" name="図 1">
            <a:extLst>
              <a:ext uri="{FF2B5EF4-FFF2-40B4-BE49-F238E27FC236}">
                <a16:creationId xmlns="" xmlns:a16="http://schemas.microsoft.com/office/drawing/2014/main" id="{8F894BD4-6380-45C3-AE3F-E7203490AC8E}"/>
              </a:ext>
            </a:extLst>
          </p:cNvPr>
          <p:cNvPicPr>
            <a:picLocks noChangeAspect="1"/>
          </p:cNvPicPr>
          <p:nvPr/>
        </p:nvPicPr>
        <p:blipFill>
          <a:blip r:embed="rId3"/>
          <a:stretch>
            <a:fillRect/>
          </a:stretch>
        </p:blipFill>
        <p:spPr>
          <a:xfrm>
            <a:off x="490440" y="4566431"/>
            <a:ext cx="1837908" cy="1843219"/>
          </a:xfrm>
          <a:prstGeom prst="rect">
            <a:avLst/>
          </a:prstGeom>
        </p:spPr>
      </p:pic>
      <p:pic>
        <p:nvPicPr>
          <p:cNvPr id="47" name="図 46">
            <a:extLst>
              <a:ext uri="{FF2B5EF4-FFF2-40B4-BE49-F238E27FC236}">
                <a16:creationId xmlns="" xmlns:a16="http://schemas.microsoft.com/office/drawing/2014/main" id="{D52F02F6-87C9-469B-9E7E-307D28E78AD4}"/>
              </a:ext>
            </a:extLst>
          </p:cNvPr>
          <p:cNvPicPr>
            <a:picLocks noChangeAspect="1"/>
          </p:cNvPicPr>
          <p:nvPr/>
        </p:nvPicPr>
        <p:blipFill>
          <a:blip r:embed="rId4"/>
          <a:stretch>
            <a:fillRect/>
          </a:stretch>
        </p:blipFill>
        <p:spPr>
          <a:xfrm>
            <a:off x="396968" y="2404261"/>
            <a:ext cx="1473108" cy="1473108"/>
          </a:xfrm>
          <a:prstGeom prst="rect">
            <a:avLst/>
          </a:prstGeom>
        </p:spPr>
      </p:pic>
      <p:sp>
        <p:nvSpPr>
          <p:cNvPr id="49" name="正方形/長方形 48">
            <a:extLst>
              <a:ext uri="{FF2B5EF4-FFF2-40B4-BE49-F238E27FC236}">
                <a16:creationId xmlns="" xmlns:a16="http://schemas.microsoft.com/office/drawing/2014/main" id="{DA197B15-ADC0-4DDD-B0D2-CDF41D2F21D2}"/>
              </a:ext>
            </a:extLst>
          </p:cNvPr>
          <p:cNvSpPr/>
          <p:nvPr/>
        </p:nvSpPr>
        <p:spPr bwMode="auto">
          <a:xfrm>
            <a:off x="419862" y="2451508"/>
            <a:ext cx="1522805" cy="1278508"/>
          </a:xfrm>
          <a:prstGeom prst="rect">
            <a:avLst/>
          </a:prstGeom>
          <a:noFill/>
          <a:ln w="9525">
            <a:solidFill>
              <a:srgbClr val="FFCCCC"/>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 xmlns:a16="http://schemas.microsoft.com/office/drawing/2014/main" id="{4C42A967-AF66-48A8-AF10-A1079F1F9286}"/>
              </a:ext>
            </a:extLst>
          </p:cNvPr>
          <p:cNvSpPr/>
          <p:nvPr/>
        </p:nvSpPr>
        <p:spPr bwMode="auto">
          <a:xfrm>
            <a:off x="629409" y="4832330"/>
            <a:ext cx="1522805" cy="1278508"/>
          </a:xfrm>
          <a:prstGeom prst="rect">
            <a:avLst/>
          </a:prstGeom>
          <a:noFill/>
          <a:ln w="9525">
            <a:solidFill>
              <a:schemeClr val="accent1">
                <a:lumMod val="60000"/>
                <a:lumOff val="40000"/>
              </a:schemeClr>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pic>
        <p:nvPicPr>
          <p:cNvPr id="51" name="図 50">
            <a:extLst>
              <a:ext uri="{FF2B5EF4-FFF2-40B4-BE49-F238E27FC236}">
                <a16:creationId xmlns="" xmlns:a16="http://schemas.microsoft.com/office/drawing/2014/main" id="{7320A740-52B8-4222-9990-101DBA8922B3}"/>
              </a:ext>
            </a:extLst>
          </p:cNvPr>
          <p:cNvPicPr>
            <a:picLocks noChangeAspect="1"/>
          </p:cNvPicPr>
          <p:nvPr/>
        </p:nvPicPr>
        <p:blipFill rotWithShape="1">
          <a:blip r:embed="rId5"/>
          <a:srcRect l="11958" t="11865" r="13524" b="13616"/>
          <a:stretch/>
        </p:blipFill>
        <p:spPr>
          <a:xfrm>
            <a:off x="4814650" y="2500142"/>
            <a:ext cx="1202933" cy="1202932"/>
          </a:xfrm>
          <a:prstGeom prst="rect">
            <a:avLst/>
          </a:prstGeom>
        </p:spPr>
      </p:pic>
      <p:sp>
        <p:nvSpPr>
          <p:cNvPr id="52" name="正方形/長方形 51">
            <a:extLst>
              <a:ext uri="{FF2B5EF4-FFF2-40B4-BE49-F238E27FC236}">
                <a16:creationId xmlns="" xmlns:a16="http://schemas.microsoft.com/office/drawing/2014/main" id="{CC5BE512-4C24-4529-8964-31CB796C7F99}"/>
              </a:ext>
            </a:extLst>
          </p:cNvPr>
          <p:cNvSpPr/>
          <p:nvPr/>
        </p:nvSpPr>
        <p:spPr bwMode="auto">
          <a:xfrm>
            <a:off x="4612876" y="2435741"/>
            <a:ext cx="1522805" cy="1278508"/>
          </a:xfrm>
          <a:prstGeom prst="rect">
            <a:avLst/>
          </a:prstGeom>
          <a:noFill/>
          <a:ln w="9525">
            <a:solidFill>
              <a:schemeClr val="accent3">
                <a:lumMod val="60000"/>
                <a:lumOff val="40000"/>
              </a:schemeClr>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 xmlns:a16="http://schemas.microsoft.com/office/drawing/2014/main" id="{10C20BBB-09CC-476F-A62F-2BAF83D8AD05}"/>
              </a:ext>
            </a:extLst>
          </p:cNvPr>
          <p:cNvSpPr txBox="1"/>
          <p:nvPr/>
        </p:nvSpPr>
        <p:spPr>
          <a:xfrm>
            <a:off x="0" y="6626769"/>
            <a:ext cx="9196508" cy="246221"/>
          </a:xfrm>
          <a:prstGeom prst="rect">
            <a:avLst/>
          </a:prstGeom>
          <a:noFill/>
        </p:spPr>
        <p:txBody>
          <a:bodyPr wrap="square" rtlCol="0">
            <a:spAutoFit/>
          </a:bodyPr>
          <a:lstStyle/>
          <a:p>
            <a:pPr algn="ctr"/>
            <a:r>
              <a:rPr lang="ja-JP" altLang="en-US" sz="1000" dirty="0">
                <a:solidFill>
                  <a:prstClr val="black"/>
                </a:solidFill>
                <a:latin typeface="HG丸ｺﾞｼｯｸM-PRO" panose="020F0600000000000000" pitchFamily="50" charset="-128"/>
                <a:ea typeface="HG丸ｺﾞｼｯｸM-PRO" panose="020F0600000000000000" pitchFamily="50" charset="-128"/>
              </a:rPr>
              <a:t>参考：経済産業省ホームページ：「社会人基礎力」　</a:t>
            </a:r>
            <a:r>
              <a:rPr lang="en-US" altLang="ja-JP" sz="1000" dirty="0">
                <a:solidFill>
                  <a:prstClr val="black"/>
                </a:solidFill>
                <a:latin typeface="HG丸ｺﾞｼｯｸM-PRO" panose="020F0600000000000000" pitchFamily="50" charset="-128"/>
                <a:ea typeface="HG丸ｺﾞｼｯｸM-PRO" panose="020F0600000000000000" pitchFamily="50" charset="-128"/>
              </a:rPr>
              <a:t>https://www.meti.go.jp/policy/kisoryoku/index.html</a:t>
            </a:r>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64272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 xmlns:a16="http://schemas.microsoft.com/office/drawing/2014/main" id="{10C20BBB-09CC-476F-A62F-2BAF83D8AD05}"/>
              </a:ext>
            </a:extLst>
          </p:cNvPr>
          <p:cNvSpPr txBox="1"/>
          <p:nvPr/>
        </p:nvSpPr>
        <p:spPr>
          <a:xfrm>
            <a:off x="133307" y="6445297"/>
            <a:ext cx="9143261" cy="400110"/>
          </a:xfrm>
          <a:prstGeom prst="rect">
            <a:avLst/>
          </a:prstGeom>
          <a:noFill/>
        </p:spPr>
        <p:txBody>
          <a:bodyPr wrap="square" rtlCol="0">
            <a:spAutoFit/>
          </a:bodyPr>
          <a:lstStyle/>
          <a:p>
            <a:pPr algn="ctr"/>
            <a:r>
              <a:rPr lang="ja-JP" altLang="en-US" sz="1000" dirty="0">
                <a:solidFill>
                  <a:prstClr val="black"/>
                </a:solidFill>
                <a:latin typeface="HG丸ｺﾞｼｯｸM-PRO" panose="020F0600000000000000" pitchFamily="50" charset="-128"/>
                <a:ea typeface="HG丸ｺﾞｼｯｸM-PRO" panose="020F0600000000000000" pitchFamily="50" charset="-128"/>
              </a:rPr>
              <a:t>参考：経済産業省ホームページ：「社会人基礎力」　</a:t>
            </a:r>
            <a:r>
              <a:rPr lang="en-US" altLang="ja-JP" sz="1000" dirty="0">
                <a:solidFill>
                  <a:prstClr val="black"/>
                </a:solidFill>
                <a:latin typeface="HG丸ｺﾞｼｯｸM-PRO" panose="020F0600000000000000" pitchFamily="50" charset="-128"/>
                <a:ea typeface="HG丸ｺﾞｼｯｸM-PRO" panose="020F0600000000000000" pitchFamily="50" charset="-128"/>
              </a:rPr>
              <a:t>https://</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www.meti.go.jp/policy/kisoryoku/index.htm</a:t>
            </a:r>
          </a:p>
          <a:p>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山崎紅</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社会人基礎力講座　第２版</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日経</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BP</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社（</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2018</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a:xfrm>
            <a:off x="331868" y="308866"/>
            <a:ext cx="8774310" cy="523220"/>
          </a:xfrm>
        </p:spPr>
        <p:txBody>
          <a:bodyPr/>
          <a:lstStyle/>
          <a:p>
            <a:pPr algn="ctr"/>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「人生１００年時代」に求められるスキル</a:t>
            </a:r>
          </a:p>
        </p:txBody>
      </p:sp>
      <p:sp>
        <p:nvSpPr>
          <p:cNvPr id="5" name="ホームベース 4"/>
          <p:cNvSpPr/>
          <p:nvPr/>
        </p:nvSpPr>
        <p:spPr bwMode="auto">
          <a:xfrm>
            <a:off x="982679" y="3894283"/>
            <a:ext cx="3371763" cy="531751"/>
          </a:xfrm>
          <a:prstGeom prst="homePlate">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fontAlgn="auto">
              <a:spcBef>
                <a:spcPts val="0"/>
              </a:spcBef>
              <a:spcAft>
                <a:spcPts val="0"/>
              </a:spcAft>
            </a:pPr>
            <a:r>
              <a:rPr kumimoji="0" lang="ja-JP" altLang="en-US" sz="1662" dirty="0">
                <a:solidFill>
                  <a:prstClr val="black"/>
                </a:solidFill>
              </a:rPr>
              <a:t>社会人基礎力</a:t>
            </a:r>
          </a:p>
        </p:txBody>
      </p:sp>
      <p:sp>
        <p:nvSpPr>
          <p:cNvPr id="11" name="ホームベース 10"/>
          <p:cNvSpPr/>
          <p:nvPr/>
        </p:nvSpPr>
        <p:spPr bwMode="auto">
          <a:xfrm>
            <a:off x="1846774" y="3191858"/>
            <a:ext cx="1262910" cy="531692"/>
          </a:xfrm>
          <a:prstGeom prst="homePlate">
            <a:avLst/>
          </a:prstGeom>
          <a:ln>
            <a:solidFill>
              <a:srgbClr val="FFCCCC"/>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fontAlgn="auto">
              <a:spcBef>
                <a:spcPts val="0"/>
              </a:spcBef>
              <a:spcAft>
                <a:spcPts val="0"/>
              </a:spcAft>
            </a:pPr>
            <a:r>
              <a:rPr kumimoji="0" lang="ja-JP" altLang="en-US" sz="1662" dirty="0">
                <a:solidFill>
                  <a:prstClr val="black"/>
                </a:solidFill>
              </a:rPr>
              <a:t>専門スキル</a:t>
            </a:r>
          </a:p>
        </p:txBody>
      </p:sp>
      <p:sp>
        <p:nvSpPr>
          <p:cNvPr id="14" name="ホームベース 13"/>
          <p:cNvSpPr/>
          <p:nvPr/>
        </p:nvSpPr>
        <p:spPr bwMode="auto">
          <a:xfrm>
            <a:off x="1846775" y="1925411"/>
            <a:ext cx="1262909" cy="531692"/>
          </a:xfrm>
          <a:prstGeom prst="homePlate">
            <a:avLst/>
          </a:prstGeom>
          <a:noFill/>
          <a:ln>
            <a:solidFill>
              <a:srgbClr val="FFCCCC"/>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fontAlgn="auto">
              <a:spcBef>
                <a:spcPts val="0"/>
              </a:spcBef>
              <a:spcAft>
                <a:spcPts val="0"/>
              </a:spcAft>
            </a:pPr>
            <a:r>
              <a:rPr kumimoji="0" lang="ja-JP" altLang="en-US" sz="1662" dirty="0">
                <a:solidFill>
                  <a:prstClr val="black"/>
                </a:solidFill>
              </a:rPr>
              <a:t>社内スキル</a:t>
            </a:r>
          </a:p>
        </p:txBody>
      </p:sp>
      <p:cxnSp>
        <p:nvCxnSpPr>
          <p:cNvPr id="8" name="直線矢印コネクタ 7"/>
          <p:cNvCxnSpPr/>
          <p:nvPr/>
        </p:nvCxnSpPr>
        <p:spPr>
          <a:xfrm flipV="1">
            <a:off x="186658" y="1434932"/>
            <a:ext cx="0" cy="37222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86658" y="5157192"/>
            <a:ext cx="45182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ホームベース 19"/>
          <p:cNvSpPr/>
          <p:nvPr/>
        </p:nvSpPr>
        <p:spPr bwMode="auto">
          <a:xfrm>
            <a:off x="253127" y="4558972"/>
            <a:ext cx="4101315" cy="531751"/>
          </a:xfrm>
          <a:prstGeom prst="homePlate">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fontAlgn="auto">
              <a:spcBef>
                <a:spcPts val="0"/>
              </a:spcBef>
              <a:spcAft>
                <a:spcPts val="0"/>
              </a:spcAft>
            </a:pPr>
            <a:r>
              <a:rPr kumimoji="0" lang="ja-JP" altLang="en-US" sz="1662" dirty="0">
                <a:solidFill>
                  <a:prstClr val="black"/>
                </a:solidFill>
              </a:rPr>
              <a:t>キャリア意識、マインド</a:t>
            </a:r>
          </a:p>
        </p:txBody>
      </p:sp>
      <p:sp>
        <p:nvSpPr>
          <p:cNvPr id="16" name="テキスト ボックス 15"/>
          <p:cNvSpPr txBox="1"/>
          <p:nvPr/>
        </p:nvSpPr>
        <p:spPr>
          <a:xfrm>
            <a:off x="253127" y="1224343"/>
            <a:ext cx="1677062" cy="348109"/>
          </a:xfrm>
          <a:prstGeom prst="rect">
            <a:avLst/>
          </a:prstGeom>
          <a:noFill/>
        </p:spPr>
        <p:txBody>
          <a:bodyPr wrap="none" rtlCol="0">
            <a:spAutoFit/>
          </a:bodyPr>
          <a:lstStyle/>
          <a:p>
            <a:pPr fontAlgn="auto">
              <a:spcBef>
                <a:spcPts val="0"/>
              </a:spcBef>
              <a:spcAft>
                <a:spcPts val="0"/>
              </a:spcAft>
            </a:pPr>
            <a:r>
              <a:rPr lang="ja-JP" altLang="en-US" sz="16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パフォーマンス</a:t>
            </a:r>
          </a:p>
        </p:txBody>
      </p:sp>
      <p:sp>
        <p:nvSpPr>
          <p:cNvPr id="23" name="テキスト ボックス 22"/>
          <p:cNvSpPr txBox="1"/>
          <p:nvPr/>
        </p:nvSpPr>
        <p:spPr>
          <a:xfrm>
            <a:off x="4276320" y="5274256"/>
            <a:ext cx="611065" cy="348109"/>
          </a:xfrm>
          <a:prstGeom prst="rect">
            <a:avLst/>
          </a:prstGeom>
          <a:noFill/>
        </p:spPr>
        <p:txBody>
          <a:bodyPr wrap="none" rtlCol="0">
            <a:spAutoFit/>
          </a:bodyPr>
          <a:lstStyle/>
          <a:p>
            <a:pPr fontAlgn="auto">
              <a:spcBef>
                <a:spcPts val="0"/>
              </a:spcBef>
              <a:spcAft>
                <a:spcPts val="0"/>
              </a:spcAft>
            </a:pPr>
            <a:r>
              <a:rPr lang="ja-JP" altLang="en-US" sz="16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年齢</a:t>
            </a:r>
          </a:p>
        </p:txBody>
      </p:sp>
      <p:sp>
        <p:nvSpPr>
          <p:cNvPr id="17" name="テキスト ボックス 16"/>
          <p:cNvSpPr txBox="1"/>
          <p:nvPr/>
        </p:nvSpPr>
        <p:spPr>
          <a:xfrm>
            <a:off x="4375654" y="4558972"/>
            <a:ext cx="2909771" cy="546945"/>
          </a:xfrm>
          <a:prstGeom prst="rect">
            <a:avLst/>
          </a:prstGeom>
          <a:noFill/>
        </p:spPr>
        <p:txBody>
          <a:bodyPr wrap="none" rtlCol="0">
            <a:spAutoFit/>
          </a:bodyPr>
          <a:lstStyle/>
          <a:p>
            <a:pPr marL="263776" indent="-263776" fontAlgn="auto">
              <a:spcBef>
                <a:spcPts val="0"/>
              </a:spcBef>
              <a:spcAft>
                <a:spcPts val="0"/>
              </a:spcAft>
              <a:buFont typeface="Arial" panose="020B0604020202020204" pitchFamily="34" charset="0"/>
              <a:buChar char="•"/>
            </a:pP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全ての基盤</a:t>
            </a:r>
            <a:endParaRPr lang="en-US" altLang="ja-JP"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3776" indent="-263776" fontAlgn="auto">
              <a:spcBef>
                <a:spcPts val="0"/>
              </a:spcBef>
              <a:spcAft>
                <a:spcPts val="0"/>
              </a:spcAft>
              <a:buFont typeface="Arial" panose="020B0604020202020204" pitchFamily="34" charset="0"/>
              <a:buChar char="•"/>
            </a:pP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絶えず持ち続けることが必要</a:t>
            </a:r>
            <a:endParaRPr lang="en-US" altLang="ja-JP"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ホームベース 24"/>
          <p:cNvSpPr/>
          <p:nvPr/>
        </p:nvSpPr>
        <p:spPr bwMode="auto">
          <a:xfrm>
            <a:off x="3278923" y="1925411"/>
            <a:ext cx="1075519" cy="531692"/>
          </a:xfrm>
          <a:prstGeom prst="homePlate">
            <a:avLst/>
          </a:prstGeom>
          <a:noFill/>
          <a:ln>
            <a:solidFill>
              <a:srgbClr val="FFCCCC"/>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fontAlgn="auto">
              <a:spcBef>
                <a:spcPts val="0"/>
              </a:spcBef>
              <a:spcAft>
                <a:spcPts val="0"/>
              </a:spcAft>
            </a:pPr>
            <a:endParaRPr kumimoji="0" lang="ja-JP" altLang="en-US" sz="1662" dirty="0">
              <a:solidFill>
                <a:prstClr val="black"/>
              </a:solidFill>
            </a:endParaRPr>
          </a:p>
        </p:txBody>
      </p:sp>
      <p:cxnSp>
        <p:nvCxnSpPr>
          <p:cNvPr id="21" name="直線コネクタ 20"/>
          <p:cNvCxnSpPr/>
          <p:nvPr/>
        </p:nvCxnSpPr>
        <p:spPr>
          <a:xfrm>
            <a:off x="193159" y="2511033"/>
            <a:ext cx="877292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91552" y="3799139"/>
            <a:ext cx="877292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91552" y="4492503"/>
            <a:ext cx="877292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375654" y="3894283"/>
            <a:ext cx="2899018" cy="546945"/>
          </a:xfrm>
          <a:prstGeom prst="rect">
            <a:avLst/>
          </a:prstGeom>
          <a:noFill/>
        </p:spPr>
        <p:txBody>
          <a:bodyPr wrap="square" rtlCol="0">
            <a:spAutoFit/>
          </a:bodyPr>
          <a:lstStyle/>
          <a:p>
            <a:pPr marL="263776" indent="-263776" fontAlgn="auto">
              <a:spcBef>
                <a:spcPts val="0"/>
              </a:spcBef>
              <a:spcAft>
                <a:spcPts val="0"/>
              </a:spcAft>
              <a:buFont typeface="Arial" panose="020B0604020202020204" pitchFamily="34" charset="0"/>
              <a:buChar char="•"/>
            </a:pP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社会人としての基礎スキル</a:t>
            </a:r>
            <a:endParaRPr lang="en-US" altLang="ja-JP"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3776" indent="-263776" fontAlgn="auto">
              <a:spcBef>
                <a:spcPts val="0"/>
              </a:spcBef>
              <a:spcAft>
                <a:spcPts val="0"/>
              </a:spcAft>
              <a:buFont typeface="Arial" panose="020B0604020202020204" pitchFamily="34" charset="0"/>
              <a:buChar char="•"/>
            </a:pP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初期に身につけておく必要</a:t>
            </a:r>
            <a:endParaRPr lang="en-US" altLang="ja-JP"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4375654" y="2764311"/>
            <a:ext cx="2899018" cy="774251"/>
          </a:xfrm>
          <a:prstGeom prst="rect">
            <a:avLst/>
          </a:prstGeom>
          <a:noFill/>
        </p:spPr>
        <p:txBody>
          <a:bodyPr wrap="square" rtlCol="0">
            <a:spAutoFit/>
          </a:bodyPr>
          <a:lstStyle/>
          <a:p>
            <a:pPr marL="263776" indent="-263776" fontAlgn="auto">
              <a:spcBef>
                <a:spcPts val="0"/>
              </a:spcBef>
              <a:spcAft>
                <a:spcPts val="0"/>
              </a:spcAft>
              <a:buFont typeface="Arial" panose="020B0604020202020204" pitchFamily="34" charset="0"/>
              <a:buChar char="•"/>
            </a:pP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人材としての付加価値の源泉</a:t>
            </a:r>
            <a:endParaRPr lang="en-US" altLang="ja-JP"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3776" indent="-263776" fontAlgn="auto">
              <a:spcBef>
                <a:spcPts val="0"/>
              </a:spcBef>
              <a:spcAft>
                <a:spcPts val="0"/>
              </a:spcAft>
              <a:buFont typeface="Arial" panose="020B0604020202020204" pitchFamily="34" charset="0"/>
              <a:buChar char="•"/>
            </a:pP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絶えず新たなスキルの獲得やアップデートが必要</a:t>
            </a:r>
            <a:endParaRPr lang="en-US" altLang="ja-JP"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山形 23"/>
          <p:cNvSpPr/>
          <p:nvPr/>
        </p:nvSpPr>
        <p:spPr bwMode="auto">
          <a:xfrm>
            <a:off x="2910278" y="3191858"/>
            <a:ext cx="722082" cy="531692"/>
          </a:xfrm>
          <a:prstGeom prst="chevron">
            <a:avLst/>
          </a:prstGeom>
          <a:ln>
            <a:solidFill>
              <a:srgbClr val="FFCCCC"/>
            </a:solidFill>
            <a:prstDash val="sysDot"/>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fontAlgn="auto">
              <a:spcBef>
                <a:spcPts val="0"/>
              </a:spcBef>
              <a:spcAft>
                <a:spcPts val="0"/>
              </a:spcAft>
            </a:pPr>
            <a:endParaRPr kumimoji="0" lang="ja-JP" altLang="en-US" sz="1662" dirty="0">
              <a:solidFill>
                <a:prstClr val="black"/>
              </a:solidFill>
            </a:endParaRPr>
          </a:p>
        </p:txBody>
      </p:sp>
      <p:sp>
        <p:nvSpPr>
          <p:cNvPr id="34" name="テキスト ボックス 33"/>
          <p:cNvSpPr txBox="1"/>
          <p:nvPr/>
        </p:nvSpPr>
        <p:spPr>
          <a:xfrm>
            <a:off x="4372594" y="2052987"/>
            <a:ext cx="2899018" cy="319639"/>
          </a:xfrm>
          <a:prstGeom prst="rect">
            <a:avLst/>
          </a:prstGeom>
          <a:noFill/>
        </p:spPr>
        <p:txBody>
          <a:bodyPr wrap="square" rtlCol="0">
            <a:spAutoFit/>
          </a:bodyPr>
          <a:lstStyle/>
          <a:p>
            <a:pPr marL="263776" indent="-263776" fontAlgn="auto">
              <a:spcBef>
                <a:spcPts val="0"/>
              </a:spcBef>
              <a:spcAft>
                <a:spcPts val="0"/>
              </a:spcAft>
              <a:buFont typeface="Arial" panose="020B0604020202020204" pitchFamily="34" charset="0"/>
              <a:buChar char="•"/>
            </a:pP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職場によって異なる</a:t>
            </a:r>
            <a:endParaRPr lang="en-US" altLang="ja-JP"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5" name="直線コネクタ 34"/>
          <p:cNvCxnSpPr/>
          <p:nvPr/>
        </p:nvCxnSpPr>
        <p:spPr>
          <a:xfrm>
            <a:off x="191552" y="1833746"/>
            <a:ext cx="877292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193159" y="5157192"/>
            <a:ext cx="877292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7" name="ホームベース 36"/>
          <p:cNvSpPr/>
          <p:nvPr/>
        </p:nvSpPr>
        <p:spPr bwMode="auto">
          <a:xfrm>
            <a:off x="2910278" y="2593638"/>
            <a:ext cx="1444164" cy="531692"/>
          </a:xfrm>
          <a:prstGeom prst="homePlate">
            <a:avLst/>
          </a:prstGeom>
          <a:noFill/>
          <a:ln>
            <a:solidFill>
              <a:srgbClr val="FFCCCC"/>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fontAlgn="auto">
              <a:spcBef>
                <a:spcPts val="0"/>
              </a:spcBef>
              <a:spcAft>
                <a:spcPts val="0"/>
              </a:spcAft>
            </a:pPr>
            <a:r>
              <a:rPr kumimoji="0" lang="ja-JP" altLang="en-US" sz="1662" dirty="0">
                <a:solidFill>
                  <a:prstClr val="black"/>
                </a:solidFill>
              </a:rPr>
              <a:t>専門スキル</a:t>
            </a:r>
          </a:p>
        </p:txBody>
      </p:sp>
      <p:sp>
        <p:nvSpPr>
          <p:cNvPr id="26" name="右中かっこ 25"/>
          <p:cNvSpPr/>
          <p:nvPr/>
        </p:nvSpPr>
        <p:spPr>
          <a:xfrm>
            <a:off x="7230757" y="3841528"/>
            <a:ext cx="297587" cy="1262910"/>
          </a:xfrm>
          <a:prstGeom prst="rightBrace">
            <a:avLst>
              <a:gd name="adj1" fmla="val 37878"/>
              <a:gd name="adj2" fmla="val 50000"/>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fontAlgn="auto">
              <a:spcBef>
                <a:spcPts val="0"/>
              </a:spcBef>
              <a:spcAft>
                <a:spcPts val="0"/>
              </a:spcAft>
            </a:pPr>
            <a:endParaRPr lang="ja-JP" altLang="en-US" sz="1662" dirty="0">
              <a:solidFill>
                <a:prstClr val="black"/>
              </a:solidFill>
            </a:endParaRPr>
          </a:p>
        </p:txBody>
      </p:sp>
      <p:sp>
        <p:nvSpPr>
          <p:cNvPr id="39" name="右中かっこ 38"/>
          <p:cNvSpPr/>
          <p:nvPr/>
        </p:nvSpPr>
        <p:spPr>
          <a:xfrm>
            <a:off x="7230757" y="1925411"/>
            <a:ext cx="297587" cy="1769465"/>
          </a:xfrm>
          <a:prstGeom prst="rightBrace">
            <a:avLst>
              <a:gd name="adj1" fmla="val 37878"/>
              <a:gd name="adj2" fmla="val 50000"/>
            </a:avLst>
          </a:prstGeom>
          <a:ln>
            <a:solidFill>
              <a:srgbClr val="FFCCCC"/>
            </a:solidFill>
          </a:ln>
        </p:spPr>
        <p:style>
          <a:lnRef idx="3">
            <a:schemeClr val="accent6"/>
          </a:lnRef>
          <a:fillRef idx="0">
            <a:schemeClr val="accent6"/>
          </a:fillRef>
          <a:effectRef idx="2">
            <a:schemeClr val="accent6"/>
          </a:effectRef>
          <a:fontRef idx="minor">
            <a:schemeClr val="tx1"/>
          </a:fontRef>
        </p:style>
        <p:txBody>
          <a:bodyPr rtlCol="0" anchor="ctr"/>
          <a:lstStyle/>
          <a:p>
            <a:pPr algn="ctr" fontAlgn="auto">
              <a:spcBef>
                <a:spcPts val="0"/>
              </a:spcBef>
              <a:spcAft>
                <a:spcPts val="0"/>
              </a:spcAft>
            </a:pPr>
            <a:endParaRPr lang="ja-JP" altLang="en-US" sz="1662" dirty="0">
              <a:solidFill>
                <a:prstClr val="black"/>
              </a:solidFill>
            </a:endParaRPr>
          </a:p>
        </p:txBody>
      </p:sp>
      <p:sp>
        <p:nvSpPr>
          <p:cNvPr id="27" name="テキスト ボックス 26"/>
          <p:cNvSpPr txBox="1"/>
          <p:nvPr/>
        </p:nvSpPr>
        <p:spPr>
          <a:xfrm>
            <a:off x="7594812" y="3973079"/>
            <a:ext cx="1549188" cy="973215"/>
          </a:xfrm>
          <a:prstGeom prst="rect">
            <a:avLst/>
          </a:prstGeom>
          <a:noFill/>
        </p:spPr>
        <p:txBody>
          <a:bodyPr wrap="square" rtlCol="0">
            <a:spAutoFit/>
          </a:bodyPr>
          <a:lstStyle/>
          <a:p>
            <a:pPr fontAlgn="auto">
              <a:spcBef>
                <a:spcPts val="0"/>
              </a:spcBef>
              <a:spcAft>
                <a:spcPts val="0"/>
              </a:spcAft>
            </a:pPr>
            <a:r>
              <a:rPr lang="ja-JP" altLang="en-US" sz="1662" b="1" dirty="0">
                <a:solidFill>
                  <a:srgbClr val="0064C8"/>
                </a:solidFill>
                <a:latin typeface="メイリオ" panose="020B0604030504040204" pitchFamily="50" charset="-128"/>
                <a:ea typeface="メイリオ" panose="020B0604030504040204" pitchFamily="50" charset="-128"/>
                <a:cs typeface="メイリオ" panose="020B0604030504040204" pitchFamily="50" charset="-128"/>
              </a:rPr>
              <a:t>社会人としての基盤能力</a:t>
            </a:r>
            <a:endParaRPr lang="en-US" altLang="ja-JP" sz="1662" b="1" dirty="0">
              <a:solidFill>
                <a:srgbClr val="0064C8"/>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en-US" altLang="ja-JP" b="1" dirty="0">
                <a:solidFill>
                  <a:srgbClr val="0064C8"/>
                </a:solidFill>
                <a:latin typeface="HG丸ｺﾞｼｯｸM-PRO" panose="020F0600000000000000" pitchFamily="50" charset="-128"/>
                <a:ea typeface="HG丸ｺﾞｼｯｸM-PRO" panose="020F0600000000000000" pitchFamily="50" charset="-128"/>
                <a:cs typeface="メイリオ" panose="020B0604030504040204" pitchFamily="50" charset="-128"/>
              </a:rPr>
              <a:t>【OS】</a:t>
            </a:r>
            <a:endParaRPr lang="ja-JP" altLang="en-US" b="1" dirty="0">
              <a:solidFill>
                <a:srgbClr val="0064C8"/>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5" name="テキスト ボックス 44"/>
          <p:cNvSpPr txBox="1"/>
          <p:nvPr/>
        </p:nvSpPr>
        <p:spPr>
          <a:xfrm>
            <a:off x="7563102" y="2166091"/>
            <a:ext cx="1549188" cy="603883"/>
          </a:xfrm>
          <a:prstGeom prst="rect">
            <a:avLst/>
          </a:prstGeom>
          <a:noFill/>
        </p:spPr>
        <p:txBody>
          <a:bodyPr wrap="square" rtlCol="0">
            <a:spAutoFit/>
          </a:bodyPr>
          <a:lstStyle/>
          <a:p>
            <a:pPr fontAlgn="auto">
              <a:spcBef>
                <a:spcPts val="0"/>
              </a:spcBef>
              <a:spcAft>
                <a:spcPts val="0"/>
              </a:spcAft>
            </a:pPr>
            <a:r>
              <a:rPr lang="ja-JP" altLang="en-US" sz="1662" b="1" dirty="0">
                <a:solidFill>
                  <a:srgbClr val="FF6699"/>
                </a:solidFill>
                <a:latin typeface="メイリオ" panose="020B0604030504040204" pitchFamily="50" charset="-128"/>
                <a:ea typeface="メイリオ" panose="020B0604030504040204" pitchFamily="50" charset="-128"/>
                <a:cs typeface="メイリオ" panose="020B0604030504040204" pitchFamily="50" charset="-128"/>
              </a:rPr>
              <a:t>業界等の特性に応じた能力</a:t>
            </a:r>
            <a:endParaRPr lang="en-US" altLang="ja-JP" sz="1662" b="1" dirty="0">
              <a:solidFill>
                <a:srgbClr val="FF6699"/>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山形 46"/>
          <p:cNvSpPr/>
          <p:nvPr/>
        </p:nvSpPr>
        <p:spPr bwMode="auto">
          <a:xfrm>
            <a:off x="3442030" y="3191858"/>
            <a:ext cx="912413" cy="531692"/>
          </a:xfrm>
          <a:prstGeom prst="chevron">
            <a:avLst/>
          </a:prstGeom>
          <a:ln>
            <a:solidFill>
              <a:srgbClr val="FFCCCC"/>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fontAlgn="auto">
              <a:spcBef>
                <a:spcPts val="0"/>
              </a:spcBef>
              <a:spcAft>
                <a:spcPts val="0"/>
              </a:spcAft>
            </a:pPr>
            <a:endParaRPr kumimoji="0" lang="ja-JP" altLang="en-US" sz="1662" dirty="0">
              <a:solidFill>
                <a:prstClr val="black"/>
              </a:solidFill>
            </a:endParaRPr>
          </a:p>
        </p:txBody>
      </p:sp>
      <p:sp>
        <p:nvSpPr>
          <p:cNvPr id="30" name="テキスト ボックス 29"/>
          <p:cNvSpPr txBox="1"/>
          <p:nvPr/>
        </p:nvSpPr>
        <p:spPr>
          <a:xfrm>
            <a:off x="7363695" y="2822203"/>
            <a:ext cx="1929615" cy="461665"/>
          </a:xfrm>
          <a:prstGeom prst="rect">
            <a:avLst/>
          </a:prstGeom>
          <a:noFill/>
        </p:spPr>
        <p:txBody>
          <a:bodyPr wrap="square" rtlCol="0">
            <a:spAutoFit/>
          </a:bodyPr>
          <a:lstStyle/>
          <a:p>
            <a:pPr algn="ctr" fontAlgn="auto">
              <a:spcBef>
                <a:spcPts val="0"/>
              </a:spcBef>
              <a:spcAft>
                <a:spcPts val="0"/>
              </a:spcAft>
            </a:pPr>
            <a:r>
              <a:rPr lang="en-US" altLang="ja-JP" b="1" dirty="0">
                <a:solidFill>
                  <a:srgbClr val="FF6699"/>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b="1" dirty="0">
                <a:solidFill>
                  <a:srgbClr val="FF6699"/>
                </a:solidFill>
                <a:latin typeface="HG丸ｺﾞｼｯｸM-PRO" panose="020F0600000000000000" pitchFamily="50" charset="-128"/>
                <a:ea typeface="HG丸ｺﾞｼｯｸM-PRO" panose="020F0600000000000000" pitchFamily="50" charset="-128"/>
                <a:cs typeface="メイリオ" panose="020B0604030504040204" pitchFamily="50" charset="-128"/>
              </a:rPr>
              <a:t>アプリ</a:t>
            </a:r>
            <a:r>
              <a:rPr lang="en-US" altLang="ja-JP" b="1" dirty="0">
                <a:solidFill>
                  <a:srgbClr val="FF6699"/>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b="1" dirty="0">
              <a:solidFill>
                <a:srgbClr val="FF6699"/>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8" name="角丸四角形 41">
            <a:extLst>
              <a:ext uri="{FF2B5EF4-FFF2-40B4-BE49-F238E27FC236}">
                <a16:creationId xmlns="" xmlns:a16="http://schemas.microsoft.com/office/drawing/2014/main" id="{A12C576C-8408-4601-9F9A-204F69055D3D}"/>
              </a:ext>
            </a:extLst>
          </p:cNvPr>
          <p:cNvSpPr/>
          <p:nvPr/>
        </p:nvSpPr>
        <p:spPr>
          <a:xfrm>
            <a:off x="860415" y="5607505"/>
            <a:ext cx="7435195" cy="810225"/>
          </a:xfrm>
          <a:prstGeom prst="roundRect">
            <a:avLst/>
          </a:prstGeom>
          <a:ln w="41275" cmpd="tri">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fontAlgn="auto">
              <a:spcBef>
                <a:spcPts val="0"/>
              </a:spcBef>
              <a:spcAft>
                <a:spcPts val="0"/>
              </a:spcAft>
            </a:pP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人生</a:t>
            </a:r>
            <a:r>
              <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100</a:t>
            </a:r>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年時代の働き手は、</a:t>
            </a:r>
            <a:r>
              <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アプリ</a:t>
            </a:r>
            <a:r>
              <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と</a:t>
            </a:r>
            <a:r>
              <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【OS】</a:t>
            </a:r>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を常に</a:t>
            </a:r>
            <a:endPar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fontAlgn="auto">
              <a:spcBef>
                <a:spcPts val="0"/>
              </a:spcBef>
              <a:spcAft>
                <a:spcPts val="0"/>
              </a:spcAft>
            </a:pPr>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“アップデート”し続けていくことが求められます。</a:t>
            </a:r>
          </a:p>
        </p:txBody>
      </p:sp>
      <p:sp>
        <p:nvSpPr>
          <p:cNvPr id="40" name="正方形/長方形 39">
            <a:extLst>
              <a:ext uri="{FF2B5EF4-FFF2-40B4-BE49-F238E27FC236}">
                <a16:creationId xmlns="" xmlns:a16="http://schemas.microsoft.com/office/drawing/2014/main" id="{7DA2EBC3-5E1C-4742-A407-10B70A1FDEF5}"/>
              </a:ext>
            </a:extLst>
          </p:cNvPr>
          <p:cNvSpPr/>
          <p:nvPr/>
        </p:nvSpPr>
        <p:spPr>
          <a:xfrm>
            <a:off x="0" y="-7782"/>
            <a:ext cx="1133522" cy="359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参考資料</a:t>
            </a:r>
          </a:p>
        </p:txBody>
      </p:sp>
    </p:spTree>
    <p:extLst>
      <p:ext uri="{BB962C8B-B14F-4D97-AF65-F5344CB8AC3E}">
        <p14:creationId xmlns:p14="http://schemas.microsoft.com/office/powerpoint/2010/main" val="64079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endParaRPr lang="ja-JP" altLang="en-US" sz="2727"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Rectangle 3">
            <a:extLst>
              <a:ext uri="{FF2B5EF4-FFF2-40B4-BE49-F238E27FC236}">
                <a16:creationId xmlns="" xmlns:a16="http://schemas.microsoft.com/office/drawing/2014/main" id="{1FA6CD8E-5E0A-4FF7-8044-03EA099146EA}"/>
              </a:ext>
            </a:extLst>
          </p:cNvPr>
          <p:cNvSpPr txBox="1">
            <a:spLocks noChangeArrowheads="1"/>
          </p:cNvSpPr>
          <p:nvPr/>
        </p:nvSpPr>
        <p:spPr>
          <a:xfrm>
            <a:off x="172920" y="1055868"/>
            <a:ext cx="8610999" cy="4929411"/>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fontAlgn="auto">
              <a:spcAft>
                <a:spcPts val="0"/>
              </a:spcAft>
              <a:buClr>
                <a:srgbClr val="4472C4">
                  <a:lumMod val="75000"/>
                </a:srgbClr>
              </a:buClr>
              <a:buFont typeface="Arial" panose="020B0604020202020204" pitchFamily="34" charset="0"/>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 xmlns:a16="http://schemas.microsoft.com/office/drawing/2014/main" id="{A08F5E6E-7D53-47DE-B5AF-FB5EC25153EF}"/>
              </a:ext>
            </a:extLst>
          </p:cNvPr>
          <p:cNvSpPr txBox="1"/>
          <p:nvPr/>
        </p:nvSpPr>
        <p:spPr>
          <a:xfrm>
            <a:off x="496213" y="1967553"/>
            <a:ext cx="3860452" cy="369332"/>
          </a:xfrm>
          <a:prstGeom prst="rect">
            <a:avLst/>
          </a:prstGeom>
          <a:noFill/>
        </p:spPr>
        <p:txBody>
          <a:bodyPr wrap="square" rtlCol="0">
            <a:spAutoFit/>
          </a:bodyPr>
          <a:lstStyle/>
          <a:p>
            <a:r>
              <a:rPr lang="ja-JP" altLang="en-US" sz="1800" b="1" dirty="0">
                <a:solidFill>
                  <a:prstClr val="black"/>
                </a:solidFill>
                <a:latin typeface="BIZ UDPゴシック" panose="020B0400000000000000" pitchFamily="50" charset="-128"/>
                <a:ea typeface="BIZ UDPゴシック" panose="020B0400000000000000" pitchFamily="50" charset="-128"/>
              </a:rPr>
              <a:t>　　</a:t>
            </a:r>
            <a:endParaRPr lang="en-US" altLang="ja-JP" sz="1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タイトル 1">
            <a:extLst>
              <a:ext uri="{FF2B5EF4-FFF2-40B4-BE49-F238E27FC236}">
                <a16:creationId xmlns="" xmlns:a16="http://schemas.microsoft.com/office/drawing/2014/main" id="{69440936-D138-45D6-8BBE-4A672087795E}"/>
              </a:ext>
            </a:extLst>
          </p:cNvPr>
          <p:cNvSpPr txBox="1">
            <a:spLocks/>
          </p:cNvSpPr>
          <p:nvPr/>
        </p:nvSpPr>
        <p:spPr>
          <a:xfrm>
            <a:off x="0" y="8512"/>
            <a:ext cx="9143999" cy="1357468"/>
          </a:xfrm>
          <a:prstGeom prst="rect">
            <a:avLst/>
          </a:prstGeom>
        </p:spPr>
        <p:txBody>
          <a:bodyPr vert="horz" lIns="91440" tIns="45720" rIns="91440" bIns="45720" rtlCol="0" anchor="ctr">
            <a:normAutofit/>
          </a:bodyPr>
          <a:lst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a:lstStyle>
          <a:p>
            <a:pPr fontAlgn="auto">
              <a:spcAft>
                <a:spcPts val="0"/>
              </a:spcAft>
            </a:pPr>
            <a:endParaRPr lang="en-US" altLang="ja-JP" sz="26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Aft>
                <a:spcPts val="0"/>
              </a:spcAft>
            </a:pPr>
            <a:r>
              <a:rPr lang="ja-JP" altLang="en-US" sz="3600" b="1" dirty="0">
                <a:solidFill>
                  <a:prstClr val="black"/>
                </a:solidFill>
                <a:latin typeface="HG丸ｺﾞｼｯｸM-PRO" panose="020F0600000000000000" pitchFamily="50" charset="-128"/>
                <a:ea typeface="HG丸ｺﾞｼｯｸM-PRO" panose="020F0600000000000000" pitchFamily="50" charset="-128"/>
              </a:rPr>
              <a:t>目標設定の方法</a:t>
            </a:r>
            <a:endParaRPr lang="en-US" altLang="ja-JP" sz="3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65" name="角丸四角形 64"/>
          <p:cNvSpPr/>
          <p:nvPr/>
        </p:nvSpPr>
        <p:spPr>
          <a:xfrm>
            <a:off x="508611" y="1456655"/>
            <a:ext cx="7991996" cy="1503402"/>
          </a:xfrm>
          <a:prstGeom prst="roundRect">
            <a:avLst/>
          </a:prstGeom>
          <a:ln w="41275" cmpd="tri">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fontAlgn="auto">
              <a:spcBef>
                <a:spcPts val="0"/>
              </a:spcBef>
              <a:spcAft>
                <a:spcPts val="0"/>
              </a:spcAft>
            </a:pP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目標チェックリスト」でこれまでの働き方を</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振り返り、ジョブリハーサルで取組みたいことを</a:t>
            </a:r>
            <a:r>
              <a:rPr lang="ja-JP" altLang="en-US" sz="2000" dirty="0">
                <a:solidFill>
                  <a:prstClr val="black"/>
                </a:solidFill>
                <a:latin typeface="HG丸ｺﾞｼｯｸM-PRO" panose="020F0600000000000000" pitchFamily="50" charset="-128"/>
                <a:ea typeface="HG丸ｺﾞｼｯｸM-PRO" panose="020F0600000000000000" pitchFamily="50" charset="-128"/>
              </a:rPr>
              <a:t>考えます。</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その結果を</a:t>
            </a:r>
            <a:r>
              <a:rPr lang="ja-JP" altLang="en-US" sz="2000" dirty="0">
                <a:solidFill>
                  <a:prstClr val="black"/>
                </a:solidFill>
                <a:latin typeface="HG丸ｺﾞｼｯｸM-PRO" panose="020F0600000000000000" pitchFamily="50" charset="-128"/>
                <a:ea typeface="HG丸ｺﾞｼｯｸM-PRO" panose="020F0600000000000000" pitchFamily="50" charset="-128"/>
              </a:rPr>
              <a:t>参考にしながら</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、ジョブリハーサル</a:t>
            </a:r>
            <a:r>
              <a:rPr lang="ja-JP" altLang="en-US" sz="2000" dirty="0">
                <a:solidFill>
                  <a:prstClr val="black"/>
                </a:solidFill>
                <a:latin typeface="HG丸ｺﾞｼｯｸM-PRO" panose="020F0600000000000000" pitchFamily="50" charset="-128"/>
                <a:ea typeface="HG丸ｺﾞｼｯｸM-PRO" panose="020F0600000000000000" pitchFamily="50" charset="-128"/>
              </a:rPr>
              <a:t>の目標を設定し、ジョブリハーサルに参加します。　</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円/楕円 13"/>
          <p:cNvSpPr/>
          <p:nvPr/>
        </p:nvSpPr>
        <p:spPr>
          <a:xfrm>
            <a:off x="3431839" y="3116056"/>
            <a:ext cx="2160000" cy="2160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b="1" dirty="0">
              <a:solidFill>
                <a:srgbClr val="1F497D"/>
              </a:solidFill>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a:blip r:embed="rId3"/>
          <a:stretch>
            <a:fillRect/>
          </a:stretch>
        </p:blipFill>
        <p:spPr>
          <a:xfrm>
            <a:off x="3736930" y="3429000"/>
            <a:ext cx="1607885" cy="1607885"/>
          </a:xfrm>
          <a:prstGeom prst="rect">
            <a:avLst/>
          </a:prstGeom>
        </p:spPr>
      </p:pic>
      <p:sp>
        <p:nvSpPr>
          <p:cNvPr id="10" name="円/楕円 6">
            <a:extLst>
              <a:ext uri="{FF2B5EF4-FFF2-40B4-BE49-F238E27FC236}">
                <a16:creationId xmlns="" xmlns:a16="http://schemas.microsoft.com/office/drawing/2014/main" id="{6A9107F3-212F-40A5-A376-CE8D5F3736C2}"/>
              </a:ext>
            </a:extLst>
          </p:cNvPr>
          <p:cNvSpPr/>
          <p:nvPr/>
        </p:nvSpPr>
        <p:spPr>
          <a:xfrm>
            <a:off x="556705" y="3116056"/>
            <a:ext cx="2160000" cy="2160000"/>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8000" b="1" dirty="0">
              <a:solidFill>
                <a:srgbClr val="1F497D"/>
              </a:solidFill>
              <a:latin typeface="HG丸ｺﾞｼｯｸM-PRO" panose="020F0600000000000000" pitchFamily="50" charset="-128"/>
              <a:ea typeface="HG丸ｺﾞｼｯｸM-PRO" panose="020F0600000000000000" pitchFamily="50" charset="-128"/>
            </a:endParaRPr>
          </a:p>
        </p:txBody>
      </p:sp>
      <p:pic>
        <p:nvPicPr>
          <p:cNvPr id="12" name="図 11">
            <a:extLst>
              <a:ext uri="{FF2B5EF4-FFF2-40B4-BE49-F238E27FC236}">
                <a16:creationId xmlns="" xmlns:a16="http://schemas.microsoft.com/office/drawing/2014/main" id="{D62A5964-7AC6-433E-B2DD-07EDFDBF35EB}"/>
              </a:ext>
            </a:extLst>
          </p:cNvPr>
          <p:cNvPicPr>
            <a:picLocks noChangeAspect="1"/>
          </p:cNvPicPr>
          <p:nvPr/>
        </p:nvPicPr>
        <p:blipFill rotWithShape="1">
          <a:blip r:embed="rId4"/>
          <a:srcRect l="-1118" t="21409" r="89179" b="23966"/>
          <a:stretch/>
        </p:blipFill>
        <p:spPr>
          <a:xfrm>
            <a:off x="923426" y="3821426"/>
            <a:ext cx="1298475" cy="1008112"/>
          </a:xfrm>
          <a:prstGeom prst="rect">
            <a:avLst/>
          </a:prstGeom>
        </p:spPr>
      </p:pic>
      <p:sp>
        <p:nvSpPr>
          <p:cNvPr id="2" name="テキスト ボックス 1">
            <a:extLst>
              <a:ext uri="{FF2B5EF4-FFF2-40B4-BE49-F238E27FC236}">
                <a16:creationId xmlns="" xmlns:a16="http://schemas.microsoft.com/office/drawing/2014/main" id="{2FEB7702-982E-4021-AC31-FC7036180360}"/>
              </a:ext>
            </a:extLst>
          </p:cNvPr>
          <p:cNvSpPr txBox="1"/>
          <p:nvPr/>
        </p:nvSpPr>
        <p:spPr>
          <a:xfrm>
            <a:off x="822740" y="3436131"/>
            <a:ext cx="1723549" cy="276999"/>
          </a:xfrm>
          <a:prstGeom prst="rect">
            <a:avLst/>
          </a:prstGeom>
          <a:noFill/>
        </p:spPr>
        <p:txBody>
          <a:bodyPr wrap="none" rtlCol="0">
            <a:spAutoFit/>
          </a:bodyPr>
          <a:lstStyle/>
          <a:p>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働き方の</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振り返り</a:t>
            </a:r>
            <a:r>
              <a:rPr kumimoji="1"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3" name="角丸四角形 64">
            <a:extLst>
              <a:ext uri="{FF2B5EF4-FFF2-40B4-BE49-F238E27FC236}">
                <a16:creationId xmlns="" xmlns:a16="http://schemas.microsoft.com/office/drawing/2014/main" id="{9121E08B-7E15-4FC8-8F20-9E902F93ACD9}"/>
              </a:ext>
            </a:extLst>
          </p:cNvPr>
          <p:cNvSpPr/>
          <p:nvPr/>
        </p:nvSpPr>
        <p:spPr>
          <a:xfrm>
            <a:off x="556705" y="5382677"/>
            <a:ext cx="2193635" cy="1321288"/>
          </a:xfrm>
          <a:prstGeom prst="roundRect">
            <a:avLst/>
          </a:prstGeom>
          <a:ln w="41275" cmpd="tri">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「目標チェックリスト」</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を活用し、これ</a:t>
            </a:r>
            <a:r>
              <a:rPr lang="ja-JP" altLang="en-US" sz="1400" dirty="0">
                <a:solidFill>
                  <a:prstClr val="black"/>
                </a:solidFill>
                <a:latin typeface="HG丸ｺﾞｼｯｸM-PRO" panose="020F0600000000000000" pitchFamily="50" charset="-128"/>
                <a:ea typeface="HG丸ｺﾞｼｯｸM-PRO" panose="020F0600000000000000" pitchFamily="50" charset="-128"/>
              </a:rPr>
              <a:t>までの働き方を振り返り、</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ジョブリハーサルの</a:t>
            </a:r>
            <a:r>
              <a:rPr lang="ja-JP" altLang="en-US" sz="1400" dirty="0">
                <a:solidFill>
                  <a:prstClr val="black"/>
                </a:solidFill>
                <a:latin typeface="HG丸ｺﾞｼｯｸM-PRO" panose="020F0600000000000000" pitchFamily="50" charset="-128"/>
                <a:ea typeface="HG丸ｺﾞｼｯｸM-PRO" panose="020F0600000000000000" pitchFamily="50" charset="-128"/>
              </a:rPr>
              <a:t>取組み目標を考える</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 xmlns:a16="http://schemas.microsoft.com/office/drawing/2014/main" id="{7C8E178E-AE9B-4DB3-B4F7-45185DB03BD6}"/>
              </a:ext>
            </a:extLst>
          </p:cNvPr>
          <p:cNvSpPr txBox="1"/>
          <p:nvPr/>
        </p:nvSpPr>
        <p:spPr>
          <a:xfrm>
            <a:off x="3941057" y="3398298"/>
            <a:ext cx="1107996" cy="276999"/>
          </a:xfrm>
          <a:prstGeom prst="rect">
            <a:avLst/>
          </a:prstGeom>
          <a:noFill/>
        </p:spPr>
        <p:txBody>
          <a:bodyPr wrap="none" rtlCol="0">
            <a:spAutoFit/>
          </a:bodyPr>
          <a:lstStyle/>
          <a:p>
            <a:r>
              <a:rPr kumimoji="1"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個別面談</a:t>
            </a:r>
            <a:r>
              <a:rPr kumimoji="1"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6" name="角丸四角形 64">
            <a:extLst>
              <a:ext uri="{FF2B5EF4-FFF2-40B4-BE49-F238E27FC236}">
                <a16:creationId xmlns="" xmlns:a16="http://schemas.microsoft.com/office/drawing/2014/main" id="{42740959-759F-430C-9354-D6C53E3DAA7A}"/>
              </a:ext>
            </a:extLst>
          </p:cNvPr>
          <p:cNvSpPr/>
          <p:nvPr/>
        </p:nvSpPr>
        <p:spPr>
          <a:xfrm>
            <a:off x="3511149" y="5363942"/>
            <a:ext cx="2203988" cy="1340023"/>
          </a:xfrm>
          <a:prstGeom prst="roundRect">
            <a:avLst/>
          </a:prstGeom>
          <a:ln w="41275" cmpd="tri">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fontAlgn="auto">
              <a:spcBef>
                <a:spcPts val="0"/>
              </a:spcBef>
              <a:spcAft>
                <a:spcPts val="0"/>
              </a:spcAft>
            </a:pP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次回のジョブリハーサルの目標を設定</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円/楕円 38">
            <a:extLst>
              <a:ext uri="{FF2B5EF4-FFF2-40B4-BE49-F238E27FC236}">
                <a16:creationId xmlns="" xmlns:a16="http://schemas.microsoft.com/office/drawing/2014/main" id="{66925F4C-C514-4F50-92AE-20A3144646B3}"/>
              </a:ext>
            </a:extLst>
          </p:cNvPr>
          <p:cNvSpPr/>
          <p:nvPr/>
        </p:nvSpPr>
        <p:spPr>
          <a:xfrm>
            <a:off x="6306972" y="3116056"/>
            <a:ext cx="2160000" cy="2160000"/>
          </a:xfrm>
          <a:prstGeom prst="ellipse">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dirty="0">
              <a:solidFill>
                <a:srgbClr val="1F497D"/>
              </a:solidFill>
              <a:latin typeface="HG丸ｺﾞｼｯｸM-PRO" panose="020F0600000000000000" pitchFamily="50" charset="-128"/>
              <a:ea typeface="HG丸ｺﾞｼｯｸM-PRO" panose="020F06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srgbClr val="1F497D"/>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角丸四角形 64">
            <a:extLst>
              <a:ext uri="{FF2B5EF4-FFF2-40B4-BE49-F238E27FC236}">
                <a16:creationId xmlns="" xmlns:a16="http://schemas.microsoft.com/office/drawing/2014/main" id="{EFF83D4E-B043-43EE-8E03-FBCDB5B75D9D}"/>
              </a:ext>
            </a:extLst>
          </p:cNvPr>
          <p:cNvSpPr/>
          <p:nvPr/>
        </p:nvSpPr>
        <p:spPr>
          <a:xfrm>
            <a:off x="6385820" y="5363943"/>
            <a:ext cx="2193635" cy="1340022"/>
          </a:xfrm>
          <a:prstGeom prst="roundRect">
            <a:avLst/>
          </a:prstGeom>
          <a:ln w="41275" cmpd="tri">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fontAlgn="auto">
              <a:spcBef>
                <a:spcPts val="0"/>
              </a:spcBef>
              <a:spcAft>
                <a:spcPts val="0"/>
              </a:spcAft>
            </a:pP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ジョブリハーサル</a:t>
            </a:r>
            <a:r>
              <a:rPr lang="ja-JP" altLang="en-US" sz="1400">
                <a:solidFill>
                  <a:prstClr val="black"/>
                </a:solidFill>
                <a:latin typeface="HG丸ｺﾞｼｯｸM-PRO" panose="020F0600000000000000" pitchFamily="50" charset="-128"/>
                <a:ea typeface="HG丸ｺﾞｼｯｸM-PRO" panose="020F0600000000000000" pitchFamily="50" charset="-128"/>
              </a:rPr>
              <a:t>に</a:t>
            </a:r>
            <a:r>
              <a:rPr lang="ja-JP" altLang="en-US" sz="1400" smtClean="0">
                <a:solidFill>
                  <a:prstClr val="black"/>
                </a:solidFill>
                <a:latin typeface="HG丸ｺﾞｼｯｸM-PRO" panose="020F0600000000000000" pitchFamily="50" charset="-128"/>
                <a:ea typeface="HG丸ｺﾞｼｯｸM-PRO" panose="020F0600000000000000" pitchFamily="50" charset="-128"/>
              </a:rPr>
              <a:t>参加</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1" name="Picture 8">
            <a:extLst>
              <a:ext uri="{FF2B5EF4-FFF2-40B4-BE49-F238E27FC236}">
                <a16:creationId xmlns="" xmlns:a16="http://schemas.microsoft.com/office/drawing/2014/main" id="{4A1FB549-BC9C-4B5D-B8CC-5FB2F6E7C5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0102" y="3429000"/>
            <a:ext cx="1462260" cy="146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a:extLst>
              <a:ext uri="{FF2B5EF4-FFF2-40B4-BE49-F238E27FC236}">
                <a16:creationId xmlns="" xmlns:a16="http://schemas.microsoft.com/office/drawing/2014/main" id="{53A3E317-906A-4240-A4B8-65C8A3F36E65}"/>
              </a:ext>
            </a:extLst>
          </p:cNvPr>
          <p:cNvSpPr txBox="1"/>
          <p:nvPr/>
        </p:nvSpPr>
        <p:spPr>
          <a:xfrm>
            <a:off x="6620862" y="3420018"/>
            <a:ext cx="1723549" cy="276999"/>
          </a:xfrm>
          <a:prstGeom prst="rect">
            <a:avLst/>
          </a:prstGeom>
          <a:noFill/>
        </p:spPr>
        <p:txBody>
          <a:bodyPr wrap="none" rtlCol="0">
            <a:spAutoFit/>
          </a:bodyPr>
          <a:lstStyle/>
          <a:p>
            <a:r>
              <a:rPr kumimoji="1"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ジョブリハーサル</a:t>
            </a:r>
            <a:r>
              <a:rPr kumimoji="1"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 name="二等辺三角形 2">
            <a:extLst>
              <a:ext uri="{FF2B5EF4-FFF2-40B4-BE49-F238E27FC236}">
                <a16:creationId xmlns="" xmlns:a16="http://schemas.microsoft.com/office/drawing/2014/main" id="{3FA66A3F-6E82-4642-B947-C8C1B7417DCE}"/>
              </a:ext>
            </a:extLst>
          </p:cNvPr>
          <p:cNvSpPr/>
          <p:nvPr/>
        </p:nvSpPr>
        <p:spPr bwMode="auto">
          <a:xfrm rot="5400000">
            <a:off x="2806713" y="3993291"/>
            <a:ext cx="535118" cy="405530"/>
          </a:xfrm>
          <a:prstGeom prst="triangle">
            <a:avLst/>
          </a:prstGeom>
          <a:solidFill>
            <a:srgbClr val="DDDDDD"/>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24" name="二等辺三角形 23">
            <a:extLst>
              <a:ext uri="{FF2B5EF4-FFF2-40B4-BE49-F238E27FC236}">
                <a16:creationId xmlns="" xmlns:a16="http://schemas.microsoft.com/office/drawing/2014/main" id="{D6C72A84-B49C-4942-A2C9-12BFF8BBF52F}"/>
              </a:ext>
            </a:extLst>
          </p:cNvPr>
          <p:cNvSpPr/>
          <p:nvPr/>
        </p:nvSpPr>
        <p:spPr bwMode="auto">
          <a:xfrm rot="5400000">
            <a:off x="5681847" y="3993291"/>
            <a:ext cx="535118" cy="405530"/>
          </a:xfrm>
          <a:prstGeom prst="triangle">
            <a:avLst/>
          </a:prstGeom>
          <a:solidFill>
            <a:srgbClr val="DDDDDD"/>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9696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endParaRPr lang="ja-JP" altLang="en-US" sz="2727"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Rectangle 3">
            <a:extLst>
              <a:ext uri="{FF2B5EF4-FFF2-40B4-BE49-F238E27FC236}">
                <a16:creationId xmlns="" xmlns:a16="http://schemas.microsoft.com/office/drawing/2014/main" id="{1FA6CD8E-5E0A-4FF7-8044-03EA099146EA}"/>
              </a:ext>
            </a:extLst>
          </p:cNvPr>
          <p:cNvSpPr txBox="1">
            <a:spLocks noChangeArrowheads="1"/>
          </p:cNvSpPr>
          <p:nvPr/>
        </p:nvSpPr>
        <p:spPr>
          <a:xfrm>
            <a:off x="172920" y="1055868"/>
            <a:ext cx="8610999" cy="4929411"/>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fontAlgn="auto">
              <a:spcAft>
                <a:spcPts val="0"/>
              </a:spcAft>
              <a:buClr>
                <a:srgbClr val="4472C4">
                  <a:lumMod val="75000"/>
                </a:srgbClr>
              </a:buClr>
              <a:buFont typeface="Arial" panose="020B0604020202020204" pitchFamily="34" charset="0"/>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 xmlns:a16="http://schemas.microsoft.com/office/drawing/2014/main" id="{A08F5E6E-7D53-47DE-B5AF-FB5EC25153EF}"/>
              </a:ext>
            </a:extLst>
          </p:cNvPr>
          <p:cNvSpPr txBox="1"/>
          <p:nvPr/>
        </p:nvSpPr>
        <p:spPr>
          <a:xfrm>
            <a:off x="496213" y="1967553"/>
            <a:ext cx="3860452" cy="369332"/>
          </a:xfrm>
          <a:prstGeom prst="rect">
            <a:avLst/>
          </a:prstGeom>
          <a:noFill/>
        </p:spPr>
        <p:txBody>
          <a:bodyPr wrap="square" rtlCol="0">
            <a:spAutoFit/>
          </a:bodyPr>
          <a:lstStyle/>
          <a:p>
            <a:r>
              <a:rPr lang="ja-JP" altLang="en-US" sz="1800" b="1" dirty="0">
                <a:solidFill>
                  <a:prstClr val="black"/>
                </a:solidFill>
                <a:latin typeface="BIZ UDPゴシック" panose="020B0400000000000000" pitchFamily="50" charset="-128"/>
                <a:ea typeface="BIZ UDPゴシック" panose="020B0400000000000000" pitchFamily="50" charset="-128"/>
              </a:rPr>
              <a:t>　　</a:t>
            </a:r>
            <a:endParaRPr lang="en-US" altLang="ja-JP" sz="1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タイトル 1">
            <a:extLst>
              <a:ext uri="{FF2B5EF4-FFF2-40B4-BE49-F238E27FC236}">
                <a16:creationId xmlns="" xmlns:a16="http://schemas.microsoft.com/office/drawing/2014/main" id="{69440936-D138-45D6-8BBE-4A672087795E}"/>
              </a:ext>
            </a:extLst>
          </p:cNvPr>
          <p:cNvSpPr txBox="1">
            <a:spLocks/>
          </p:cNvSpPr>
          <p:nvPr/>
        </p:nvSpPr>
        <p:spPr>
          <a:xfrm>
            <a:off x="0" y="8512"/>
            <a:ext cx="9143999" cy="1357468"/>
          </a:xfrm>
          <a:prstGeom prst="rect">
            <a:avLst/>
          </a:prstGeom>
        </p:spPr>
        <p:txBody>
          <a:bodyPr vert="horz" lIns="91440" tIns="45720" rIns="91440" bIns="45720" rtlCol="0" anchor="ctr">
            <a:normAutofit/>
          </a:bodyPr>
          <a:lst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a:lstStyle>
          <a:p>
            <a:pPr fontAlgn="auto">
              <a:spcAft>
                <a:spcPts val="0"/>
              </a:spcAft>
            </a:pPr>
            <a:endParaRPr lang="en-US" altLang="ja-JP" sz="26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Aft>
                <a:spcPts val="0"/>
              </a:spcAft>
            </a:pPr>
            <a:r>
              <a:rPr lang="ja-JP" altLang="en-US" sz="3600" b="1" dirty="0">
                <a:solidFill>
                  <a:prstClr val="black"/>
                </a:solidFill>
                <a:latin typeface="HG丸ｺﾞｼｯｸM-PRO" panose="020F0600000000000000" pitchFamily="50" charset="-128"/>
                <a:ea typeface="HG丸ｺﾞｼｯｸM-PRO" panose="020F0600000000000000" pitchFamily="50" charset="-128"/>
              </a:rPr>
              <a:t>振り返りの方法</a:t>
            </a:r>
            <a:endParaRPr lang="en-US" altLang="ja-JP" sz="3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65" name="角丸四角形 64"/>
          <p:cNvSpPr/>
          <p:nvPr/>
        </p:nvSpPr>
        <p:spPr>
          <a:xfrm>
            <a:off x="576002" y="1617010"/>
            <a:ext cx="7991996" cy="1406863"/>
          </a:xfrm>
          <a:prstGeom prst="roundRect">
            <a:avLst/>
          </a:prstGeom>
          <a:ln w="41275" cmpd="tri">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fontAlgn="auto">
              <a:spcBef>
                <a:spcPts val="0"/>
              </a:spcBef>
              <a:spcAft>
                <a:spcPts val="0"/>
              </a:spcAft>
            </a:pP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「ジョブリハーサル　振り返り</a:t>
            </a:r>
            <a:r>
              <a:rPr lang="ja-JP" altLang="en-US" sz="2000" dirty="0">
                <a:solidFill>
                  <a:prstClr val="black"/>
                </a:solidFill>
                <a:latin typeface="HG丸ｺﾞｼｯｸM-PRO" panose="020F0600000000000000" pitchFamily="50" charset="-128"/>
                <a:ea typeface="HG丸ｺﾞｼｯｸM-PRO" panose="020F0600000000000000" pitchFamily="50" charset="-128"/>
              </a:rPr>
              <a:t>シート</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（以下、「振り返りシート」という）</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を用いて、ジョブリハーサルにおける取組み</a:t>
            </a:r>
            <a:r>
              <a:rPr lang="ja-JP" altLang="en-US" sz="2000" dirty="0">
                <a:solidFill>
                  <a:prstClr val="black"/>
                </a:solidFill>
                <a:latin typeface="HG丸ｺﾞｼｯｸM-PRO" panose="020F0600000000000000" pitchFamily="50" charset="-128"/>
                <a:ea typeface="HG丸ｺﾞｼｯｸM-PRO" panose="020F0600000000000000" pitchFamily="50" charset="-128"/>
              </a:rPr>
              <a:t>を振り返ります</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2000" dirty="0" smtClean="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振り返りシート」と「目標チェックリスト」の内容</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をふまえて次回</a:t>
            </a:r>
            <a:r>
              <a:rPr lang="ja-JP" altLang="en-US" sz="2000" dirty="0">
                <a:solidFill>
                  <a:prstClr val="black"/>
                </a:solidFill>
                <a:latin typeface="HG丸ｺﾞｼｯｸM-PRO" panose="020F0600000000000000" pitchFamily="50" charset="-128"/>
                <a:ea typeface="HG丸ｺﾞｼｯｸM-PRO" panose="020F0600000000000000" pitchFamily="50" charset="-128"/>
              </a:rPr>
              <a:t>のジョブリハーサルの目標を検討します。</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円/楕円 13"/>
          <p:cNvSpPr/>
          <p:nvPr/>
        </p:nvSpPr>
        <p:spPr>
          <a:xfrm>
            <a:off x="6365343" y="3417209"/>
            <a:ext cx="2160000" cy="2160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b="1" dirty="0">
              <a:solidFill>
                <a:srgbClr val="1F497D"/>
              </a:solidFill>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a:blip r:embed="rId3"/>
          <a:stretch>
            <a:fillRect/>
          </a:stretch>
        </p:blipFill>
        <p:spPr>
          <a:xfrm>
            <a:off x="6735755" y="3764503"/>
            <a:ext cx="1607885" cy="1607885"/>
          </a:xfrm>
          <a:prstGeom prst="rect">
            <a:avLst/>
          </a:prstGeom>
        </p:spPr>
      </p:pic>
      <p:sp>
        <p:nvSpPr>
          <p:cNvPr id="10" name="円/楕円 6">
            <a:extLst>
              <a:ext uri="{FF2B5EF4-FFF2-40B4-BE49-F238E27FC236}">
                <a16:creationId xmlns="" xmlns:a16="http://schemas.microsoft.com/office/drawing/2014/main" id="{6A9107F3-212F-40A5-A376-CE8D5F3736C2}"/>
              </a:ext>
            </a:extLst>
          </p:cNvPr>
          <p:cNvSpPr/>
          <p:nvPr/>
        </p:nvSpPr>
        <p:spPr>
          <a:xfrm>
            <a:off x="3416832" y="3417209"/>
            <a:ext cx="2160000" cy="2160000"/>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8000" b="1" dirty="0">
              <a:solidFill>
                <a:srgbClr val="1F497D"/>
              </a:solidFill>
              <a:latin typeface="HG丸ｺﾞｼｯｸM-PRO" panose="020F0600000000000000" pitchFamily="50" charset="-128"/>
              <a:ea typeface="HG丸ｺﾞｼｯｸM-PRO" panose="020F0600000000000000" pitchFamily="50" charset="-128"/>
            </a:endParaRPr>
          </a:p>
        </p:txBody>
      </p:sp>
      <p:sp>
        <p:nvSpPr>
          <p:cNvPr id="13" name="角丸四角形 64">
            <a:extLst>
              <a:ext uri="{FF2B5EF4-FFF2-40B4-BE49-F238E27FC236}">
                <a16:creationId xmlns="" xmlns:a16="http://schemas.microsoft.com/office/drawing/2014/main" id="{9121E08B-7E15-4FC8-8F20-9E902F93ACD9}"/>
              </a:ext>
            </a:extLst>
          </p:cNvPr>
          <p:cNvSpPr/>
          <p:nvPr/>
        </p:nvSpPr>
        <p:spPr>
          <a:xfrm>
            <a:off x="438369" y="5718221"/>
            <a:ext cx="2304000" cy="853791"/>
          </a:xfrm>
          <a:prstGeom prst="roundRect">
            <a:avLst/>
          </a:prstGeom>
          <a:ln w="41275" cmpd="tri">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fontAlgn="auto">
              <a:spcBef>
                <a:spcPts val="0"/>
              </a:spcBef>
              <a:spcAft>
                <a:spcPts val="0"/>
              </a:spcAft>
            </a:pP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ジョブリハーサルに参加</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 xmlns:a16="http://schemas.microsoft.com/office/drawing/2014/main" id="{7C8E178E-AE9B-4DB3-B4F7-45185DB03BD6}"/>
              </a:ext>
            </a:extLst>
          </p:cNvPr>
          <p:cNvSpPr txBox="1"/>
          <p:nvPr/>
        </p:nvSpPr>
        <p:spPr>
          <a:xfrm>
            <a:off x="6855863" y="3655000"/>
            <a:ext cx="1261884" cy="307777"/>
          </a:xfrm>
          <a:prstGeom prst="rect">
            <a:avLst/>
          </a:prstGeom>
          <a:noFill/>
        </p:spPr>
        <p:txBody>
          <a:bodyPr wrap="none" rtlCol="0">
            <a:spAutoFit/>
          </a:bodyPr>
          <a:lstStyle/>
          <a:p>
            <a:r>
              <a:rPr kumimoji="1"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個別面談</a:t>
            </a:r>
            <a:r>
              <a:rPr kumimoji="1"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6" name="角丸四角形 64">
            <a:extLst>
              <a:ext uri="{FF2B5EF4-FFF2-40B4-BE49-F238E27FC236}">
                <a16:creationId xmlns="" xmlns:a16="http://schemas.microsoft.com/office/drawing/2014/main" id="{42740959-759F-430C-9354-D6C53E3DAA7A}"/>
              </a:ext>
            </a:extLst>
          </p:cNvPr>
          <p:cNvSpPr/>
          <p:nvPr/>
        </p:nvSpPr>
        <p:spPr>
          <a:xfrm>
            <a:off x="3344832" y="5691782"/>
            <a:ext cx="2304000" cy="854971"/>
          </a:xfrm>
          <a:prstGeom prst="roundRect">
            <a:avLst/>
          </a:prstGeom>
          <a:ln w="41275" cmpd="tri">
            <a:solidFill>
              <a:srgbClr val="FFCCCC"/>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「振り返りシート」で取組みを振り返り、次回の目標を検討</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円/楕円 38">
            <a:extLst>
              <a:ext uri="{FF2B5EF4-FFF2-40B4-BE49-F238E27FC236}">
                <a16:creationId xmlns="" xmlns:a16="http://schemas.microsoft.com/office/drawing/2014/main" id="{66925F4C-C514-4F50-92AE-20A3144646B3}"/>
              </a:ext>
            </a:extLst>
          </p:cNvPr>
          <p:cNvSpPr/>
          <p:nvPr/>
        </p:nvSpPr>
        <p:spPr>
          <a:xfrm>
            <a:off x="468322" y="3417209"/>
            <a:ext cx="2160000" cy="2160000"/>
          </a:xfrm>
          <a:prstGeom prst="ellipse">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dirty="0">
              <a:solidFill>
                <a:srgbClr val="1F497D"/>
              </a:solidFill>
              <a:latin typeface="HG丸ｺﾞｼｯｸM-PRO" panose="020F0600000000000000" pitchFamily="50" charset="-128"/>
              <a:ea typeface="HG丸ｺﾞｼｯｸM-PRO" panose="020F06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srgbClr val="1F497D"/>
              </a:solidFill>
              <a:effectLst/>
              <a:uLnTx/>
              <a:uFillTx/>
              <a:latin typeface="HG丸ｺﾞｼｯｸM-PRO" panose="020F0600000000000000" pitchFamily="50" charset="-128"/>
              <a:ea typeface="HG丸ｺﾞｼｯｸM-PRO" panose="020F0600000000000000" pitchFamily="50" charset="-128"/>
            </a:endParaRPr>
          </a:p>
        </p:txBody>
      </p:sp>
      <p:sp>
        <p:nvSpPr>
          <p:cNvPr id="20" name="角丸四角形 64">
            <a:extLst>
              <a:ext uri="{FF2B5EF4-FFF2-40B4-BE49-F238E27FC236}">
                <a16:creationId xmlns="" xmlns:a16="http://schemas.microsoft.com/office/drawing/2014/main" id="{EFF83D4E-B043-43EE-8E03-FBCDB5B75D9D}"/>
              </a:ext>
            </a:extLst>
          </p:cNvPr>
          <p:cNvSpPr/>
          <p:nvPr/>
        </p:nvSpPr>
        <p:spPr>
          <a:xfrm>
            <a:off x="6365343" y="5723456"/>
            <a:ext cx="2304000" cy="864711"/>
          </a:xfrm>
          <a:prstGeom prst="roundRect">
            <a:avLst/>
          </a:prstGeom>
          <a:ln w="41275" cmpd="tri">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「目標チェックリスト」と「振り返りシート」</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を踏まえて次回</a:t>
            </a:r>
            <a:r>
              <a:rPr lang="ja-JP" altLang="en-US" sz="1400" dirty="0">
                <a:solidFill>
                  <a:prstClr val="black"/>
                </a:solidFill>
                <a:latin typeface="HG丸ｺﾞｼｯｸM-PRO" panose="020F0600000000000000" pitchFamily="50" charset="-128"/>
                <a:ea typeface="HG丸ｺﾞｼｯｸM-PRO" panose="020F0600000000000000" pitchFamily="50" charset="-128"/>
              </a:rPr>
              <a:t>の目標を設定</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1" name="Picture 8">
            <a:extLst>
              <a:ext uri="{FF2B5EF4-FFF2-40B4-BE49-F238E27FC236}">
                <a16:creationId xmlns="" xmlns:a16="http://schemas.microsoft.com/office/drawing/2014/main" id="{4A1FB549-BC9C-4B5D-B8CC-5FB2F6E7C5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285" y="3825552"/>
            <a:ext cx="1462260" cy="146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a:extLst>
              <a:ext uri="{FF2B5EF4-FFF2-40B4-BE49-F238E27FC236}">
                <a16:creationId xmlns="" xmlns:a16="http://schemas.microsoft.com/office/drawing/2014/main" id="{53A3E317-906A-4240-A4B8-65C8A3F36E65}"/>
              </a:ext>
            </a:extLst>
          </p:cNvPr>
          <p:cNvSpPr txBox="1"/>
          <p:nvPr/>
        </p:nvSpPr>
        <p:spPr>
          <a:xfrm>
            <a:off x="627236" y="3762728"/>
            <a:ext cx="1842171" cy="307777"/>
          </a:xfrm>
          <a:prstGeom prst="rect">
            <a:avLst/>
          </a:prstGeom>
          <a:noFill/>
        </p:spPr>
        <p:txBody>
          <a:bodyPr wrap="non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ジョブリハーサル</a:t>
            </a:r>
            <a:r>
              <a:rPr kumimoji="1"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 name="二等辺三角形 2">
            <a:extLst>
              <a:ext uri="{FF2B5EF4-FFF2-40B4-BE49-F238E27FC236}">
                <a16:creationId xmlns="" xmlns:a16="http://schemas.microsoft.com/office/drawing/2014/main" id="{3FA66A3F-6E82-4642-B947-C8C1B7417DCE}"/>
              </a:ext>
            </a:extLst>
          </p:cNvPr>
          <p:cNvSpPr/>
          <p:nvPr/>
        </p:nvSpPr>
        <p:spPr bwMode="auto">
          <a:xfrm rot="5400000">
            <a:off x="2755018" y="4294444"/>
            <a:ext cx="535118" cy="405530"/>
          </a:xfrm>
          <a:prstGeom prst="triangle">
            <a:avLst/>
          </a:prstGeom>
          <a:solidFill>
            <a:srgbClr val="DDDDDD"/>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24" name="二等辺三角形 23">
            <a:extLst>
              <a:ext uri="{FF2B5EF4-FFF2-40B4-BE49-F238E27FC236}">
                <a16:creationId xmlns="" xmlns:a16="http://schemas.microsoft.com/office/drawing/2014/main" id="{D6C72A84-B49C-4942-A2C9-12BFF8BBF52F}"/>
              </a:ext>
            </a:extLst>
          </p:cNvPr>
          <p:cNvSpPr/>
          <p:nvPr/>
        </p:nvSpPr>
        <p:spPr bwMode="auto">
          <a:xfrm rot="5400000">
            <a:off x="5703528" y="4294444"/>
            <a:ext cx="535118" cy="405530"/>
          </a:xfrm>
          <a:prstGeom prst="triangle">
            <a:avLst/>
          </a:prstGeom>
          <a:solidFill>
            <a:srgbClr val="DDDDDD"/>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 xmlns:a16="http://schemas.microsoft.com/office/drawing/2014/main" id="{686CBAE9-B3B7-4418-96A9-F2C08BAD22DF}"/>
              </a:ext>
            </a:extLst>
          </p:cNvPr>
          <p:cNvPicPr>
            <a:picLocks noChangeAspect="1"/>
          </p:cNvPicPr>
          <p:nvPr/>
        </p:nvPicPr>
        <p:blipFill>
          <a:blip r:embed="rId5"/>
          <a:stretch>
            <a:fillRect/>
          </a:stretch>
        </p:blipFill>
        <p:spPr>
          <a:xfrm>
            <a:off x="3523131" y="3657905"/>
            <a:ext cx="1667068" cy="1667068"/>
          </a:xfrm>
          <a:prstGeom prst="rect">
            <a:avLst/>
          </a:prstGeom>
        </p:spPr>
      </p:pic>
      <p:sp>
        <p:nvSpPr>
          <p:cNvPr id="26" name="テキスト ボックス 25">
            <a:extLst>
              <a:ext uri="{FF2B5EF4-FFF2-40B4-BE49-F238E27FC236}">
                <a16:creationId xmlns="" xmlns:a16="http://schemas.microsoft.com/office/drawing/2014/main" id="{DED31BD1-5A8A-4C3F-A35F-C8E104042A11}"/>
              </a:ext>
            </a:extLst>
          </p:cNvPr>
          <p:cNvSpPr txBox="1"/>
          <p:nvPr/>
        </p:nvSpPr>
        <p:spPr>
          <a:xfrm>
            <a:off x="3905925" y="3680842"/>
            <a:ext cx="1332147" cy="307777"/>
          </a:xfrm>
          <a:prstGeom prst="rect">
            <a:avLst/>
          </a:prstGeom>
          <a:noFill/>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振り返り</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0604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214" y="384293"/>
            <a:ext cx="9144000" cy="955589"/>
          </a:xfrm>
        </p:spPr>
        <p:txBody>
          <a:bodyPr>
            <a:noAutofit/>
          </a:bodyPr>
          <a:lstStyle/>
          <a:p>
            <a:pPr algn="ctr" eaLnBrk="1" hangingPunct="1"/>
            <a:r>
              <a:rPr lang="en-US" altLang="ja-JP" sz="3200" b="1" dirty="0">
                <a:latin typeface="UD デジタル 教科書体 NP-R" panose="02020400000000000000" pitchFamily="18" charset="-128"/>
                <a:ea typeface="UD デジタル 教科書体 NP-R" panose="02020400000000000000" pitchFamily="18" charset="-128"/>
              </a:rPr>
              <a:t/>
            </a:r>
            <a:br>
              <a:rPr lang="en-US" altLang="ja-JP" sz="3200" b="1" dirty="0">
                <a:latin typeface="UD デジタル 教科書体 NP-R" panose="02020400000000000000" pitchFamily="18" charset="-128"/>
                <a:ea typeface="UD デジタル 教科書体 NP-R" panose="02020400000000000000" pitchFamily="18" charset="-128"/>
              </a:rPr>
            </a:br>
            <a:r>
              <a:rPr lang="ja-JP" altLang="en-US" sz="3200" b="1" dirty="0">
                <a:latin typeface="HG丸ｺﾞｼｯｸM-PRO" panose="020F0600000000000000" pitchFamily="50" charset="-128"/>
                <a:ea typeface="HG丸ｺﾞｼｯｸM-PRO" panose="020F0600000000000000" pitchFamily="50" charset="-128"/>
              </a:rPr>
              <a:t>ジョブリハーサルの効果的な受講のために</a:t>
            </a:r>
          </a:p>
        </p:txBody>
      </p:sp>
      <p:sp>
        <p:nvSpPr>
          <p:cNvPr id="12" name="Rectangle 3"/>
          <p:cNvSpPr txBox="1">
            <a:spLocks noChangeArrowheads="1"/>
          </p:cNvSpPr>
          <p:nvPr/>
        </p:nvSpPr>
        <p:spPr>
          <a:xfrm>
            <a:off x="526190" y="3321001"/>
            <a:ext cx="1944216" cy="1728192"/>
          </a:xfrm>
          <a:prstGeom prst="rect">
            <a:avLst/>
          </a:prstGeom>
          <a:solidFill>
            <a:srgbClr val="FFEBEB"/>
          </a:solidFill>
          <a:ln>
            <a:solidFill>
              <a:srgbClr val="FFCCCC"/>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891" indent="-342891" algn="l" defTabSz="914377"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32" indent="-285744" algn="l" defTabSz="914377"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2971" indent="-228594" algn="l" defTabSz="914377"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160"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349"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537"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0" indent="0" fontAlgn="auto">
              <a:spcAft>
                <a:spcPts val="0"/>
              </a:spcAft>
              <a:buClr>
                <a:schemeClr val="accent5">
                  <a:lumMod val="75000"/>
                </a:schemeClr>
              </a:buClr>
              <a:buFont typeface="Arial" pitchFamily="34" charset="0"/>
              <a:buNone/>
            </a:pPr>
            <a:endParaRPr lang="en-US" altLang="ja-JP" sz="3100" dirty="0">
              <a:solidFill>
                <a:srgbClr val="000000"/>
              </a:solidFill>
              <a:latin typeface="UD デジタル 教科書体 NP-R" panose="02020400000000000000" pitchFamily="18" charset="-128"/>
              <a:ea typeface="UD デジタル 教科書体 NP-R" panose="02020400000000000000" pitchFamily="18" charset="-128"/>
            </a:endParaRPr>
          </a:p>
        </p:txBody>
      </p:sp>
      <p:sp>
        <p:nvSpPr>
          <p:cNvPr id="2" name="正方形/長方形 1"/>
          <p:cNvSpPr/>
          <p:nvPr/>
        </p:nvSpPr>
        <p:spPr>
          <a:xfrm>
            <a:off x="526190" y="4800499"/>
            <a:ext cx="1944216" cy="536726"/>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Clr>
                <a:schemeClr val="accent5">
                  <a:lumMod val="75000"/>
                </a:schemeClr>
              </a:buClr>
              <a:buFont typeface="Arial" pitchFamily="34" charset="0"/>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働き方の振り返り</a:t>
            </a:r>
            <a:endParaRPr lang="en-US" altLang="ja-JP" sz="16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11" name="Rectangle 3"/>
          <p:cNvSpPr txBox="1">
            <a:spLocks noChangeArrowheads="1"/>
          </p:cNvSpPr>
          <p:nvPr/>
        </p:nvSpPr>
        <p:spPr>
          <a:xfrm>
            <a:off x="2600688" y="3321001"/>
            <a:ext cx="1944216" cy="1728192"/>
          </a:xfrm>
          <a:prstGeom prst="rect">
            <a:avLst/>
          </a:prstGeom>
          <a:solidFill>
            <a:srgbClr val="D6F4FE"/>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891" indent="-342891" algn="l" defTabSz="914377"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32" indent="-285744" algn="l" defTabSz="914377"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2971" indent="-228594" algn="l" defTabSz="914377"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160"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349"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537"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0" indent="0" fontAlgn="auto">
              <a:spcAft>
                <a:spcPts val="0"/>
              </a:spcAft>
              <a:buClr>
                <a:schemeClr val="accent5">
                  <a:lumMod val="75000"/>
                </a:schemeClr>
              </a:buClr>
              <a:buFont typeface="Arial" pitchFamily="34" charset="0"/>
              <a:buNone/>
            </a:pPr>
            <a:endParaRPr lang="en-US" altLang="ja-JP" sz="3100" dirty="0">
              <a:solidFill>
                <a:srgbClr val="000000"/>
              </a:solidFill>
              <a:latin typeface="UD デジタル 教科書体 NP-R" panose="02020400000000000000" pitchFamily="18" charset="-128"/>
              <a:ea typeface="UD デジタル 教科書体 NP-R" panose="02020400000000000000" pitchFamily="18" charset="-128"/>
            </a:endParaRPr>
          </a:p>
        </p:txBody>
      </p:sp>
      <p:sp>
        <p:nvSpPr>
          <p:cNvPr id="14" name="正方形/長方形 13"/>
          <p:cNvSpPr/>
          <p:nvPr/>
        </p:nvSpPr>
        <p:spPr>
          <a:xfrm>
            <a:off x="2602361" y="4812217"/>
            <a:ext cx="1944216" cy="5350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Aft>
                <a:spcPts val="0"/>
              </a:spcAft>
              <a:buClr>
                <a:schemeClr val="accent5">
                  <a:lumMod val="75000"/>
                </a:schemeClr>
              </a:buClr>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目標設定</a:t>
            </a:r>
            <a:endParaRPr lang="en-US" altLang="ja-JP" sz="16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15" name="Rectangle 3"/>
          <p:cNvSpPr txBox="1">
            <a:spLocks noChangeArrowheads="1"/>
          </p:cNvSpPr>
          <p:nvPr/>
        </p:nvSpPr>
        <p:spPr>
          <a:xfrm>
            <a:off x="4702654" y="3331289"/>
            <a:ext cx="1944216" cy="1728192"/>
          </a:xfrm>
          <a:prstGeom prst="rect">
            <a:avLst/>
          </a:prstGeom>
          <a:solidFill>
            <a:srgbClr val="D6F4FE"/>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891" indent="-342891" algn="l" defTabSz="914377"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32" indent="-285744" algn="l" defTabSz="914377"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2971" indent="-228594" algn="l" defTabSz="914377"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160"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349"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537"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0" indent="0" fontAlgn="auto">
              <a:spcAft>
                <a:spcPts val="0"/>
              </a:spcAft>
              <a:buClr>
                <a:schemeClr val="accent5">
                  <a:lumMod val="75000"/>
                </a:schemeClr>
              </a:buClr>
              <a:buFont typeface="Arial" pitchFamily="34" charset="0"/>
              <a:buNone/>
            </a:pPr>
            <a:endParaRPr lang="en-US" altLang="ja-JP" sz="3100" dirty="0">
              <a:solidFill>
                <a:srgbClr val="000000"/>
              </a:solidFill>
              <a:latin typeface="UD デジタル 教科書体 NP-R" panose="02020400000000000000" pitchFamily="18" charset="-128"/>
              <a:ea typeface="UD デジタル 教科書体 NP-R" panose="02020400000000000000" pitchFamily="18" charset="-128"/>
            </a:endParaRPr>
          </a:p>
        </p:txBody>
      </p:sp>
      <p:sp>
        <p:nvSpPr>
          <p:cNvPr id="16" name="正方形/長方形 15"/>
          <p:cNvSpPr/>
          <p:nvPr/>
        </p:nvSpPr>
        <p:spPr>
          <a:xfrm>
            <a:off x="4702654" y="4800499"/>
            <a:ext cx="1944216" cy="5470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Clr>
                <a:schemeClr val="accent5">
                  <a:lumMod val="75000"/>
                </a:schemeClr>
              </a:buClr>
              <a:buFont typeface="Arial" pitchFamily="34" charset="0"/>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実践</a:t>
            </a:r>
            <a:endParaRPr lang="en-US" altLang="ja-JP" sz="16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Rectangle 3"/>
          <p:cNvSpPr txBox="1">
            <a:spLocks noChangeArrowheads="1"/>
          </p:cNvSpPr>
          <p:nvPr/>
        </p:nvSpPr>
        <p:spPr>
          <a:xfrm>
            <a:off x="6804248" y="3339840"/>
            <a:ext cx="1944216" cy="1728192"/>
          </a:xfrm>
          <a:prstGeom prst="rect">
            <a:avLst/>
          </a:prstGeom>
          <a:solidFill>
            <a:srgbClr val="D6F4FE"/>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891" indent="-342891" algn="l" defTabSz="914377"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32" indent="-285744" algn="l" defTabSz="914377"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2971" indent="-228594" algn="l" defTabSz="914377"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160"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349"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537"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0" indent="0" fontAlgn="auto">
              <a:spcAft>
                <a:spcPts val="0"/>
              </a:spcAft>
              <a:buClr>
                <a:schemeClr val="accent5">
                  <a:lumMod val="75000"/>
                </a:schemeClr>
              </a:buClr>
              <a:buFont typeface="Arial" pitchFamily="34" charset="0"/>
              <a:buNone/>
            </a:pPr>
            <a:endParaRPr lang="en-US" altLang="ja-JP" sz="3100" dirty="0">
              <a:solidFill>
                <a:srgbClr val="000000"/>
              </a:solidFill>
              <a:latin typeface="UD デジタル 教科書体 NP-R" panose="02020400000000000000" pitchFamily="18" charset="-128"/>
              <a:ea typeface="UD デジタル 教科書体 NP-R" panose="02020400000000000000" pitchFamily="18" charset="-128"/>
            </a:endParaRPr>
          </a:p>
        </p:txBody>
      </p:sp>
      <p:sp>
        <p:nvSpPr>
          <p:cNvPr id="21" name="正方形/長方形 20"/>
          <p:cNvSpPr/>
          <p:nvPr/>
        </p:nvSpPr>
        <p:spPr>
          <a:xfrm>
            <a:off x="6804248" y="4800499"/>
            <a:ext cx="1944216" cy="5470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Clr>
                <a:schemeClr val="accent5">
                  <a:lumMod val="75000"/>
                </a:schemeClr>
              </a:buClr>
              <a:buFont typeface="Arial" pitchFamily="34" charset="0"/>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振り返り</a:t>
            </a:r>
            <a:endParaRPr lang="en-US" altLang="ja-JP" sz="16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42" name="角丸四角形 41"/>
          <p:cNvSpPr/>
          <p:nvPr/>
        </p:nvSpPr>
        <p:spPr>
          <a:xfrm>
            <a:off x="971600" y="1611543"/>
            <a:ext cx="7286934" cy="1379866"/>
          </a:xfrm>
          <a:prstGeom prst="roundRect">
            <a:avLst/>
          </a:prstGeom>
          <a:ln w="41275" cmpd="tri">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algn="ctr" fontAlgn="auto">
              <a:spcBef>
                <a:spcPts val="0"/>
              </a:spcBef>
              <a:spcAft>
                <a:spcPts val="0"/>
              </a:spcAft>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これ</a:t>
            </a:r>
            <a:r>
              <a:rPr lang="ja-JP" altLang="en-US" dirty="0">
                <a:solidFill>
                  <a:prstClr val="black"/>
                </a:solidFill>
                <a:latin typeface="HG丸ｺﾞｼｯｸM-PRO" panose="020F0600000000000000" pitchFamily="50" charset="-128"/>
                <a:ea typeface="HG丸ｺﾞｼｯｸM-PRO" panose="020F0600000000000000" pitchFamily="50" charset="-128"/>
              </a:rPr>
              <a:t>までの働き方を振り返り、具体的な目標を意識して取り組むことが大切です。ジョブリハーサルでは、目標設定→実践→振り返りを繰り返します。</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2060" y="3132921"/>
            <a:ext cx="1667578" cy="1667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右矢印 3"/>
          <p:cNvSpPr/>
          <p:nvPr/>
        </p:nvSpPr>
        <p:spPr>
          <a:xfrm>
            <a:off x="2470406" y="4087378"/>
            <a:ext cx="130282" cy="59355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4566407" y="4087378"/>
            <a:ext cx="130282" cy="59355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6660418" y="4087378"/>
            <a:ext cx="130282" cy="59355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769257" y="5452961"/>
            <a:ext cx="115111" cy="3857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535238" y="5754924"/>
            <a:ext cx="4291574" cy="787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rot="10800000">
            <a:off x="3476488" y="5420876"/>
            <a:ext cx="192616" cy="38780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789354" y="5956551"/>
            <a:ext cx="2031325"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次回のジョブリハーサルへ</a:t>
            </a:r>
          </a:p>
        </p:txBody>
      </p:sp>
      <p:pic>
        <p:nvPicPr>
          <p:cNvPr id="27" name="図 26"/>
          <p:cNvPicPr>
            <a:picLocks noChangeAspect="1"/>
          </p:cNvPicPr>
          <p:nvPr/>
        </p:nvPicPr>
        <p:blipFill rotWithShape="1">
          <a:blip r:embed="rId4"/>
          <a:srcRect l="-1118" t="3293" r="82153" b="-3293"/>
          <a:stretch/>
        </p:blipFill>
        <p:spPr>
          <a:xfrm>
            <a:off x="3054919" y="3496014"/>
            <a:ext cx="1442495" cy="1290600"/>
          </a:xfrm>
          <a:prstGeom prst="rect">
            <a:avLst/>
          </a:prstGeom>
        </p:spPr>
      </p:pic>
      <p:pic>
        <p:nvPicPr>
          <p:cNvPr id="25" name="図 24"/>
          <p:cNvPicPr>
            <a:picLocks noChangeAspect="1"/>
          </p:cNvPicPr>
          <p:nvPr/>
        </p:nvPicPr>
        <p:blipFill>
          <a:blip r:embed="rId5"/>
          <a:stretch>
            <a:fillRect/>
          </a:stretch>
        </p:blipFill>
        <p:spPr>
          <a:xfrm>
            <a:off x="6930297" y="3183361"/>
            <a:ext cx="1696919" cy="1696919"/>
          </a:xfrm>
          <a:prstGeom prst="rect">
            <a:avLst/>
          </a:prstGeom>
        </p:spPr>
      </p:pic>
      <p:pic>
        <p:nvPicPr>
          <p:cNvPr id="26" name="図 25"/>
          <p:cNvPicPr>
            <a:picLocks noChangeAspect="1"/>
          </p:cNvPicPr>
          <p:nvPr/>
        </p:nvPicPr>
        <p:blipFill>
          <a:blip r:embed="rId6"/>
          <a:stretch>
            <a:fillRect/>
          </a:stretch>
        </p:blipFill>
        <p:spPr>
          <a:xfrm>
            <a:off x="598085" y="3175605"/>
            <a:ext cx="1823270" cy="1823270"/>
          </a:xfrm>
          <a:prstGeom prst="rect">
            <a:avLst/>
          </a:prstGeom>
        </p:spPr>
      </p:pic>
      <p:pic>
        <p:nvPicPr>
          <p:cNvPr id="24" name="図 23"/>
          <p:cNvPicPr>
            <a:picLocks noChangeAspect="1"/>
          </p:cNvPicPr>
          <p:nvPr/>
        </p:nvPicPr>
        <p:blipFill>
          <a:blip r:embed="rId7"/>
          <a:stretch>
            <a:fillRect/>
          </a:stretch>
        </p:blipFill>
        <p:spPr>
          <a:xfrm>
            <a:off x="691086" y="3321001"/>
            <a:ext cx="1621570" cy="1621570"/>
          </a:xfrm>
          <a:prstGeom prst="rect">
            <a:avLst/>
          </a:prstGeom>
        </p:spPr>
      </p:pic>
    </p:spTree>
    <p:extLst>
      <p:ext uri="{BB962C8B-B14F-4D97-AF65-F5344CB8AC3E}">
        <p14:creationId xmlns:p14="http://schemas.microsoft.com/office/powerpoint/2010/main" val="212204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endParaRPr lang="ja-JP" altLang="en-US" sz="2727"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Rectangle 3">
            <a:extLst>
              <a:ext uri="{FF2B5EF4-FFF2-40B4-BE49-F238E27FC236}">
                <a16:creationId xmlns="" xmlns:a16="http://schemas.microsoft.com/office/drawing/2014/main" id="{1FA6CD8E-5E0A-4FF7-8044-03EA099146EA}"/>
              </a:ext>
            </a:extLst>
          </p:cNvPr>
          <p:cNvSpPr txBox="1">
            <a:spLocks noChangeArrowheads="1"/>
          </p:cNvSpPr>
          <p:nvPr/>
        </p:nvSpPr>
        <p:spPr>
          <a:xfrm>
            <a:off x="172920" y="1055868"/>
            <a:ext cx="8610999" cy="4929411"/>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fontAlgn="auto">
              <a:spcAft>
                <a:spcPts val="0"/>
              </a:spcAft>
              <a:buClr>
                <a:srgbClr val="4472C4">
                  <a:lumMod val="75000"/>
                </a:srgbClr>
              </a:buClr>
              <a:buFont typeface="Arial" panose="020B0604020202020204" pitchFamily="34" charset="0"/>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 xmlns:a16="http://schemas.microsoft.com/office/drawing/2014/main" id="{A08F5E6E-7D53-47DE-B5AF-FB5EC25153EF}"/>
              </a:ext>
            </a:extLst>
          </p:cNvPr>
          <p:cNvSpPr txBox="1"/>
          <p:nvPr/>
        </p:nvSpPr>
        <p:spPr>
          <a:xfrm>
            <a:off x="496213" y="1967553"/>
            <a:ext cx="3860452" cy="369332"/>
          </a:xfrm>
          <a:prstGeom prst="rect">
            <a:avLst/>
          </a:prstGeom>
          <a:noFill/>
        </p:spPr>
        <p:txBody>
          <a:bodyPr wrap="square" rtlCol="0">
            <a:spAutoFit/>
          </a:bodyPr>
          <a:lstStyle/>
          <a:p>
            <a:r>
              <a:rPr lang="ja-JP" altLang="en-US" sz="1800" b="1" dirty="0">
                <a:solidFill>
                  <a:prstClr val="black"/>
                </a:solidFill>
                <a:latin typeface="BIZ UDPゴシック" panose="020B0400000000000000" pitchFamily="50" charset="-128"/>
                <a:ea typeface="BIZ UDPゴシック" panose="020B0400000000000000" pitchFamily="50" charset="-128"/>
              </a:rPr>
              <a:t>　　</a:t>
            </a:r>
            <a:endParaRPr lang="en-US" altLang="ja-JP" sz="1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タイトル 1">
            <a:extLst>
              <a:ext uri="{FF2B5EF4-FFF2-40B4-BE49-F238E27FC236}">
                <a16:creationId xmlns="" xmlns:a16="http://schemas.microsoft.com/office/drawing/2014/main" id="{69440936-D138-45D6-8BBE-4A672087795E}"/>
              </a:ext>
            </a:extLst>
          </p:cNvPr>
          <p:cNvSpPr txBox="1">
            <a:spLocks/>
          </p:cNvSpPr>
          <p:nvPr/>
        </p:nvSpPr>
        <p:spPr>
          <a:xfrm>
            <a:off x="-27908" y="41033"/>
            <a:ext cx="9143999" cy="1015351"/>
          </a:xfrm>
          <a:prstGeom prst="rect">
            <a:avLst/>
          </a:prstGeom>
        </p:spPr>
        <p:txBody>
          <a:bodyPr vert="horz" lIns="91440" tIns="45720" rIns="91440" bIns="45720" rtlCol="0" anchor="ctr">
            <a:normAutofit fontScale="92500" lnSpcReduction="20000"/>
          </a:bodyPr>
          <a:lst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a:lstStyle>
          <a:p>
            <a:pPr fontAlgn="auto">
              <a:spcAft>
                <a:spcPts val="0"/>
              </a:spcAft>
            </a:pPr>
            <a:endParaRPr lang="en-US" altLang="ja-JP" sz="26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Aft>
                <a:spcPts val="0"/>
              </a:spcAft>
            </a:pPr>
            <a:endParaRPr lang="en-US" altLang="ja-JP" sz="28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Aft>
                <a:spcPts val="0"/>
              </a:spcAft>
            </a:pPr>
            <a:r>
              <a:rPr lang="ja-JP" altLang="en-US" sz="3500" b="1" dirty="0">
                <a:solidFill>
                  <a:prstClr val="black"/>
                </a:solidFill>
                <a:latin typeface="HG丸ｺﾞｼｯｸM-PRO" panose="020F0600000000000000" pitchFamily="50" charset="-128"/>
                <a:ea typeface="HG丸ｺﾞｼｯｸM-PRO" panose="020F0600000000000000" pitchFamily="50" charset="-128"/>
              </a:rPr>
              <a:t>目標</a:t>
            </a:r>
            <a:r>
              <a:rPr lang="ja-JP" altLang="en-US" sz="3500" b="1" dirty="0" smtClean="0">
                <a:solidFill>
                  <a:prstClr val="black"/>
                </a:solidFill>
                <a:latin typeface="HG丸ｺﾞｼｯｸM-PRO" panose="020F0600000000000000" pitchFamily="50" charset="-128"/>
                <a:ea typeface="HG丸ｺﾞｼｯｸM-PRO" panose="020F0600000000000000" pitchFamily="50" charset="-128"/>
              </a:rPr>
              <a:t>設定の考え方</a:t>
            </a:r>
            <a:endParaRPr lang="ja-JP" altLang="en-US" sz="2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65" name="角丸四角形 64"/>
          <p:cNvSpPr/>
          <p:nvPr/>
        </p:nvSpPr>
        <p:spPr>
          <a:xfrm>
            <a:off x="761946" y="1294918"/>
            <a:ext cx="7991996" cy="1213961"/>
          </a:xfrm>
          <a:prstGeom prst="roundRect">
            <a:avLst/>
          </a:prstGeom>
          <a:ln w="41275" cmpd="tri">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fontAlgn="auto">
              <a:spcBef>
                <a:spcPts val="0"/>
              </a:spcBef>
              <a:spcAft>
                <a:spcPts val="0"/>
              </a:spcAft>
            </a:pP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プログラムで学んだ知識やスキルを連動させながら、目標設定や振り返りを行います。「４つの視点」から、多面的に目標設定や振り返りを行いましょう。 </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円/楕円 13"/>
          <p:cNvSpPr/>
          <p:nvPr/>
        </p:nvSpPr>
        <p:spPr>
          <a:xfrm>
            <a:off x="3325606" y="3286897"/>
            <a:ext cx="2560983" cy="2545837"/>
          </a:xfrm>
          <a:prstGeom prst="ellipse">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b="1" dirty="0">
              <a:solidFill>
                <a:srgbClr val="1F497D"/>
              </a:solidFill>
              <a:latin typeface="HG丸ｺﾞｼｯｸM-PRO" panose="020F0600000000000000" pitchFamily="50" charset="-128"/>
              <a:ea typeface="HG丸ｺﾞｼｯｸM-PRO" panose="020F0600000000000000" pitchFamily="50" charset="-128"/>
            </a:endParaRPr>
          </a:p>
        </p:txBody>
      </p:sp>
      <p:pic>
        <p:nvPicPr>
          <p:cNvPr id="10" name="図 9"/>
          <p:cNvPicPr>
            <a:picLocks noChangeAspect="1"/>
          </p:cNvPicPr>
          <p:nvPr/>
        </p:nvPicPr>
        <p:blipFill>
          <a:blip r:embed="rId3"/>
          <a:stretch>
            <a:fillRect/>
          </a:stretch>
        </p:blipFill>
        <p:spPr>
          <a:xfrm>
            <a:off x="3487643" y="3554702"/>
            <a:ext cx="2112898" cy="2112898"/>
          </a:xfrm>
          <a:prstGeom prst="rect">
            <a:avLst/>
          </a:prstGeom>
        </p:spPr>
      </p:pic>
      <p:sp>
        <p:nvSpPr>
          <p:cNvPr id="25" name="円/楕円 24"/>
          <p:cNvSpPr/>
          <p:nvPr/>
        </p:nvSpPr>
        <p:spPr>
          <a:xfrm>
            <a:off x="734334" y="2691634"/>
            <a:ext cx="2058108" cy="1996823"/>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srgbClr val="1F497D"/>
                </a:solidFill>
                <a:latin typeface="HG丸ｺﾞｼｯｸM-PRO" panose="020F0600000000000000" pitchFamily="50" charset="-128"/>
                <a:ea typeface="HG丸ｺﾞｼｯｸM-PRO" panose="020F0600000000000000" pitchFamily="50" charset="-128"/>
              </a:rPr>
              <a:t>生活</a:t>
            </a:r>
            <a:r>
              <a:rPr lang="ja-JP" altLang="en-US" sz="1600" b="1" dirty="0">
                <a:solidFill>
                  <a:srgbClr val="1F497D"/>
                </a:solidFill>
                <a:latin typeface="HG丸ｺﾞｼｯｸM-PRO" panose="020F0600000000000000" pitchFamily="50" charset="-128"/>
                <a:ea typeface="HG丸ｺﾞｼｯｸM-PRO" panose="020F0600000000000000" pitchFamily="50" charset="-128"/>
              </a:rPr>
              <a:t>習慣</a:t>
            </a: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600" b="1" dirty="0">
                <a:solidFill>
                  <a:srgbClr val="1F497D"/>
                </a:solidFill>
                <a:latin typeface="HG丸ｺﾞｼｯｸM-PRO" panose="020F0600000000000000" pitchFamily="50" charset="-128"/>
                <a:ea typeface="HG丸ｺﾞｼｯｸM-PRO" panose="020F0600000000000000" pitchFamily="50" charset="-128"/>
              </a:rPr>
              <a:t>体調管理</a:t>
            </a: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ja-JP" altLang="en-US" sz="1600" b="1" dirty="0">
              <a:solidFill>
                <a:srgbClr val="1F497D"/>
              </a:solidFill>
              <a:latin typeface="HG丸ｺﾞｼｯｸM-PRO" panose="020F0600000000000000" pitchFamily="50" charset="-128"/>
              <a:ea typeface="HG丸ｺﾞｼｯｸM-PRO" panose="020F0600000000000000" pitchFamily="50" charset="-128"/>
            </a:endParaRPr>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246" y="3619703"/>
            <a:ext cx="868177" cy="868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円/楕円 25"/>
          <p:cNvSpPr/>
          <p:nvPr/>
        </p:nvSpPr>
        <p:spPr>
          <a:xfrm>
            <a:off x="6488031" y="2680006"/>
            <a:ext cx="2058108" cy="1996823"/>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ltLang="ja-JP" sz="1600" b="1" dirty="0" smtClean="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600" b="1" dirty="0" smtClean="0">
                <a:solidFill>
                  <a:srgbClr val="1F497D"/>
                </a:solidFill>
                <a:latin typeface="HG丸ｺﾞｼｯｸM-PRO" panose="020F0600000000000000" pitchFamily="50" charset="-128"/>
                <a:ea typeface="HG丸ｺﾞｼｯｸM-PRO" panose="020F0600000000000000" pitchFamily="50" charset="-128"/>
              </a:rPr>
              <a:t>ストレス</a:t>
            </a: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600" b="1" dirty="0">
                <a:solidFill>
                  <a:srgbClr val="1F497D"/>
                </a:solidFill>
                <a:latin typeface="HG丸ｺﾞｼｯｸM-PRO" panose="020F0600000000000000" pitchFamily="50" charset="-128"/>
                <a:ea typeface="HG丸ｺﾞｼｯｸM-PRO" panose="020F0600000000000000" pitchFamily="50" charset="-128"/>
              </a:rPr>
              <a:t>対処</a:t>
            </a: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ja-JP" altLang="en-US" sz="1600" b="1" dirty="0">
              <a:solidFill>
                <a:srgbClr val="1F497D"/>
              </a:solidFill>
              <a:latin typeface="HG丸ｺﾞｼｯｸM-PRO" panose="020F0600000000000000" pitchFamily="50" charset="-128"/>
              <a:ea typeface="HG丸ｺﾞｼｯｸM-PRO" panose="020F0600000000000000" pitchFamily="50" charset="-128"/>
            </a:endParaRPr>
          </a:p>
        </p:txBody>
      </p:sp>
      <p:pic>
        <p:nvPicPr>
          <p:cNvPr id="21" name="図 20">
            <a:extLst>
              <a:ext uri="{FF2B5EF4-FFF2-40B4-BE49-F238E27FC236}">
                <a16:creationId xmlns="" xmlns:a16="http://schemas.microsoft.com/office/drawing/2014/main" id="{A2AA7C96-F316-4D5A-9ECE-8B00347C6E83}"/>
              </a:ext>
            </a:extLst>
          </p:cNvPr>
          <p:cNvPicPr>
            <a:picLocks noChangeAspect="1"/>
          </p:cNvPicPr>
          <p:nvPr/>
        </p:nvPicPr>
        <p:blipFill>
          <a:blip r:embed="rId5"/>
          <a:stretch>
            <a:fillRect/>
          </a:stretch>
        </p:blipFill>
        <p:spPr>
          <a:xfrm>
            <a:off x="7129796" y="3510844"/>
            <a:ext cx="1213473" cy="1213473"/>
          </a:xfrm>
          <a:prstGeom prst="rect">
            <a:avLst/>
          </a:prstGeom>
        </p:spPr>
      </p:pic>
      <p:sp>
        <p:nvSpPr>
          <p:cNvPr id="28" name="円/楕円 27"/>
          <p:cNvSpPr/>
          <p:nvPr/>
        </p:nvSpPr>
        <p:spPr>
          <a:xfrm>
            <a:off x="959117" y="4724674"/>
            <a:ext cx="2058108" cy="1996823"/>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srgbClr val="1F497D"/>
                </a:solidFill>
                <a:latin typeface="HG丸ｺﾞｼｯｸM-PRO" panose="020F0600000000000000" pitchFamily="50" charset="-128"/>
                <a:ea typeface="HG丸ｺﾞｼｯｸM-PRO" panose="020F0600000000000000" pitchFamily="50" charset="-128"/>
              </a:rPr>
              <a:t>コミュニケーション</a:t>
            </a: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ja-JP" altLang="en-US" sz="1600" b="1" dirty="0">
              <a:solidFill>
                <a:srgbClr val="1F497D"/>
              </a:solidFill>
              <a:latin typeface="HG丸ｺﾞｼｯｸM-PRO" panose="020F0600000000000000" pitchFamily="50" charset="-128"/>
              <a:ea typeface="HG丸ｺﾞｼｯｸM-PRO" panose="020F0600000000000000" pitchFamily="50" charset="-128"/>
            </a:endParaRPr>
          </a:p>
        </p:txBody>
      </p:sp>
      <p:sp>
        <p:nvSpPr>
          <p:cNvPr id="29" name="円/楕円 28"/>
          <p:cNvSpPr/>
          <p:nvPr/>
        </p:nvSpPr>
        <p:spPr>
          <a:xfrm>
            <a:off x="6237166" y="4759028"/>
            <a:ext cx="2058108" cy="1996823"/>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srgbClr val="1F497D"/>
                </a:solidFill>
                <a:latin typeface="HG丸ｺﾞｼｯｸM-PRO" panose="020F0600000000000000" pitchFamily="50" charset="-128"/>
                <a:ea typeface="HG丸ｺﾞｼｯｸM-PRO" panose="020F0600000000000000" pitchFamily="50" charset="-128"/>
              </a:rPr>
              <a:t>仕事</a:t>
            </a:r>
            <a:r>
              <a:rPr lang="ja-JP" altLang="en-US" sz="1600" b="1" dirty="0">
                <a:solidFill>
                  <a:srgbClr val="1F497D"/>
                </a:solidFill>
                <a:latin typeface="HG丸ｺﾞｼｯｸM-PRO" panose="020F0600000000000000" pitchFamily="50" charset="-128"/>
                <a:ea typeface="HG丸ｺﾞｼｯｸM-PRO" panose="020F0600000000000000" pitchFamily="50" charset="-128"/>
              </a:rPr>
              <a:t>の取組み方・働き方</a:t>
            </a: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ja-JP" altLang="en-US" sz="1600" b="1" dirty="0">
              <a:solidFill>
                <a:srgbClr val="1F497D"/>
              </a:solidFill>
              <a:latin typeface="HG丸ｺﾞｼｯｸM-PRO" panose="020F0600000000000000" pitchFamily="50" charset="-128"/>
              <a:ea typeface="HG丸ｺﾞｼｯｸM-PRO" panose="020F0600000000000000" pitchFamily="50" charset="-128"/>
            </a:endParaRPr>
          </a:p>
        </p:txBody>
      </p:sp>
      <p:pic>
        <p:nvPicPr>
          <p:cNvPr id="24" name="図 23"/>
          <p:cNvPicPr>
            <a:picLocks noChangeAspect="1"/>
          </p:cNvPicPr>
          <p:nvPr/>
        </p:nvPicPr>
        <p:blipFill>
          <a:blip r:embed="rId6"/>
          <a:stretch>
            <a:fillRect/>
          </a:stretch>
        </p:blipFill>
        <p:spPr>
          <a:xfrm>
            <a:off x="6742767" y="5599744"/>
            <a:ext cx="1046905" cy="1045743"/>
          </a:xfrm>
          <a:prstGeom prst="rect">
            <a:avLst/>
          </a:prstGeom>
        </p:spPr>
      </p:pic>
      <p:sp>
        <p:nvSpPr>
          <p:cNvPr id="2" name="二等辺三角形 1"/>
          <p:cNvSpPr/>
          <p:nvPr/>
        </p:nvSpPr>
        <p:spPr>
          <a:xfrm rot="6525782">
            <a:off x="2903053" y="3380685"/>
            <a:ext cx="469865" cy="56156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14285470">
            <a:off x="5790476" y="3398750"/>
            <a:ext cx="469865" cy="56156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a:xfrm rot="3345983">
            <a:off x="2984499" y="4830436"/>
            <a:ext cx="469865" cy="56156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18389380">
            <a:off x="5804228" y="4834098"/>
            <a:ext cx="469865" cy="56156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Picture 2">
            <a:extLst>
              <a:ext uri="{FF2B5EF4-FFF2-40B4-BE49-F238E27FC236}">
                <a16:creationId xmlns="" xmlns:a16="http://schemas.microsoft.com/office/drawing/2014/main" id="{50F35DF2-A6DB-4A84-9253-73AB5260CD4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506976" y="5613490"/>
            <a:ext cx="962390" cy="96239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974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endParaRPr lang="ja-JP" altLang="en-US" sz="2727"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 xmlns:a16="http://schemas.microsoft.com/office/drawing/2014/main" id="{A08F5E6E-7D53-47DE-B5AF-FB5EC25153EF}"/>
              </a:ext>
            </a:extLst>
          </p:cNvPr>
          <p:cNvSpPr txBox="1"/>
          <p:nvPr/>
        </p:nvSpPr>
        <p:spPr>
          <a:xfrm>
            <a:off x="496213" y="1967553"/>
            <a:ext cx="3860452" cy="369332"/>
          </a:xfrm>
          <a:prstGeom prst="rect">
            <a:avLst/>
          </a:prstGeom>
          <a:noFill/>
        </p:spPr>
        <p:txBody>
          <a:bodyPr wrap="square" rtlCol="0">
            <a:spAutoFit/>
          </a:bodyPr>
          <a:lstStyle/>
          <a:p>
            <a:r>
              <a:rPr lang="ja-JP" altLang="en-US" sz="1800" b="1" dirty="0">
                <a:solidFill>
                  <a:prstClr val="black"/>
                </a:solidFill>
                <a:latin typeface="BIZ UDPゴシック" panose="020B0400000000000000" pitchFamily="50" charset="-128"/>
                <a:ea typeface="BIZ UDPゴシック" panose="020B0400000000000000" pitchFamily="50" charset="-128"/>
              </a:rPr>
              <a:t>　　</a:t>
            </a:r>
            <a:endParaRPr lang="en-US" altLang="ja-JP" sz="1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タイトル 1">
            <a:extLst>
              <a:ext uri="{FF2B5EF4-FFF2-40B4-BE49-F238E27FC236}">
                <a16:creationId xmlns="" xmlns:a16="http://schemas.microsoft.com/office/drawing/2014/main" id="{69440936-D138-45D6-8BBE-4A672087795E}"/>
              </a:ext>
            </a:extLst>
          </p:cNvPr>
          <p:cNvSpPr txBox="1">
            <a:spLocks/>
          </p:cNvSpPr>
          <p:nvPr/>
        </p:nvSpPr>
        <p:spPr>
          <a:xfrm>
            <a:off x="-465068" y="-4672"/>
            <a:ext cx="9143999" cy="1015351"/>
          </a:xfrm>
          <a:prstGeom prst="rect">
            <a:avLst/>
          </a:prstGeom>
        </p:spPr>
        <p:txBody>
          <a:bodyPr vert="horz" lIns="91440" tIns="45720" rIns="91440" bIns="45720" rtlCol="0" anchor="ctr">
            <a:normAutofit/>
          </a:bodyPr>
          <a:lst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a:lstStyle>
          <a:p>
            <a:pPr algn="ctr" fontAlgn="auto">
              <a:spcAft>
                <a:spcPts val="0"/>
              </a:spcAft>
            </a:pPr>
            <a:r>
              <a:rPr lang="ja-JP" altLang="en-US" sz="3200" b="1" dirty="0">
                <a:solidFill>
                  <a:prstClr val="black"/>
                </a:solidFill>
                <a:latin typeface="HG丸ｺﾞｼｯｸM-PRO" panose="020F0600000000000000" pitchFamily="50" charset="-128"/>
                <a:ea typeface="HG丸ｺﾞｼｯｸM-PRO" panose="020F0600000000000000" pitchFamily="50" charset="-128"/>
              </a:rPr>
              <a:t>目標設定のための自己チェックリスト</a:t>
            </a: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65" name="角丸四角形 64"/>
          <p:cNvSpPr/>
          <p:nvPr/>
        </p:nvSpPr>
        <p:spPr>
          <a:xfrm>
            <a:off x="562945" y="2227428"/>
            <a:ext cx="7991996" cy="4128944"/>
          </a:xfrm>
          <a:prstGeom prst="roundRect">
            <a:avLst/>
          </a:prstGeom>
          <a:ln w="41275" cmpd="tri">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fontAlgn="auto">
              <a:spcBef>
                <a:spcPts val="0"/>
              </a:spcBef>
              <a:spcAft>
                <a:spcPts val="0"/>
              </a:spcAft>
            </a:pPr>
            <a:r>
              <a:rPr lang="ja-JP" altLang="en-US" sz="1800" b="1" dirty="0">
                <a:solidFill>
                  <a:prstClr val="black"/>
                </a:solidFill>
                <a:latin typeface="HG丸ｺﾞｼｯｸM-PRO" panose="020F0600000000000000" pitchFamily="50" charset="-128"/>
                <a:ea typeface="HG丸ｺﾞｼｯｸM-PRO" panose="020F0600000000000000" pitchFamily="50" charset="-128"/>
              </a:rPr>
              <a:t>①これまでの働き方や職業生活について振り返り、項目に回答する。</a:t>
            </a:r>
            <a:endParaRPr lang="en-US" altLang="ja-JP" sz="1800" b="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20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ご自身が復職後に健康的で安定した職業生活を送るために、改善や取組みの</a:t>
            </a:r>
            <a:r>
              <a:rPr lang="ja-JP" altLang="en-US" sz="1800" dirty="0" smtClean="0">
                <a:latin typeface="HG丸ｺﾞｼｯｸM-PRO" panose="020F0600000000000000" pitchFamily="50" charset="-128"/>
                <a:ea typeface="HG丸ｺﾞｼｯｸM-PRO" panose="020F0600000000000000" pitchFamily="50" charset="-128"/>
              </a:rPr>
              <a:t>必要なことがあるかについて、回答欄の１～４に〇をつけます。</a:t>
            </a:r>
            <a:endParaRPr lang="en-US" altLang="ja-JP" sz="18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800" b="1" dirty="0">
                <a:latin typeface="HG丸ｺﾞｼｯｸM-PRO" panose="020F0600000000000000" pitchFamily="50" charset="-128"/>
                <a:ea typeface="HG丸ｺﾞｼｯｸM-PRO" panose="020F0600000000000000" pitchFamily="50" charset="-128"/>
              </a:rPr>
              <a:t>　</a:t>
            </a:r>
            <a:endParaRPr lang="en-US" altLang="ja-JP" sz="1800" b="1"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「できているかどうか」ではなく、「自分にとって安定勤務のために必要か」で考えます</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endParaRPr lang="en-US" altLang="ja-JP" sz="16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800" b="1" dirty="0">
                <a:latin typeface="HG丸ｺﾞｼｯｸM-PRO" panose="020F0600000000000000" pitchFamily="50" charset="-128"/>
                <a:ea typeface="HG丸ｺﾞｼｯｸM-PRO" panose="020F0600000000000000" pitchFamily="50" charset="-128"/>
              </a:rPr>
              <a:t>②ジョブリハーサルで取り組みたい項目に✓を入れ、目標設定の参考</a:t>
            </a:r>
            <a:r>
              <a:rPr lang="ja-JP" altLang="en-US" sz="1800" b="1" dirty="0" smtClean="0">
                <a:latin typeface="HG丸ｺﾞｼｯｸM-PRO" panose="020F0600000000000000" pitchFamily="50" charset="-128"/>
                <a:ea typeface="HG丸ｺﾞｼｯｸM-PRO" panose="020F0600000000000000" pitchFamily="50" charset="-128"/>
              </a:rPr>
              <a:t>と　　</a:t>
            </a:r>
            <a:r>
              <a:rPr lang="ja-JP" altLang="en-US" sz="1800" b="1" dirty="0" smtClean="0">
                <a:latin typeface="HG丸ｺﾞｼｯｸM-PRO" panose="020F0600000000000000" pitchFamily="50" charset="-128"/>
                <a:ea typeface="HG丸ｺﾞｼｯｸM-PRO" panose="020F0600000000000000" pitchFamily="50" charset="-128"/>
              </a:rPr>
              <a:t>　</a:t>
            </a:r>
            <a:endParaRPr lang="en-US" altLang="ja-JP" sz="1800" b="1"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する</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endParaRPr lang="en-US" altLang="ja-JP" sz="16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800" dirty="0" smtClean="0">
                <a:latin typeface="HG丸ｺﾞｼｯｸM-PRO" panose="020F0600000000000000" pitchFamily="50" charset="-128"/>
                <a:ea typeface="HG丸ｺﾞｼｯｸM-PRO" panose="020F0600000000000000" pitchFamily="50" charset="-128"/>
              </a:rPr>
              <a:t>　①を踏まえて、□の中に✔を入れます。</a:t>
            </a:r>
            <a:endParaRPr lang="en-US" altLang="ja-JP" sz="18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endParaRPr lang="en-US" altLang="ja-JP" sz="18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smtClean="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目標チェックリストを参考に、ジョブリハーサルに参加するたびに目標を設定します。</a:t>
            </a:r>
            <a:r>
              <a:rPr lang="ja-JP" altLang="en-US" sz="18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stretch>
            <a:fillRect/>
          </a:stretch>
        </p:blipFill>
        <p:spPr>
          <a:xfrm>
            <a:off x="6459071" y="835226"/>
            <a:ext cx="964796" cy="1207555"/>
          </a:xfrm>
          <a:prstGeom prst="rect">
            <a:avLst/>
          </a:prstGeom>
          <a:ln>
            <a:solidFill>
              <a:schemeClr val="bg1">
                <a:lumMod val="65000"/>
              </a:schemeClr>
            </a:solidFill>
          </a:ln>
        </p:spPr>
      </p:pic>
      <p:pic>
        <p:nvPicPr>
          <p:cNvPr id="4" name="図 3"/>
          <p:cNvPicPr>
            <a:picLocks noChangeAspect="1"/>
          </p:cNvPicPr>
          <p:nvPr/>
        </p:nvPicPr>
        <p:blipFill rotWithShape="1">
          <a:blip r:embed="rId4"/>
          <a:srcRect r="1002"/>
          <a:stretch/>
        </p:blipFill>
        <p:spPr>
          <a:xfrm flipV="1">
            <a:off x="7537481" y="835225"/>
            <a:ext cx="1004312" cy="1207555"/>
          </a:xfrm>
          <a:prstGeom prst="rect">
            <a:avLst/>
          </a:prstGeom>
          <a:ln>
            <a:solidFill>
              <a:schemeClr val="bg1">
                <a:lumMod val="65000"/>
              </a:schemeClr>
            </a:solidFill>
          </a:ln>
        </p:spPr>
      </p:pic>
      <p:sp>
        <p:nvSpPr>
          <p:cNvPr id="5" name="正方形/長方形 4"/>
          <p:cNvSpPr/>
          <p:nvPr/>
        </p:nvSpPr>
        <p:spPr>
          <a:xfrm>
            <a:off x="451762" y="781968"/>
            <a:ext cx="4572000" cy="369332"/>
          </a:xfrm>
          <a:prstGeom prst="rect">
            <a:avLst/>
          </a:prstGeom>
        </p:spPr>
        <p:txBody>
          <a:bodyPr>
            <a:spAutoFit/>
          </a:bodyPr>
          <a:lstStyle/>
          <a:p>
            <a:pPr algn="ctr" fontAlgn="auto">
              <a:spcAft>
                <a:spcPts val="0"/>
              </a:spcAft>
            </a:pPr>
            <a:r>
              <a:rPr lang="en-US" altLang="ja-JP" sz="1800" b="1" dirty="0">
                <a:solidFill>
                  <a:prstClr val="black"/>
                </a:solidFill>
                <a:latin typeface="HG丸ｺﾞｼｯｸM-PRO" panose="020F0600000000000000" pitchFamily="50" charset="-128"/>
                <a:ea typeface="HG丸ｺﾞｼｯｸM-PRO" panose="020F0600000000000000" pitchFamily="50" charset="-128"/>
              </a:rPr>
              <a:t>(</a:t>
            </a:r>
            <a:r>
              <a:rPr lang="ja-JP" altLang="en-US" sz="1800" b="1" dirty="0">
                <a:solidFill>
                  <a:prstClr val="black"/>
                </a:solidFill>
                <a:latin typeface="HG丸ｺﾞｼｯｸM-PRO" panose="020F0600000000000000" pitchFamily="50" charset="-128"/>
                <a:ea typeface="HG丸ｺﾞｼｯｸM-PRO" panose="020F0600000000000000" pitchFamily="50" charset="-128"/>
              </a:rPr>
              <a:t>以下「目標チェックリスト」という</a:t>
            </a:r>
            <a:r>
              <a:rPr lang="en-US" altLang="ja-JP" sz="1800"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3200" b="1"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2280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円/楕円 38"/>
          <p:cNvSpPr/>
          <p:nvPr/>
        </p:nvSpPr>
        <p:spPr>
          <a:xfrm>
            <a:off x="771620" y="2300456"/>
            <a:ext cx="3347776" cy="3288784"/>
          </a:xfrm>
          <a:prstGeom prst="ellipse">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b="1" dirty="0">
              <a:solidFill>
                <a:srgbClr val="1F497D"/>
              </a:solidFill>
              <a:latin typeface="HG丸ｺﾞｼｯｸM-PRO" panose="020F0600000000000000" pitchFamily="50" charset="-128"/>
              <a:ea typeface="HG丸ｺﾞｼｯｸM-PRO" panose="020F0600000000000000" pitchFamily="50" charset="-128"/>
            </a:endParaRPr>
          </a:p>
        </p:txBody>
      </p:sp>
      <p:sp>
        <p:nvSpPr>
          <p:cNvPr id="18434" name="Rectangle 2"/>
          <p:cNvSpPr>
            <a:spLocks noGrp="1" noChangeArrowheads="1"/>
          </p:cNvSpPr>
          <p:nvPr>
            <p:ph type="title"/>
          </p:nvPr>
        </p:nvSpPr>
        <p:spPr>
          <a:xfrm>
            <a:off x="26296" y="0"/>
            <a:ext cx="9144000" cy="955589"/>
          </a:xfrm>
        </p:spPr>
        <p:txBody>
          <a:bodyPr>
            <a:normAutofit/>
          </a:bodyPr>
          <a:lstStyle/>
          <a:p>
            <a:pPr algn="ctr"/>
            <a:r>
              <a:rPr lang="ja-JP" altLang="en-US" sz="3200" b="1" dirty="0" smtClean="0">
                <a:latin typeface="HG丸ｺﾞｼｯｸM-PRO" panose="020F0600000000000000" pitchFamily="50" charset="-128"/>
                <a:ea typeface="HG丸ｺﾞｼｯｸM-PRO" panose="020F0600000000000000" pitchFamily="50" charset="-128"/>
              </a:rPr>
              <a:t>生活</a:t>
            </a:r>
            <a:r>
              <a:rPr lang="ja-JP" altLang="en-US" sz="3200" b="1" dirty="0">
                <a:latin typeface="HG丸ｺﾞｼｯｸM-PRO" panose="020F0600000000000000" pitchFamily="50" charset="-128"/>
                <a:ea typeface="HG丸ｺﾞｼｯｸM-PRO" panose="020F0600000000000000" pitchFamily="50" charset="-128"/>
              </a:rPr>
              <a:t>習慣・体調管理</a:t>
            </a:r>
          </a:p>
        </p:txBody>
      </p:sp>
      <p:sp>
        <p:nvSpPr>
          <p:cNvPr id="42" name="角丸四角形 41"/>
          <p:cNvSpPr/>
          <p:nvPr/>
        </p:nvSpPr>
        <p:spPr>
          <a:xfrm>
            <a:off x="740197" y="999126"/>
            <a:ext cx="7715057" cy="841182"/>
          </a:xfrm>
          <a:prstGeom prst="roundRect">
            <a:avLst/>
          </a:prstGeom>
          <a:ln w="41275" cmpd="tri">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0" indent="0">
              <a:buClr>
                <a:schemeClr val="accent5">
                  <a:lumMod val="75000"/>
                </a:schemeClr>
              </a:buClr>
              <a:buNone/>
            </a:pP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安定</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した職業生活を送るための適切な生活習慣、体調管理が</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0" indent="0">
              <a:buClr>
                <a:schemeClr val="accent5">
                  <a:lumMod val="75000"/>
                </a:schemeClr>
              </a:buClr>
              <a:buNone/>
            </a:pP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できて</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いましたか？改善や取組みが必要なことはありますか？</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r>
            <a:br>
              <a:rPr lang="en-US" altLang="ja-JP" sz="2000" dirty="0">
                <a:solidFill>
                  <a:srgbClr val="000000"/>
                </a:solidFill>
                <a:latin typeface="HG丸ｺﾞｼｯｸM-PRO" panose="020F0600000000000000" pitchFamily="50" charset="-128"/>
                <a:ea typeface="HG丸ｺﾞｼｯｸM-PRO" panose="020F0600000000000000" pitchFamily="50" charset="-128"/>
              </a:rPr>
            </a:b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1379142" y="5949415"/>
            <a:ext cx="2045753" cy="338554"/>
          </a:xfrm>
          <a:prstGeom prst="rect">
            <a:avLst/>
          </a:prstGeom>
          <a:noFill/>
        </p:spPr>
        <p:txBody>
          <a:bodyPr wrap="none" rtlCol="0">
            <a:spAutoFit/>
          </a:bodyPr>
          <a:lstStyle/>
          <a:p>
            <a:r>
              <a:rPr kumimoji="1" lang="en-US" altLang="ja-JP" sz="1600" b="1" dirty="0">
                <a:latin typeface="HG丸ｺﾞｼｯｸM-PRO" panose="020F0600000000000000" pitchFamily="50" charset="-128"/>
                <a:ea typeface="HG丸ｺﾞｼｯｸM-PRO" panose="020F0600000000000000" pitchFamily="50" charset="-128"/>
              </a:rPr>
              <a:t>【</a:t>
            </a:r>
            <a:r>
              <a:rPr kumimoji="1" lang="ja-JP" altLang="en-US" sz="1600" b="1" dirty="0">
                <a:latin typeface="HG丸ｺﾞｼｯｸM-PRO" panose="020F0600000000000000" pitchFamily="50" charset="-128"/>
                <a:ea typeface="HG丸ｺﾞｼｯｸM-PRO" panose="020F0600000000000000" pitchFamily="50" charset="-128"/>
              </a:rPr>
              <a:t>適切な生活習慣</a:t>
            </a:r>
            <a:r>
              <a:rPr kumimoji="1" lang="en-US" altLang="ja-JP" sz="1600" b="1" dirty="0">
                <a:latin typeface="HG丸ｺﾞｼｯｸM-PRO" panose="020F0600000000000000" pitchFamily="50" charset="-128"/>
                <a:ea typeface="HG丸ｺﾞｼｯｸM-PRO" panose="020F0600000000000000" pitchFamily="50" charset="-128"/>
              </a:rPr>
              <a:t>】</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9" name="円/楕円 28"/>
          <p:cNvSpPr/>
          <p:nvPr/>
        </p:nvSpPr>
        <p:spPr>
          <a:xfrm>
            <a:off x="5076056" y="2254307"/>
            <a:ext cx="3312368" cy="3266675"/>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b="1" dirty="0">
              <a:solidFill>
                <a:srgbClr val="1F497D"/>
              </a:solidFill>
              <a:latin typeface="HG丸ｺﾞｼｯｸM-PRO" panose="020F0600000000000000" pitchFamily="50" charset="-128"/>
              <a:ea typeface="HG丸ｺﾞｼｯｸM-PRO" panose="020F0600000000000000" pitchFamily="50" charset="-128"/>
            </a:endParaRPr>
          </a:p>
        </p:txBody>
      </p:sp>
      <p:sp>
        <p:nvSpPr>
          <p:cNvPr id="34" name="テキスト ボックス 33"/>
          <p:cNvSpPr txBox="1"/>
          <p:nvPr/>
        </p:nvSpPr>
        <p:spPr>
          <a:xfrm>
            <a:off x="5709363" y="5949415"/>
            <a:ext cx="2045753" cy="338554"/>
          </a:xfrm>
          <a:prstGeom prst="rect">
            <a:avLst/>
          </a:prstGeom>
          <a:noFill/>
        </p:spPr>
        <p:txBody>
          <a:bodyPr wrap="none" rtlCol="0">
            <a:spAutoFit/>
          </a:bodyPr>
          <a:lstStyle/>
          <a:p>
            <a:r>
              <a:rPr kumimoji="1" lang="en-US" altLang="ja-JP" sz="1600" b="1" dirty="0">
                <a:latin typeface="HG丸ｺﾞｼｯｸM-PRO" panose="020F0600000000000000" pitchFamily="50" charset="-128"/>
                <a:ea typeface="HG丸ｺﾞｼｯｸM-PRO" panose="020F0600000000000000" pitchFamily="50" charset="-128"/>
              </a:rPr>
              <a:t>【</a:t>
            </a:r>
            <a:r>
              <a:rPr kumimoji="1" lang="ja-JP" altLang="en-US" sz="1600" b="1" dirty="0">
                <a:latin typeface="HG丸ｺﾞｼｯｸM-PRO" panose="020F0600000000000000" pitchFamily="50" charset="-128"/>
                <a:ea typeface="HG丸ｺﾞｼｯｸM-PRO" panose="020F0600000000000000" pitchFamily="50" charset="-128"/>
              </a:rPr>
              <a:t>適切な体調管理</a:t>
            </a:r>
            <a:r>
              <a:rPr kumimoji="1" lang="en-US" altLang="ja-JP" sz="1600" b="1" dirty="0">
                <a:latin typeface="HG丸ｺﾞｼｯｸM-PRO" panose="020F0600000000000000" pitchFamily="50" charset="-128"/>
                <a:ea typeface="HG丸ｺﾞｼｯｸM-PRO" panose="020F0600000000000000" pitchFamily="50" charset="-128"/>
              </a:rPr>
              <a:t>】</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 name="下カーブ矢印 1"/>
          <p:cNvSpPr/>
          <p:nvPr/>
        </p:nvSpPr>
        <p:spPr>
          <a:xfrm>
            <a:off x="4119396" y="2780928"/>
            <a:ext cx="956660" cy="360040"/>
          </a:xfrm>
          <a:prstGeom prst="curvedDownArrow">
            <a:avLst/>
          </a:prstGeom>
          <a:solidFill>
            <a:srgbClr val="FFEBEB"/>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下カーブ矢印 34"/>
          <p:cNvSpPr/>
          <p:nvPr/>
        </p:nvSpPr>
        <p:spPr>
          <a:xfrm rot="10231537">
            <a:off x="4171872" y="4801424"/>
            <a:ext cx="956660" cy="360040"/>
          </a:xfrm>
          <a:prstGeom prst="curvedDownArrow">
            <a:avLst/>
          </a:prstGeom>
          <a:solidFill>
            <a:srgbClr val="DEEBF7"/>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円/楕円 3"/>
          <p:cNvSpPr/>
          <p:nvPr/>
        </p:nvSpPr>
        <p:spPr>
          <a:xfrm>
            <a:off x="894993" y="3718081"/>
            <a:ext cx="900000" cy="900000"/>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十分な睡眠</a:t>
            </a:r>
          </a:p>
        </p:txBody>
      </p:sp>
      <p:sp>
        <p:nvSpPr>
          <p:cNvPr id="37" name="円/楕円 36"/>
          <p:cNvSpPr/>
          <p:nvPr/>
        </p:nvSpPr>
        <p:spPr>
          <a:xfrm>
            <a:off x="2668312" y="2600983"/>
            <a:ext cx="900000" cy="900000"/>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運動</a:t>
            </a:r>
            <a:endParaRPr kumimoji="1" lang="en-US" altLang="ja-JP" sz="105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習慣</a:t>
            </a:r>
          </a:p>
        </p:txBody>
      </p:sp>
      <p:sp>
        <p:nvSpPr>
          <p:cNvPr id="40" name="円/楕円 39"/>
          <p:cNvSpPr/>
          <p:nvPr/>
        </p:nvSpPr>
        <p:spPr>
          <a:xfrm>
            <a:off x="1287210" y="2626263"/>
            <a:ext cx="900000" cy="900000"/>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バランスのよい食事</a:t>
            </a:r>
          </a:p>
        </p:txBody>
      </p:sp>
      <p:sp>
        <p:nvSpPr>
          <p:cNvPr id="41" name="円/楕円 40"/>
          <p:cNvSpPr/>
          <p:nvPr/>
        </p:nvSpPr>
        <p:spPr>
          <a:xfrm>
            <a:off x="3118312" y="3703196"/>
            <a:ext cx="900000" cy="900000"/>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早めのセルフケア</a:t>
            </a:r>
          </a:p>
        </p:txBody>
      </p:sp>
      <p:sp>
        <p:nvSpPr>
          <p:cNvPr id="44" name="円/楕円 43"/>
          <p:cNvSpPr/>
          <p:nvPr/>
        </p:nvSpPr>
        <p:spPr>
          <a:xfrm>
            <a:off x="5262450" y="3725547"/>
            <a:ext cx="859049" cy="8850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体調に合わせたペース配分</a:t>
            </a:r>
          </a:p>
        </p:txBody>
      </p:sp>
      <p:sp>
        <p:nvSpPr>
          <p:cNvPr id="45" name="円/楕円 44"/>
          <p:cNvSpPr/>
          <p:nvPr/>
        </p:nvSpPr>
        <p:spPr>
          <a:xfrm>
            <a:off x="5629537" y="2626263"/>
            <a:ext cx="859049" cy="885068"/>
          </a:xfrm>
          <a:prstGeom prst="ellipse">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適切な休憩</a:t>
            </a:r>
          </a:p>
        </p:txBody>
      </p:sp>
      <p:sp>
        <p:nvSpPr>
          <p:cNvPr id="46" name="円/楕円 45"/>
          <p:cNvSpPr/>
          <p:nvPr/>
        </p:nvSpPr>
        <p:spPr>
          <a:xfrm>
            <a:off x="7429889" y="3718081"/>
            <a:ext cx="859049" cy="8850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疲労への対処</a:t>
            </a:r>
          </a:p>
        </p:txBody>
      </p:sp>
      <p:sp>
        <p:nvSpPr>
          <p:cNvPr id="47" name="円/楕円 46"/>
          <p:cNvSpPr/>
          <p:nvPr/>
        </p:nvSpPr>
        <p:spPr>
          <a:xfrm>
            <a:off x="6970029" y="2600983"/>
            <a:ext cx="859049" cy="8850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疲労に気づく</a:t>
            </a:r>
          </a:p>
        </p:txBody>
      </p:sp>
      <p:pic>
        <p:nvPicPr>
          <p:cNvPr id="23" name="図 22"/>
          <p:cNvPicPr>
            <a:picLocks noChangeAspect="1"/>
          </p:cNvPicPr>
          <p:nvPr/>
        </p:nvPicPr>
        <p:blipFill>
          <a:blip r:embed="rId3"/>
          <a:stretch>
            <a:fillRect/>
          </a:stretch>
        </p:blipFill>
        <p:spPr>
          <a:xfrm flipH="1">
            <a:off x="2318687" y="4068481"/>
            <a:ext cx="1520759" cy="1520759"/>
          </a:xfrm>
          <a:prstGeom prst="rect">
            <a:avLst/>
          </a:prstGeom>
        </p:spPr>
      </p:pic>
      <p:pic>
        <p:nvPicPr>
          <p:cNvPr id="24" name="図 23"/>
          <p:cNvPicPr>
            <a:picLocks noChangeAspect="1"/>
          </p:cNvPicPr>
          <p:nvPr/>
        </p:nvPicPr>
        <p:blipFill>
          <a:blip r:embed="rId4"/>
          <a:stretch>
            <a:fillRect/>
          </a:stretch>
        </p:blipFill>
        <p:spPr>
          <a:xfrm>
            <a:off x="6016305" y="3632342"/>
            <a:ext cx="1605403" cy="1605403"/>
          </a:xfrm>
          <a:prstGeom prst="rect">
            <a:avLst/>
          </a:prstGeom>
        </p:spPr>
      </p:pic>
      <p:pic>
        <p:nvPicPr>
          <p:cNvPr id="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2904" y="4279593"/>
            <a:ext cx="958152" cy="95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1424" y="3356992"/>
            <a:ext cx="876680" cy="87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70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6296" y="-33454"/>
            <a:ext cx="9144000" cy="955589"/>
          </a:xfrm>
        </p:spPr>
        <p:txBody>
          <a:bodyPr>
            <a:normAutofit/>
          </a:bodyPr>
          <a:lstStyle/>
          <a:p>
            <a:pPr algn="ctr"/>
            <a:r>
              <a:rPr lang="ja-JP" altLang="en-US" sz="3200" b="1" dirty="0" smtClean="0">
                <a:latin typeface="HG丸ｺﾞｼｯｸM-PRO" panose="020F0600000000000000" pitchFamily="50" charset="-128"/>
                <a:ea typeface="HG丸ｺﾞｼｯｸM-PRO" panose="020F0600000000000000" pitchFamily="50" charset="-128"/>
              </a:rPr>
              <a:t>ストレス</a:t>
            </a:r>
            <a:r>
              <a:rPr lang="ja-JP" altLang="en-US" sz="3200" b="1" dirty="0">
                <a:latin typeface="HG丸ｺﾞｼｯｸM-PRO" panose="020F0600000000000000" pitchFamily="50" charset="-128"/>
                <a:ea typeface="HG丸ｺﾞｼｯｸM-PRO" panose="020F0600000000000000" pitchFamily="50" charset="-128"/>
              </a:rPr>
              <a:t>対処</a:t>
            </a:r>
          </a:p>
        </p:txBody>
      </p:sp>
      <p:sp>
        <p:nvSpPr>
          <p:cNvPr id="42" name="角丸四角形 41"/>
          <p:cNvSpPr/>
          <p:nvPr/>
        </p:nvSpPr>
        <p:spPr>
          <a:xfrm>
            <a:off x="854230" y="928379"/>
            <a:ext cx="7394789" cy="759816"/>
          </a:xfrm>
          <a:prstGeom prst="roundRect">
            <a:avLst/>
          </a:prstGeom>
          <a:ln w="41275" cmpd="tri">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0" indent="0">
              <a:buClr>
                <a:schemeClr val="accent5">
                  <a:lumMod val="75000"/>
                </a:schemeClr>
              </a:buClr>
              <a:buNone/>
            </a:pP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自分</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のストレス要因やストレスサインに気づき、適切な対処を　　</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0" indent="0">
              <a:buClr>
                <a:schemeClr val="accent5">
                  <a:lumMod val="75000"/>
                </a:schemeClr>
              </a:buClr>
              <a:buNone/>
            </a:pP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して</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いましたか？改善や取組みが必要なことはありますか？</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r>
            <a:br>
              <a:rPr lang="en-US" altLang="ja-JP" sz="2000" dirty="0">
                <a:solidFill>
                  <a:srgbClr val="000000"/>
                </a:solidFill>
                <a:latin typeface="HG丸ｺﾞｼｯｸM-PRO" panose="020F0600000000000000" pitchFamily="50" charset="-128"/>
                <a:ea typeface="HG丸ｺﾞｼｯｸM-PRO" panose="020F0600000000000000" pitchFamily="50" charset="-128"/>
              </a:rPr>
            </a:b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901370" y="2876730"/>
            <a:ext cx="2172555" cy="140268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23" name="テキスト ボックス 22"/>
          <p:cNvSpPr txBox="1"/>
          <p:nvPr/>
        </p:nvSpPr>
        <p:spPr>
          <a:xfrm>
            <a:off x="737184" y="2892808"/>
            <a:ext cx="2581209" cy="584775"/>
          </a:xfrm>
          <a:prstGeom prst="rect">
            <a:avLst/>
          </a:prstGeom>
          <a:noFill/>
        </p:spPr>
        <p:txBody>
          <a:bodyPr wrap="square" rtlCol="0">
            <a:spAutoFit/>
          </a:bodyPr>
          <a:lstStyle/>
          <a:p>
            <a:pPr algn="ctr" fontAlgn="auto">
              <a:spcBef>
                <a:spcPts val="0"/>
              </a:spcBef>
              <a:spcAft>
                <a:spcPts val="0"/>
              </a:spcAft>
            </a:pPr>
            <a:r>
              <a:rPr lang="ja-JP" altLang="en-US" sz="1800" b="1" dirty="0">
                <a:solidFill>
                  <a:prstClr val="black"/>
                </a:solidFill>
                <a:latin typeface="HG丸ｺﾞｼｯｸM-PRO" panose="020F0600000000000000" pitchFamily="50" charset="-128"/>
                <a:ea typeface="HG丸ｺﾞｼｯｸM-PRO" panose="020F0600000000000000" pitchFamily="50" charset="-128"/>
              </a:rPr>
              <a:t>ストレッサー</a:t>
            </a:r>
            <a:endParaRPr lang="en-US" altLang="ja-JP" sz="18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（ストレス要因）</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854231" y="3441327"/>
            <a:ext cx="2266831" cy="523220"/>
          </a:xfrm>
          <a:prstGeom prst="rect">
            <a:avLst/>
          </a:prstGeom>
          <a:noFill/>
        </p:spPr>
        <p:txBody>
          <a:bodyPr wrap="square" rtlCol="0">
            <a:spAutoFit/>
          </a:bodyPr>
          <a:lstStyle/>
          <a:p>
            <a:pPr algn="ctr"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心や身体にかかる</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外部からの刺激</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5" name="下矢印吹き出し 24"/>
          <p:cNvSpPr/>
          <p:nvPr/>
        </p:nvSpPr>
        <p:spPr>
          <a:xfrm>
            <a:off x="3311862" y="2056604"/>
            <a:ext cx="1908000" cy="1440000"/>
          </a:xfrm>
          <a:prstGeom prst="downArrowCallout">
            <a:avLst>
              <a:gd name="adj1" fmla="val 22872"/>
              <a:gd name="adj2" fmla="val 25000"/>
              <a:gd name="adj3" fmla="val 25000"/>
              <a:gd name="adj4" fmla="val 6497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b="1" dirty="0">
                <a:solidFill>
                  <a:prstClr val="black"/>
                </a:solidFill>
                <a:latin typeface="HG丸ｺﾞｼｯｸM-PRO" panose="020F0600000000000000" pitchFamily="50" charset="-128"/>
                <a:ea typeface="HG丸ｺﾞｼｯｸM-PRO" panose="020F0600000000000000" pitchFamily="50" charset="-128"/>
              </a:rPr>
              <a:t>個人要因</a:t>
            </a:r>
            <a:endParaRPr lang="en-US" altLang="ja-JP" sz="1800" b="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200" dirty="0">
                <a:solidFill>
                  <a:prstClr val="black"/>
                </a:solidFill>
                <a:latin typeface="HG丸ｺﾞｼｯｸM-PRO" panose="020F0600000000000000" pitchFamily="50" charset="-128"/>
                <a:ea typeface="HG丸ｺﾞｼｯｸM-PRO" panose="020F0600000000000000" pitchFamily="50" charset="-128"/>
              </a:rPr>
              <a:t>　・受け止め方</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200" dirty="0">
                <a:solidFill>
                  <a:prstClr val="black"/>
                </a:solidFill>
                <a:latin typeface="HG丸ｺﾞｼｯｸM-PRO" panose="020F0600000000000000" pitchFamily="50" charset="-128"/>
                <a:ea typeface="HG丸ｺﾞｼｯｸM-PRO" panose="020F0600000000000000" pitchFamily="50" charset="-128"/>
              </a:rPr>
              <a:t>　・性格・行動パターン</a:t>
            </a:r>
          </a:p>
        </p:txBody>
      </p:sp>
      <p:sp>
        <p:nvSpPr>
          <p:cNvPr id="26" name="右矢印 25"/>
          <p:cNvSpPr/>
          <p:nvPr/>
        </p:nvSpPr>
        <p:spPr>
          <a:xfrm>
            <a:off x="3021388" y="3344280"/>
            <a:ext cx="2782608" cy="557636"/>
          </a:xfrm>
          <a:prstGeom prst="rightArrow">
            <a:avLst/>
          </a:prstGeom>
          <a:gradFill flip="none" rotWithShape="1">
            <a:gsLst>
              <a:gs pos="0">
                <a:schemeClr val="accent1">
                  <a:lumMod val="20000"/>
                  <a:lumOff val="80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prstClr val="white"/>
              </a:solidFill>
            </a:endParaRPr>
          </a:p>
        </p:txBody>
      </p:sp>
      <p:sp>
        <p:nvSpPr>
          <p:cNvPr id="27" name="角丸四角形 26"/>
          <p:cNvSpPr/>
          <p:nvPr/>
        </p:nvSpPr>
        <p:spPr>
          <a:xfrm>
            <a:off x="5954234" y="2875783"/>
            <a:ext cx="2156248" cy="143500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28" name="テキスト ボックス 27"/>
          <p:cNvSpPr txBox="1"/>
          <p:nvPr/>
        </p:nvSpPr>
        <p:spPr>
          <a:xfrm>
            <a:off x="5589619" y="2908585"/>
            <a:ext cx="2856454" cy="400110"/>
          </a:xfrm>
          <a:prstGeom prst="rect">
            <a:avLst/>
          </a:prstGeom>
          <a:noFill/>
        </p:spPr>
        <p:txBody>
          <a:bodyPr wrap="square" rtlCol="0">
            <a:spAutoFit/>
          </a:bodyPr>
          <a:lstStyle/>
          <a:p>
            <a:pPr algn="ctr" fontAlgn="auto">
              <a:spcBef>
                <a:spcPts val="0"/>
              </a:spcBef>
              <a:spcAft>
                <a:spcPts val="0"/>
              </a:spcAft>
            </a:pPr>
            <a:r>
              <a:rPr lang="ja-JP" altLang="en-US" sz="2000" b="1" dirty="0">
                <a:solidFill>
                  <a:prstClr val="black"/>
                </a:solidFill>
                <a:latin typeface="HG丸ｺﾞｼｯｸM-PRO" panose="020F0600000000000000" pitchFamily="50" charset="-128"/>
                <a:ea typeface="HG丸ｺﾞｼｯｸM-PRO" panose="020F0600000000000000" pitchFamily="50" charset="-128"/>
              </a:rPr>
              <a:t>ストレス反応</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6003364" y="3297160"/>
            <a:ext cx="1999854" cy="523220"/>
          </a:xfrm>
          <a:prstGeom prst="rect">
            <a:avLst/>
          </a:prstGeom>
          <a:noFill/>
        </p:spPr>
        <p:txBody>
          <a:bodyPr wrap="square" rtlCol="0">
            <a:spAutoFit/>
          </a:bodyPr>
          <a:lstStyle/>
          <a:p>
            <a:pPr algn="ctr"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ストレッサーの結果</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生じる心身の不調</a:t>
            </a:r>
          </a:p>
        </p:txBody>
      </p:sp>
      <p:sp>
        <p:nvSpPr>
          <p:cNvPr id="48" name="上矢印吹き出し 47"/>
          <p:cNvSpPr/>
          <p:nvPr/>
        </p:nvSpPr>
        <p:spPr>
          <a:xfrm>
            <a:off x="3631034" y="3917391"/>
            <a:ext cx="1908000" cy="1440000"/>
          </a:xfrm>
          <a:prstGeom prst="upArrowCallout">
            <a:avLst>
              <a:gd name="adj1" fmla="val 20591"/>
              <a:gd name="adj2" fmla="val 25000"/>
              <a:gd name="adj3" fmla="val 25000"/>
              <a:gd name="adj4" fmla="val 6497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緩衝要因</a:t>
            </a:r>
            <a:r>
              <a:rPr lang="en-US" altLang="ja-JP" sz="1400" b="1" dirty="0">
                <a:solidFill>
                  <a:prstClr val="black"/>
                </a:solidFill>
                <a:latin typeface="HG丸ｺﾞｼｯｸM-PRO" panose="020F0600000000000000" pitchFamily="50" charset="-128"/>
                <a:ea typeface="HG丸ｺﾞｼｯｸM-PRO" panose="020F0600000000000000" pitchFamily="50" charset="-128"/>
              </a:rPr>
              <a:t/>
            </a:r>
            <a:br>
              <a:rPr lang="en-US" altLang="ja-JP" sz="1400" b="1" dirty="0">
                <a:solidFill>
                  <a:prstClr val="black"/>
                </a:solidFill>
                <a:latin typeface="HG丸ｺﾞｼｯｸM-PRO" panose="020F0600000000000000" pitchFamily="50" charset="-128"/>
                <a:ea typeface="HG丸ｺﾞｼｯｸM-PRO" panose="020F0600000000000000" pitchFamily="50" charset="-128"/>
              </a:rPr>
            </a:br>
            <a:r>
              <a:rPr lang="ja-JP" altLang="en-US" sz="1200" b="1" dirty="0">
                <a:solidFill>
                  <a:prstClr val="black"/>
                </a:solidFill>
                <a:latin typeface="HG丸ｺﾞｼｯｸM-PRO" panose="020F0600000000000000" pitchFamily="50" charset="-128"/>
                <a:ea typeface="HG丸ｺﾞｼｯｸM-PRO" panose="020F0600000000000000" pitchFamily="50" charset="-128"/>
              </a:rPr>
              <a:t>（ソーシャルサポート）</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上司、同僚、家族</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友人等のサポート</a:t>
            </a:r>
          </a:p>
        </p:txBody>
      </p:sp>
      <p:sp>
        <p:nvSpPr>
          <p:cNvPr id="49" name="テキスト ボックス 48">
            <a:extLst>
              <a:ext uri="{FF2B5EF4-FFF2-40B4-BE49-F238E27FC236}">
                <a16:creationId xmlns="" xmlns:a16="http://schemas.microsoft.com/office/drawing/2014/main" id="{0ACC8A78-7DC8-4304-A890-739487666B69}"/>
              </a:ext>
            </a:extLst>
          </p:cNvPr>
          <p:cNvSpPr txBox="1"/>
          <p:nvPr/>
        </p:nvSpPr>
        <p:spPr>
          <a:xfrm>
            <a:off x="677978" y="6580770"/>
            <a:ext cx="7814112" cy="253916"/>
          </a:xfrm>
          <a:prstGeom prst="rect">
            <a:avLst/>
          </a:prstGeom>
          <a:noFill/>
        </p:spPr>
        <p:txBody>
          <a:bodyPr wrap="square" rtlCol="0">
            <a:spAutoFit/>
          </a:bodyPr>
          <a:lstStyle/>
          <a:p>
            <a:pPr fontAlgn="auto">
              <a:spcBef>
                <a:spcPts val="0"/>
              </a:spcBef>
              <a:spcAft>
                <a:spcPts val="0"/>
              </a:spcAft>
            </a:pPr>
            <a:r>
              <a:rPr lang="en-US" altLang="ja-JP" sz="1050" b="1" dirty="0">
                <a:solidFill>
                  <a:prstClr val="black"/>
                </a:solidFill>
                <a:latin typeface="HG丸ｺﾞｼｯｸM-PRO" panose="020F0600000000000000" pitchFamily="50" charset="-128"/>
                <a:ea typeface="HG丸ｺﾞｼｯｸM-PRO" panose="020F0600000000000000" pitchFamily="50" charset="-128"/>
              </a:rPr>
              <a:t>【</a:t>
            </a:r>
            <a:r>
              <a:rPr lang="ja-JP" altLang="en-US" sz="1050" b="1" dirty="0">
                <a:solidFill>
                  <a:prstClr val="black"/>
                </a:solidFill>
                <a:latin typeface="HG丸ｺﾞｼｯｸM-PRO" panose="020F0600000000000000" pitchFamily="50" charset="-128"/>
                <a:ea typeface="HG丸ｺﾞｼｯｸM-PRO" panose="020F0600000000000000" pitchFamily="50" charset="-128"/>
              </a:rPr>
              <a:t>参考文献</a:t>
            </a:r>
            <a:r>
              <a:rPr lang="en-US" altLang="ja-JP" sz="1050" b="1"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srgbClr val="000000"/>
                </a:solidFill>
                <a:latin typeface="HG丸ｺﾞｼｯｸM-PRO" panose="020F0600000000000000" pitchFamily="50" charset="-128"/>
                <a:ea typeface="HG丸ｺﾞｼｯｸM-PRO" panose="020F0600000000000000" pitchFamily="50" charset="-128"/>
              </a:rPr>
              <a:t>坂野雄二監修　嶋田洋徳・鈴木伸一編著：</a:t>
            </a:r>
            <a:r>
              <a:rPr lang="en-US" altLang="ja-JP" sz="1050" dirty="0">
                <a:solidFill>
                  <a:srgbClr val="000000"/>
                </a:solidFill>
                <a:latin typeface="HG丸ｺﾞｼｯｸM-PRO" panose="020F0600000000000000" pitchFamily="50" charset="-128"/>
                <a:ea typeface="HG丸ｺﾞｼｯｸM-PRO" panose="020F0600000000000000" pitchFamily="50" charset="-128"/>
              </a:rPr>
              <a:t>『</a:t>
            </a:r>
            <a:r>
              <a:rPr lang="ja-JP" altLang="en-US" sz="1050" dirty="0">
                <a:solidFill>
                  <a:srgbClr val="000000"/>
                </a:solidFill>
                <a:latin typeface="HG丸ｺﾞｼｯｸM-PRO" panose="020F0600000000000000" pitchFamily="50" charset="-128"/>
                <a:ea typeface="HG丸ｺﾞｼｯｸM-PRO" panose="020F0600000000000000" pitchFamily="50" charset="-128"/>
              </a:rPr>
              <a:t>ストレスマネジメント実践マニュアル</a:t>
            </a:r>
            <a:r>
              <a:rPr lang="en-US" altLang="ja-JP" sz="1050" dirty="0">
                <a:solidFill>
                  <a:srgbClr val="000000"/>
                </a:solidFill>
                <a:latin typeface="HG丸ｺﾞｼｯｸM-PRO" panose="020F0600000000000000" pitchFamily="50" charset="-128"/>
                <a:ea typeface="HG丸ｺﾞｼｯｸM-PRO" panose="020F0600000000000000" pitchFamily="50" charset="-128"/>
              </a:rPr>
              <a:t>』</a:t>
            </a:r>
            <a:r>
              <a:rPr lang="ja-JP" altLang="en-US" sz="1050" dirty="0">
                <a:solidFill>
                  <a:srgbClr val="000000"/>
                </a:solidFill>
                <a:latin typeface="HG丸ｺﾞｼｯｸM-PRO" panose="020F0600000000000000" pitchFamily="50" charset="-128"/>
                <a:ea typeface="HG丸ｺﾞｼｯｸM-PRO" panose="020F0600000000000000" pitchFamily="50" charset="-128"/>
              </a:rPr>
              <a:t>北大路書房</a:t>
            </a:r>
            <a:r>
              <a:rPr lang="en-US" altLang="ja-JP" sz="1050" dirty="0">
                <a:solidFill>
                  <a:srgbClr val="000000"/>
                </a:solidFill>
                <a:latin typeface="HG丸ｺﾞｼｯｸM-PRO" panose="020F0600000000000000" pitchFamily="50" charset="-128"/>
                <a:ea typeface="HG丸ｺﾞｼｯｸM-PRO" panose="020F0600000000000000" pitchFamily="50" charset="-128"/>
              </a:rPr>
              <a:t>(2004)</a:t>
            </a:r>
            <a:endParaRPr lang="ja-JP" altLang="en-US" sz="1050" b="1"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52" name="直線矢印コネクタ 51"/>
          <p:cNvCxnSpPr/>
          <p:nvPr/>
        </p:nvCxnSpPr>
        <p:spPr>
          <a:xfrm flipH="1" flipV="1">
            <a:off x="3481138" y="2962518"/>
            <a:ext cx="40973" cy="309508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5134765" y="5421597"/>
            <a:ext cx="1" cy="75340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7032357" y="4539781"/>
            <a:ext cx="0" cy="163522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2626901" y="5795997"/>
            <a:ext cx="1440000" cy="523220"/>
          </a:xfrm>
          <a:prstGeom prst="rect">
            <a:avLst/>
          </a:prstGeom>
          <a:solidFill>
            <a:schemeClr val="accent6">
              <a:lumMod val="20000"/>
              <a:lumOff val="80000"/>
            </a:schemeClr>
          </a:solidFill>
          <a:ln>
            <a:noFill/>
          </a:ln>
        </p:spPr>
        <p:txBody>
          <a:bodyPr wrap="square" rtlCol="0">
            <a:spAutoFit/>
          </a:bodyPr>
          <a:lstStyle/>
          <a:p>
            <a:pPr algn="ctr" fontAlgn="auto">
              <a:spcBef>
                <a:spcPts val="0"/>
              </a:spcBef>
              <a:spcAft>
                <a:spcPts val="0"/>
              </a:spcAft>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認知の工夫</a:t>
            </a: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行動の工夫</a:t>
            </a:r>
          </a:p>
        </p:txBody>
      </p:sp>
      <p:sp>
        <p:nvSpPr>
          <p:cNvPr id="57" name="テキスト ボックス 56"/>
          <p:cNvSpPr txBox="1"/>
          <p:nvPr/>
        </p:nvSpPr>
        <p:spPr>
          <a:xfrm>
            <a:off x="4524492" y="5795997"/>
            <a:ext cx="1440000" cy="523220"/>
          </a:xfrm>
          <a:prstGeom prst="rect">
            <a:avLst/>
          </a:prstGeom>
          <a:solidFill>
            <a:schemeClr val="accent6">
              <a:lumMod val="20000"/>
              <a:lumOff val="80000"/>
            </a:schemeClr>
          </a:solidFill>
          <a:ln>
            <a:noFill/>
          </a:ln>
        </p:spPr>
        <p:txBody>
          <a:bodyPr wrap="square" rtlCol="0">
            <a:spAutoFit/>
          </a:bodyPr>
          <a:lstStyle/>
          <a:p>
            <a:pPr algn="ctr" fontAlgn="auto">
              <a:spcBef>
                <a:spcPts val="0"/>
              </a:spcBef>
              <a:spcAft>
                <a:spcPts val="0"/>
              </a:spcAft>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周囲の力を</a:t>
            </a: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借りる</a:t>
            </a:r>
          </a:p>
        </p:txBody>
      </p:sp>
      <p:sp>
        <p:nvSpPr>
          <p:cNvPr id="58" name="テキスト ボックス 57"/>
          <p:cNvSpPr txBox="1"/>
          <p:nvPr/>
        </p:nvSpPr>
        <p:spPr>
          <a:xfrm>
            <a:off x="6389344" y="5795997"/>
            <a:ext cx="1440000" cy="523220"/>
          </a:xfrm>
          <a:prstGeom prst="rect">
            <a:avLst/>
          </a:prstGeom>
          <a:solidFill>
            <a:schemeClr val="accent6">
              <a:lumMod val="20000"/>
              <a:lumOff val="80000"/>
            </a:schemeClr>
          </a:solidFill>
          <a:ln>
            <a:noFill/>
          </a:ln>
        </p:spPr>
        <p:txBody>
          <a:bodyPr wrap="square" rtlCol="0">
            <a:spAutoFit/>
          </a:bodyPr>
          <a:lstStyle/>
          <a:p>
            <a:pPr algn="ctr" fontAlgn="auto">
              <a:spcBef>
                <a:spcPts val="0"/>
              </a:spcBef>
              <a:spcAft>
                <a:spcPts val="0"/>
              </a:spcAft>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早期発見</a:t>
            </a: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随時対応</a:t>
            </a:r>
          </a:p>
        </p:txBody>
      </p:sp>
      <p:cxnSp>
        <p:nvCxnSpPr>
          <p:cNvPr id="34" name="直線矢印コネクタ 33"/>
          <p:cNvCxnSpPr/>
          <p:nvPr/>
        </p:nvCxnSpPr>
        <p:spPr>
          <a:xfrm flipV="1">
            <a:off x="1761281" y="4539781"/>
            <a:ext cx="0" cy="163522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 xmlns:a16="http://schemas.microsoft.com/office/drawing/2014/main" id="{0ACC8A78-7DC8-4304-A890-739487666B69}"/>
              </a:ext>
            </a:extLst>
          </p:cNvPr>
          <p:cNvSpPr txBox="1"/>
          <p:nvPr/>
        </p:nvSpPr>
        <p:spPr>
          <a:xfrm>
            <a:off x="263675" y="2126801"/>
            <a:ext cx="3010127" cy="338554"/>
          </a:xfrm>
          <a:prstGeom prst="rect">
            <a:avLst/>
          </a:prstGeom>
          <a:noFill/>
        </p:spPr>
        <p:txBody>
          <a:bodyPr wrap="square" rtlCol="0">
            <a:spAutoFit/>
          </a:bodyPr>
          <a:lstStyle/>
          <a:p>
            <a:pPr fontAlgn="auto">
              <a:spcBef>
                <a:spcPts val="0"/>
              </a:spcBef>
              <a:spcAft>
                <a:spcPts val="0"/>
              </a:spcAft>
            </a:pPr>
            <a:r>
              <a:rPr lang="en-US" altLang="ja-JP" sz="1600" b="1" dirty="0">
                <a:solidFill>
                  <a:prstClr val="black"/>
                </a:solidFill>
                <a:latin typeface="HG丸ｺﾞｼｯｸM-PRO" panose="020F0600000000000000" pitchFamily="50" charset="-128"/>
                <a:ea typeface="HG丸ｺﾞｼｯｸM-PRO" panose="020F0600000000000000" pitchFamily="50" charset="-128"/>
              </a:rPr>
              <a:t>【</a:t>
            </a:r>
            <a:r>
              <a:rPr lang="ja-JP" altLang="en-US" sz="1600" b="1" dirty="0">
                <a:solidFill>
                  <a:prstClr val="black"/>
                </a:solidFill>
                <a:latin typeface="HG丸ｺﾞｼｯｸM-PRO" panose="020F0600000000000000" pitchFamily="50" charset="-128"/>
                <a:ea typeface="HG丸ｺﾞｼｯｸM-PRO" panose="020F0600000000000000" pitchFamily="50" charset="-128"/>
              </a:rPr>
              <a:t>ストレスとストレス対処</a:t>
            </a:r>
            <a:r>
              <a:rPr lang="en-US" altLang="ja-JP" sz="1600"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1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5" name="テキスト ボックス 54"/>
          <p:cNvSpPr txBox="1"/>
          <p:nvPr/>
        </p:nvSpPr>
        <p:spPr>
          <a:xfrm>
            <a:off x="996072" y="5795997"/>
            <a:ext cx="1440000" cy="523220"/>
          </a:xfrm>
          <a:prstGeom prst="rect">
            <a:avLst/>
          </a:prstGeom>
          <a:solidFill>
            <a:schemeClr val="accent6">
              <a:lumMod val="20000"/>
              <a:lumOff val="80000"/>
            </a:schemeClr>
          </a:solidFill>
          <a:ln>
            <a:noFill/>
          </a:ln>
        </p:spPr>
        <p:txBody>
          <a:bodyPr wrap="square" rtlCol="0">
            <a:spAutoFit/>
          </a:bodyPr>
          <a:lstStyle/>
          <a:p>
            <a:pPr algn="ctr" fontAlgn="auto">
              <a:spcBef>
                <a:spcPts val="0"/>
              </a:spcBef>
              <a:spcAft>
                <a:spcPts val="0"/>
              </a:spcAft>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軽減・除去</a:t>
            </a: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ja-JP" altLang="en-US"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854230" y="3964547"/>
            <a:ext cx="2266831" cy="261610"/>
          </a:xfrm>
          <a:prstGeom prst="rect">
            <a:avLst/>
          </a:prstGeom>
          <a:noFill/>
        </p:spPr>
        <p:txBody>
          <a:bodyPr wrap="square" rtlCol="0">
            <a:spAutoFit/>
          </a:bodyPr>
          <a:lstStyle/>
          <a:p>
            <a:pPr algn="ctr"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例：仕事量が多い、上司の叱責</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5898942" y="3969125"/>
            <a:ext cx="2266831" cy="261610"/>
          </a:xfrm>
          <a:prstGeom prst="rect">
            <a:avLst/>
          </a:prstGeom>
          <a:noFill/>
        </p:spPr>
        <p:txBody>
          <a:bodyPr wrap="square" rtlCol="0">
            <a:spAutoFit/>
          </a:bodyPr>
          <a:lstStyle/>
          <a:p>
            <a:pPr algn="ctr"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例：落込み、胃痛、頭痛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0" name="四角形: 角を丸くする 23">
            <a:extLst>
              <a:ext uri="{FF2B5EF4-FFF2-40B4-BE49-F238E27FC236}">
                <a16:creationId xmlns="" xmlns:a16="http://schemas.microsoft.com/office/drawing/2014/main" id="{8F02905F-A395-4AAE-AFAE-501DE2503078}"/>
              </a:ext>
            </a:extLst>
          </p:cNvPr>
          <p:cNvSpPr/>
          <p:nvPr/>
        </p:nvSpPr>
        <p:spPr>
          <a:xfrm>
            <a:off x="225615" y="1891231"/>
            <a:ext cx="8745361" cy="4580927"/>
          </a:xfrm>
          <a:prstGeom prst="roundRect">
            <a:avLst>
              <a:gd name="adj" fmla="val 9019"/>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800">
              <a:solidFill>
                <a:prstClr val="black"/>
              </a:solidFill>
            </a:endParaRPr>
          </a:p>
        </p:txBody>
      </p:sp>
    </p:spTree>
    <p:extLst>
      <p:ext uri="{BB962C8B-B14F-4D97-AF65-F5344CB8AC3E}">
        <p14:creationId xmlns:p14="http://schemas.microsoft.com/office/powerpoint/2010/main" val="411812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6296" y="0"/>
            <a:ext cx="9144000" cy="955589"/>
          </a:xfrm>
        </p:spPr>
        <p:txBody>
          <a:bodyPr>
            <a:normAutofit/>
          </a:bodyPr>
          <a:lstStyle/>
          <a:p>
            <a:pPr algn="ctr"/>
            <a:r>
              <a:rPr lang="ja-JP" altLang="en-US" sz="3200" b="1" dirty="0" smtClean="0">
                <a:latin typeface="HG丸ｺﾞｼｯｸM-PRO" panose="020F0600000000000000" pitchFamily="50" charset="-128"/>
                <a:ea typeface="HG丸ｺﾞｼｯｸM-PRO" panose="020F0600000000000000" pitchFamily="50" charset="-128"/>
              </a:rPr>
              <a:t>コミュニケーション</a:t>
            </a:r>
            <a:endParaRPr lang="ja-JP" altLang="en-US" sz="3200" b="1" dirty="0">
              <a:latin typeface="HG丸ｺﾞｼｯｸM-PRO" panose="020F0600000000000000" pitchFamily="50" charset="-128"/>
              <a:ea typeface="HG丸ｺﾞｼｯｸM-PRO" panose="020F0600000000000000" pitchFamily="50" charset="-128"/>
            </a:endParaRPr>
          </a:p>
        </p:txBody>
      </p:sp>
      <p:sp>
        <p:nvSpPr>
          <p:cNvPr id="42" name="角丸四角形 41"/>
          <p:cNvSpPr/>
          <p:nvPr/>
        </p:nvSpPr>
        <p:spPr>
          <a:xfrm>
            <a:off x="784204" y="875278"/>
            <a:ext cx="7751671" cy="1083131"/>
          </a:xfrm>
          <a:prstGeom prst="roundRect">
            <a:avLst/>
          </a:prstGeom>
          <a:ln w="41275" cmpd="tri">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0" indent="0">
              <a:buClr>
                <a:schemeClr val="accent5">
                  <a:lumMod val="75000"/>
                </a:schemeClr>
              </a:buClr>
              <a:buNone/>
            </a:pP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周囲</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とのコミュニケーションで、葛藤やストレス要因になって</a:t>
            </a: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いたもの</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はありませんか？コミュニケーションは適切に取れていましたか</a:t>
            </a: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？改善</a:t>
            </a:r>
            <a:r>
              <a:rPr lang="ja-JP" altLang="en-US" sz="2000" dirty="0">
                <a:solidFill>
                  <a:srgbClr val="000000"/>
                </a:solidFill>
                <a:latin typeface="HG丸ｺﾞｼｯｸM-PRO" panose="020F0600000000000000" pitchFamily="50" charset="-128"/>
                <a:ea typeface="HG丸ｺﾞｼｯｸM-PRO" panose="020F0600000000000000" pitchFamily="50" charset="-128"/>
              </a:rPr>
              <a:t>や取組みが必要なことはありますか？</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r>
            <a:br>
              <a:rPr lang="en-US" altLang="ja-JP" sz="2000" dirty="0">
                <a:solidFill>
                  <a:srgbClr val="000000"/>
                </a:solidFill>
                <a:latin typeface="HG丸ｺﾞｼｯｸM-PRO" panose="020F0600000000000000" pitchFamily="50" charset="-128"/>
                <a:ea typeface="HG丸ｺﾞｼｯｸM-PRO" panose="020F0600000000000000" pitchFamily="50" charset="-128"/>
              </a:rPr>
            </a:b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9" name="円/楕円 8"/>
          <p:cNvSpPr/>
          <p:nvPr/>
        </p:nvSpPr>
        <p:spPr>
          <a:xfrm>
            <a:off x="463064" y="2276872"/>
            <a:ext cx="2655263" cy="2611860"/>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ja-JP" sz="1600" b="1" dirty="0">
                <a:solidFill>
                  <a:srgbClr val="1F497D"/>
                </a:solidFill>
                <a:latin typeface="HG丸ｺﾞｼｯｸM-PRO" panose="020F0600000000000000" pitchFamily="50" charset="-128"/>
                <a:ea typeface="HG丸ｺﾞｼｯｸM-PRO" panose="020F0600000000000000" pitchFamily="50" charset="-128"/>
              </a:rPr>
              <a:t>【</a:t>
            </a:r>
            <a:r>
              <a:rPr lang="ja-JP" altLang="en-US" sz="1600" b="1" dirty="0">
                <a:solidFill>
                  <a:srgbClr val="1F497D"/>
                </a:solidFill>
                <a:latin typeface="HG丸ｺﾞｼｯｸM-PRO" panose="020F0600000000000000" pitchFamily="50" charset="-128"/>
                <a:ea typeface="HG丸ｺﾞｼｯｸM-PRO" panose="020F0600000000000000" pitchFamily="50" charset="-128"/>
              </a:rPr>
              <a:t>発信力</a:t>
            </a:r>
            <a:r>
              <a:rPr lang="en-US" altLang="ja-JP" sz="1600" b="1" dirty="0">
                <a:solidFill>
                  <a:srgbClr val="1F497D"/>
                </a:solidFill>
                <a:latin typeface="HG丸ｺﾞｼｯｸM-PRO" panose="020F0600000000000000" pitchFamily="50" charset="-128"/>
                <a:ea typeface="HG丸ｺﾞｼｯｸM-PRO" panose="020F0600000000000000" pitchFamily="50" charset="-128"/>
              </a:rPr>
              <a:t>】</a:t>
            </a:r>
          </a:p>
          <a:p>
            <a:pPr algn="ctr" fontAlgn="auto">
              <a:spcBef>
                <a:spcPts val="0"/>
              </a:spcBef>
              <a:spcAft>
                <a:spcPts val="0"/>
              </a:spcAft>
            </a:pP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600" dirty="0">
                <a:solidFill>
                  <a:srgbClr val="1F497D"/>
                </a:solidFill>
                <a:latin typeface="HG丸ｺﾞｼｯｸM-PRO" panose="020F0600000000000000" pitchFamily="50" charset="-128"/>
                <a:ea typeface="HG丸ｺﾞｼｯｸM-PRO" panose="020F0600000000000000" pitchFamily="50" charset="-128"/>
              </a:rPr>
              <a:t>自分の意見を正確、簡潔に分かりやすく伝える　</a:t>
            </a:r>
            <a:endParaRPr lang="en-US" altLang="ja-JP" sz="1600"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600" b="1" dirty="0">
                <a:solidFill>
                  <a:srgbClr val="1F497D"/>
                </a:solidFill>
                <a:latin typeface="HG丸ｺﾞｼｯｸM-PRO" panose="020F0600000000000000" pitchFamily="50" charset="-128"/>
                <a:ea typeface="HG丸ｺﾞｼｯｸM-PRO" panose="020F0600000000000000" pitchFamily="50" charset="-128"/>
              </a:rPr>
              <a:t>　　</a:t>
            </a:r>
          </a:p>
        </p:txBody>
      </p:sp>
      <p:sp>
        <p:nvSpPr>
          <p:cNvPr id="10" name="円/楕円 9"/>
          <p:cNvSpPr/>
          <p:nvPr/>
        </p:nvSpPr>
        <p:spPr>
          <a:xfrm>
            <a:off x="6078264" y="2276872"/>
            <a:ext cx="2802757" cy="273630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ja-JP" sz="1600" b="1" dirty="0">
                <a:solidFill>
                  <a:srgbClr val="1F497D"/>
                </a:solidFill>
                <a:latin typeface="HG丸ｺﾞｼｯｸM-PRO" panose="020F0600000000000000" pitchFamily="50" charset="-128"/>
                <a:ea typeface="HG丸ｺﾞｼｯｸM-PRO" panose="020F0600000000000000" pitchFamily="50" charset="-128"/>
              </a:rPr>
              <a:t>【</a:t>
            </a:r>
            <a:r>
              <a:rPr lang="ja-JP" altLang="en-US" sz="1600" b="1" dirty="0">
                <a:solidFill>
                  <a:srgbClr val="1F497D"/>
                </a:solidFill>
                <a:latin typeface="HG丸ｺﾞｼｯｸM-PRO" panose="020F0600000000000000" pitchFamily="50" charset="-128"/>
                <a:ea typeface="HG丸ｺﾞｼｯｸM-PRO" panose="020F0600000000000000" pitchFamily="50" charset="-128"/>
              </a:rPr>
              <a:t>傾聴力</a:t>
            </a:r>
            <a:r>
              <a:rPr lang="en-US" altLang="ja-JP" sz="1600" b="1" dirty="0">
                <a:solidFill>
                  <a:srgbClr val="1F497D"/>
                </a:solidFill>
                <a:latin typeface="HG丸ｺﾞｼｯｸM-PRO" panose="020F0600000000000000" pitchFamily="50" charset="-128"/>
                <a:ea typeface="HG丸ｺﾞｼｯｸM-PRO" panose="020F0600000000000000" pitchFamily="50" charset="-128"/>
              </a:rPr>
              <a:t>】</a:t>
            </a:r>
          </a:p>
          <a:p>
            <a:pPr algn="ctr" fontAlgn="auto">
              <a:spcBef>
                <a:spcPts val="0"/>
              </a:spcBef>
              <a:spcAft>
                <a:spcPts val="0"/>
              </a:spcAft>
            </a:pP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600" dirty="0">
                <a:solidFill>
                  <a:srgbClr val="1F497D"/>
                </a:solidFill>
                <a:latin typeface="HG丸ｺﾞｼｯｸM-PRO" panose="020F0600000000000000" pitchFamily="50" charset="-128"/>
                <a:ea typeface="HG丸ｺﾞｼｯｸM-PRO" panose="020F0600000000000000" pitchFamily="50" charset="-128"/>
              </a:rPr>
              <a:t>内容の確認や質問を行い、相手の話を正しく理解する</a:t>
            </a:r>
            <a:endParaRPr lang="ja-JP" altLang="en-US" sz="1600" b="1" dirty="0">
              <a:solidFill>
                <a:srgbClr val="1F497D"/>
              </a:solidFill>
              <a:latin typeface="HG丸ｺﾞｼｯｸM-PRO" panose="020F0600000000000000" pitchFamily="50" charset="-128"/>
              <a:ea typeface="HG丸ｺﾞｼｯｸM-PRO" panose="020F0600000000000000" pitchFamily="50" charset="-128"/>
            </a:endParaRPr>
          </a:p>
        </p:txBody>
      </p:sp>
      <p:sp>
        <p:nvSpPr>
          <p:cNvPr id="11" name="円/楕円 10"/>
          <p:cNvSpPr/>
          <p:nvPr/>
        </p:nvSpPr>
        <p:spPr>
          <a:xfrm>
            <a:off x="3233823" y="3933056"/>
            <a:ext cx="2728945" cy="278376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ja-JP" sz="1600" b="1" dirty="0">
                <a:solidFill>
                  <a:srgbClr val="1F497D"/>
                </a:solidFill>
                <a:latin typeface="HG丸ｺﾞｼｯｸM-PRO" panose="020F0600000000000000" pitchFamily="50" charset="-128"/>
                <a:ea typeface="HG丸ｺﾞｼｯｸM-PRO" panose="020F0600000000000000" pitchFamily="50" charset="-128"/>
              </a:rPr>
              <a:t>【</a:t>
            </a:r>
            <a:r>
              <a:rPr lang="ja-JP" altLang="en-US" sz="1600" b="1" dirty="0">
                <a:solidFill>
                  <a:srgbClr val="1F497D"/>
                </a:solidFill>
                <a:latin typeface="HG丸ｺﾞｼｯｸM-PRO" panose="020F0600000000000000" pitchFamily="50" charset="-128"/>
                <a:ea typeface="HG丸ｺﾞｼｯｸM-PRO" panose="020F0600000000000000" pitchFamily="50" charset="-128"/>
              </a:rPr>
              <a:t>アサーション</a:t>
            </a:r>
            <a:r>
              <a:rPr lang="en-US" altLang="ja-JP" sz="1600" b="1" dirty="0">
                <a:solidFill>
                  <a:srgbClr val="1F497D"/>
                </a:solidFill>
                <a:latin typeface="HG丸ｺﾞｼｯｸM-PRO" panose="020F0600000000000000" pitchFamily="50" charset="-128"/>
                <a:ea typeface="HG丸ｺﾞｼｯｸM-PRO" panose="020F0600000000000000" pitchFamily="50" charset="-128"/>
              </a:rPr>
              <a:t>】</a:t>
            </a:r>
          </a:p>
          <a:p>
            <a:pPr algn="ctr" fontAlgn="auto">
              <a:spcBef>
                <a:spcPts val="0"/>
              </a:spcBef>
              <a:spcAft>
                <a:spcPts val="0"/>
              </a:spcAft>
            </a:pPr>
            <a:endParaRPr lang="en-US" altLang="ja-JP" sz="1600" b="1"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600" dirty="0">
                <a:solidFill>
                  <a:srgbClr val="1F497D"/>
                </a:solidFill>
                <a:latin typeface="HG丸ｺﾞｼｯｸM-PRO" panose="020F0600000000000000" pitchFamily="50" charset="-128"/>
                <a:ea typeface="HG丸ｺﾞｼｯｸM-PRO" panose="020F0600000000000000" pitchFamily="50" charset="-128"/>
              </a:rPr>
              <a:t>相手の気持ちや立場を尊重した表現で、自分の意見を率直に伝える</a:t>
            </a:r>
            <a:endParaRPr lang="ja-JP" altLang="en-US" sz="1600" b="1" dirty="0">
              <a:solidFill>
                <a:srgbClr val="1F497D"/>
              </a:solidFill>
              <a:latin typeface="HG丸ｺﾞｼｯｸM-PRO" panose="020F0600000000000000" pitchFamily="50" charset="-128"/>
              <a:ea typeface="HG丸ｺﾞｼｯｸM-PRO" panose="020F0600000000000000" pitchFamily="50" charset="-128"/>
            </a:endParaRPr>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3706" y="1959465"/>
            <a:ext cx="2003238" cy="20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845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6296" y="0"/>
            <a:ext cx="9144000" cy="955589"/>
          </a:xfrm>
        </p:spPr>
        <p:txBody>
          <a:bodyPr>
            <a:normAutofit/>
          </a:bodyPr>
          <a:lstStyle/>
          <a:p>
            <a:pPr algn="ctr"/>
            <a:r>
              <a:rPr lang="ja-JP" altLang="en-US" sz="3200" b="1" dirty="0" smtClean="0">
                <a:latin typeface="HG丸ｺﾞｼｯｸM-PRO" panose="020F0600000000000000" pitchFamily="50" charset="-128"/>
                <a:ea typeface="HG丸ｺﾞｼｯｸM-PRO" panose="020F0600000000000000" pitchFamily="50" charset="-128"/>
              </a:rPr>
              <a:t>仕事</a:t>
            </a:r>
            <a:r>
              <a:rPr lang="ja-JP" altLang="en-US" sz="3200" b="1" dirty="0">
                <a:latin typeface="HG丸ｺﾞｼｯｸM-PRO" panose="020F0600000000000000" pitchFamily="50" charset="-128"/>
                <a:ea typeface="HG丸ｺﾞｼｯｸM-PRO" panose="020F0600000000000000" pitchFamily="50" charset="-128"/>
              </a:rPr>
              <a:t>の取組み方・働き方</a:t>
            </a:r>
          </a:p>
        </p:txBody>
      </p:sp>
      <p:sp>
        <p:nvSpPr>
          <p:cNvPr id="42" name="角丸四角形 41"/>
          <p:cNvSpPr/>
          <p:nvPr/>
        </p:nvSpPr>
        <p:spPr>
          <a:xfrm>
            <a:off x="612730" y="878228"/>
            <a:ext cx="7751671" cy="1101412"/>
          </a:xfrm>
          <a:prstGeom prst="roundRect">
            <a:avLst/>
          </a:prstGeom>
          <a:ln w="41275" cmpd="tri">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0" indent="0">
              <a:buClr>
                <a:schemeClr val="accent5">
                  <a:lumMod val="75000"/>
                </a:schemeClr>
              </a:buClr>
              <a:buNone/>
            </a:pP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自分</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の仕事の取組み方・働き方でストレス要因になっていた</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0" indent="0">
              <a:buClr>
                <a:schemeClr val="accent5">
                  <a:lumMod val="75000"/>
                </a:schemeClr>
              </a:buClr>
              <a:buNone/>
            </a:pP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こと</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はありませんでしたか</a:t>
            </a: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0" indent="0">
              <a:buClr>
                <a:schemeClr val="accent5">
                  <a:lumMod val="75000"/>
                </a:schemeClr>
              </a:buClr>
              <a:buNone/>
            </a:pP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改善</a:t>
            </a:r>
            <a:r>
              <a:rPr lang="ja-JP" altLang="en-US" sz="2000" dirty="0">
                <a:solidFill>
                  <a:srgbClr val="000000"/>
                </a:solidFill>
                <a:latin typeface="HG丸ｺﾞｼｯｸM-PRO" panose="020F0600000000000000" pitchFamily="50" charset="-128"/>
                <a:ea typeface="HG丸ｺﾞｼｯｸM-PRO" panose="020F0600000000000000" pitchFamily="50" charset="-128"/>
              </a:rPr>
              <a:t>や取組みが必要なことはありますか？</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r>
            <a:br>
              <a:rPr lang="en-US" altLang="ja-JP" sz="2000" dirty="0">
                <a:solidFill>
                  <a:srgbClr val="000000"/>
                </a:solidFill>
                <a:latin typeface="HG丸ｺﾞｼｯｸM-PRO" panose="020F0600000000000000" pitchFamily="50" charset="-128"/>
                <a:ea typeface="HG丸ｺﾞｼｯｸM-PRO" panose="020F0600000000000000" pitchFamily="50" charset="-128"/>
              </a:rPr>
            </a:b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 xmlns:a16="http://schemas.microsoft.com/office/drawing/2014/main" id="{551717A7-C802-49DE-B781-F0FE2B13015F}"/>
              </a:ext>
            </a:extLst>
          </p:cNvPr>
          <p:cNvSpPr/>
          <p:nvPr/>
        </p:nvSpPr>
        <p:spPr>
          <a:xfrm>
            <a:off x="4729299" y="2097227"/>
            <a:ext cx="3947050" cy="433095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仕事の取組み方</a:t>
            </a:r>
            <a:r>
              <a:rPr kumimoji="1" lang="ja-JP" altLang="en-US" sz="2000" smtClean="0">
                <a:solidFill>
                  <a:schemeClr val="tx1"/>
                </a:solidFill>
                <a:latin typeface="HG丸ｺﾞｼｯｸM-PRO" panose="020F0600000000000000" pitchFamily="50" charset="-128"/>
                <a:ea typeface="HG丸ｺﾞｼｯｸM-PRO" panose="020F0600000000000000" pitchFamily="50" charset="-128"/>
              </a:rPr>
              <a:t>・働き方</a:t>
            </a:r>
            <a:r>
              <a:rPr kumimoji="1" lang="en-US" altLang="ja-JP" sz="2000" smtClean="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「社会人基礎力</a:t>
            </a:r>
            <a:r>
              <a:rPr lang="ja-JP" altLang="en-US" sz="2000" dirty="0">
                <a:solidFill>
                  <a:schemeClr val="tx1"/>
                </a:solidFill>
                <a:latin typeface="HG丸ｺﾞｼｯｸM-PRO" panose="020F0600000000000000" pitchFamily="50" charset="-128"/>
                <a:ea typeface="HG丸ｺﾞｼｯｸM-PRO" panose="020F0600000000000000" pitchFamily="50" charset="-128"/>
              </a:rPr>
              <a:t>」</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３つの能力・</a:t>
            </a:r>
            <a:r>
              <a:rPr lang="en-US" altLang="ja-JP" sz="1800" dirty="0">
                <a:solidFill>
                  <a:schemeClr val="tx1"/>
                </a:solidFill>
                <a:latin typeface="HG丸ｺﾞｼｯｸM-PRO" panose="020F0600000000000000" pitchFamily="50" charset="-128"/>
                <a:ea typeface="HG丸ｺﾞｼｯｸM-PRO" panose="020F0600000000000000" pitchFamily="50" charset="-128"/>
              </a:rPr>
              <a:t>12</a:t>
            </a:r>
            <a:r>
              <a:rPr lang="ja-JP" altLang="en-US" sz="1800" dirty="0">
                <a:solidFill>
                  <a:schemeClr val="tx1"/>
                </a:solidFill>
                <a:latin typeface="HG丸ｺﾞｼｯｸM-PRO" panose="020F0600000000000000" pitchFamily="50" charset="-128"/>
                <a:ea typeface="HG丸ｺﾞｼｯｸM-PRO" panose="020F0600000000000000" pitchFamily="50" charset="-128"/>
              </a:rPr>
              <a:t>の能力要素</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49" name="四角形: 角を丸くする 48">
            <a:extLst>
              <a:ext uri="{FF2B5EF4-FFF2-40B4-BE49-F238E27FC236}">
                <a16:creationId xmlns="" xmlns:a16="http://schemas.microsoft.com/office/drawing/2014/main" id="{9AEA4540-AE20-474D-95A4-08C675A81FBF}"/>
              </a:ext>
            </a:extLst>
          </p:cNvPr>
          <p:cNvSpPr/>
          <p:nvPr/>
        </p:nvSpPr>
        <p:spPr>
          <a:xfrm>
            <a:off x="541516" y="2097227"/>
            <a:ext cx="3947050" cy="433095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キャリア</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a:t>
            </a:r>
          </a:p>
          <a:p>
            <a:pPr algn="ct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en-US" altLang="ja-JP" sz="1800"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en-US" altLang="ja-JP" sz="1800"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en-US" altLang="ja-JP" sz="1800"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en-US" altLang="ja-JP" sz="1800"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en-US" altLang="ja-JP" sz="1800"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endParaRPr lang="en-US" altLang="ja-JP" sz="1800" dirty="0">
              <a:solidFill>
                <a:srgbClr val="1F497D"/>
              </a:solidFill>
              <a:latin typeface="HG丸ｺﾞｼｯｸM-PRO" panose="020F0600000000000000" pitchFamily="50" charset="-128"/>
              <a:ea typeface="HG丸ｺﾞｼｯｸM-PRO" panose="020F0600000000000000" pitchFamily="50" charset="-128"/>
            </a:endParaRPr>
          </a:p>
          <a:p>
            <a:pPr algn="ct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 xmlns:a16="http://schemas.microsoft.com/office/drawing/2014/main" id="{51229DB4-A206-4200-9E29-940510B0B05A}"/>
              </a:ext>
            </a:extLst>
          </p:cNvPr>
          <p:cNvSpPr/>
          <p:nvPr/>
        </p:nvSpPr>
        <p:spPr>
          <a:xfrm>
            <a:off x="782249" y="3057117"/>
            <a:ext cx="3465584" cy="62606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dirty="0">
                <a:solidFill>
                  <a:srgbClr val="1F497D"/>
                </a:solidFill>
                <a:latin typeface="HG丸ｺﾞｼｯｸM-PRO" panose="020F0600000000000000" pitchFamily="50" charset="-128"/>
                <a:ea typeface="HG丸ｺﾞｼｯｸM-PRO" panose="020F0600000000000000" pitchFamily="50" charset="-128"/>
              </a:rPr>
              <a:t>組織における役割と</a:t>
            </a:r>
            <a:endParaRPr lang="en-US" altLang="ja-JP" sz="2000"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2000" dirty="0">
                <a:solidFill>
                  <a:srgbClr val="1F497D"/>
                </a:solidFill>
                <a:latin typeface="HG丸ｺﾞｼｯｸM-PRO" panose="020F0600000000000000" pitchFamily="50" charset="-128"/>
                <a:ea typeface="HG丸ｺﾞｼｯｸM-PRO" panose="020F0600000000000000" pitchFamily="50" charset="-128"/>
              </a:rPr>
              <a:t>周囲からの期待</a:t>
            </a:r>
            <a:endParaRPr lang="en-US" altLang="ja-JP" sz="2400" dirty="0">
              <a:solidFill>
                <a:srgbClr val="1F497D"/>
              </a:solidFill>
              <a:latin typeface="HG丸ｺﾞｼｯｸM-PRO" panose="020F0600000000000000" pitchFamily="50" charset="-128"/>
              <a:ea typeface="HG丸ｺﾞｼｯｸM-PRO" panose="020F0600000000000000" pitchFamily="50" charset="-128"/>
            </a:endParaRPr>
          </a:p>
        </p:txBody>
      </p:sp>
      <p:sp>
        <p:nvSpPr>
          <p:cNvPr id="52" name="四角形: 角を丸くする 51">
            <a:extLst>
              <a:ext uri="{FF2B5EF4-FFF2-40B4-BE49-F238E27FC236}">
                <a16:creationId xmlns="" xmlns:a16="http://schemas.microsoft.com/office/drawing/2014/main" id="{7DBADBD9-783D-41BC-ABD0-F54921AE0910}"/>
              </a:ext>
            </a:extLst>
          </p:cNvPr>
          <p:cNvSpPr/>
          <p:nvPr/>
        </p:nvSpPr>
        <p:spPr>
          <a:xfrm>
            <a:off x="782249" y="4205117"/>
            <a:ext cx="3465584" cy="62606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dirty="0">
                <a:solidFill>
                  <a:srgbClr val="1F497D"/>
                </a:solidFill>
                <a:latin typeface="HG丸ｺﾞｼｯｸM-PRO" panose="020F0600000000000000" pitchFamily="50" charset="-128"/>
                <a:ea typeface="HG丸ｺﾞｼｯｸM-PRO" panose="020F0600000000000000" pitchFamily="50" charset="-128"/>
              </a:rPr>
              <a:t>自分の強み</a:t>
            </a:r>
            <a:endParaRPr lang="en-US" altLang="ja-JP" sz="2000" dirty="0">
              <a:solidFill>
                <a:srgbClr val="1F497D"/>
              </a:solidFill>
              <a:latin typeface="HG丸ｺﾞｼｯｸM-PRO" panose="020F0600000000000000" pitchFamily="50" charset="-128"/>
              <a:ea typeface="HG丸ｺﾞｼｯｸM-PRO" panose="020F0600000000000000" pitchFamily="50" charset="-128"/>
            </a:endParaRPr>
          </a:p>
        </p:txBody>
      </p:sp>
      <p:sp>
        <p:nvSpPr>
          <p:cNvPr id="53" name="四角形: 角を丸くする 52">
            <a:extLst>
              <a:ext uri="{FF2B5EF4-FFF2-40B4-BE49-F238E27FC236}">
                <a16:creationId xmlns="" xmlns:a16="http://schemas.microsoft.com/office/drawing/2014/main" id="{E09C4F58-8AA2-4941-BE86-599232E84C4C}"/>
              </a:ext>
            </a:extLst>
          </p:cNvPr>
          <p:cNvSpPr/>
          <p:nvPr/>
        </p:nvSpPr>
        <p:spPr>
          <a:xfrm>
            <a:off x="782249" y="5353118"/>
            <a:ext cx="3465584" cy="62606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dirty="0">
                <a:solidFill>
                  <a:srgbClr val="1F497D"/>
                </a:solidFill>
                <a:latin typeface="HG丸ｺﾞｼｯｸM-PRO" panose="020F0600000000000000" pitchFamily="50" charset="-128"/>
                <a:ea typeface="HG丸ｺﾞｼｯｸM-PRO" panose="020F0600000000000000" pitchFamily="50" charset="-128"/>
              </a:rPr>
              <a:t>キャリア・アンカー</a:t>
            </a:r>
            <a:endParaRPr lang="en-US" altLang="ja-JP" sz="2000" dirty="0">
              <a:solidFill>
                <a:srgbClr val="1F497D"/>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2000" dirty="0">
                <a:solidFill>
                  <a:srgbClr val="1F497D"/>
                </a:solidFill>
                <a:latin typeface="HG丸ｺﾞｼｯｸM-PRO" panose="020F0600000000000000" pitchFamily="50" charset="-128"/>
                <a:ea typeface="HG丸ｺﾞｼｯｸM-PRO" panose="020F0600000000000000" pitchFamily="50" charset="-128"/>
              </a:rPr>
              <a:t>（職業生活のよりどころ）</a:t>
            </a:r>
            <a:endParaRPr lang="en-US" altLang="ja-JP" sz="2000" dirty="0">
              <a:solidFill>
                <a:srgbClr val="1F497D"/>
              </a:solidFill>
              <a:latin typeface="HG丸ｺﾞｼｯｸM-PRO" panose="020F0600000000000000" pitchFamily="50" charset="-128"/>
              <a:ea typeface="HG丸ｺﾞｼｯｸM-PRO" panose="020F0600000000000000" pitchFamily="50" charset="-128"/>
            </a:endParaRPr>
          </a:p>
        </p:txBody>
      </p:sp>
      <p:sp>
        <p:nvSpPr>
          <p:cNvPr id="22" name="楕円 21">
            <a:extLst>
              <a:ext uri="{FF2B5EF4-FFF2-40B4-BE49-F238E27FC236}">
                <a16:creationId xmlns="" xmlns:a16="http://schemas.microsoft.com/office/drawing/2014/main" id="{B39E0DF2-2059-4501-A808-9FD38687AF30}"/>
              </a:ext>
            </a:extLst>
          </p:cNvPr>
          <p:cNvSpPr/>
          <p:nvPr/>
        </p:nvSpPr>
        <p:spPr>
          <a:xfrm>
            <a:off x="5787543" y="3597707"/>
            <a:ext cx="1836000" cy="1319577"/>
          </a:xfrm>
          <a:prstGeom prst="ellipse">
            <a:avLst/>
          </a:prstGeom>
          <a:gradFill flip="none" rotWithShape="1">
            <a:gsLst>
              <a:gs pos="0">
                <a:schemeClr val="accent1">
                  <a:lumMod val="0"/>
                  <a:lumOff val="100000"/>
                </a:schemeClr>
              </a:gs>
              <a:gs pos="35000">
                <a:schemeClr val="accent1">
                  <a:lumMod val="0"/>
                  <a:lumOff val="100000"/>
                </a:schemeClr>
              </a:gs>
              <a:gs pos="100000">
                <a:srgbClr val="FFCCCC"/>
              </a:gs>
            </a:gsLst>
            <a:path path="circle">
              <a:fillToRect l="50000" t="-80000" r="50000" b="180000"/>
            </a:path>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dirty="0">
              <a:solidFill>
                <a:prstClr val="white"/>
              </a:solidFill>
            </a:endParaRPr>
          </a:p>
        </p:txBody>
      </p:sp>
      <p:sp>
        <p:nvSpPr>
          <p:cNvPr id="24" name="テキスト ボックス 23">
            <a:extLst>
              <a:ext uri="{FF2B5EF4-FFF2-40B4-BE49-F238E27FC236}">
                <a16:creationId xmlns="" xmlns:a16="http://schemas.microsoft.com/office/drawing/2014/main" id="{B68CEADA-FC3F-4B47-BDC9-28E9C71342F6}"/>
              </a:ext>
            </a:extLst>
          </p:cNvPr>
          <p:cNvSpPr txBox="1"/>
          <p:nvPr/>
        </p:nvSpPr>
        <p:spPr>
          <a:xfrm>
            <a:off x="5837914" y="3891398"/>
            <a:ext cx="1732391" cy="759695"/>
          </a:xfrm>
          <a:prstGeom prst="rect">
            <a:avLst/>
          </a:prstGeom>
          <a:noFill/>
        </p:spPr>
        <p:txBody>
          <a:bodyPr wrap="square" rtlCol="0" anchor="ctr">
            <a:spAutoFit/>
          </a:bodyPr>
          <a:lstStyle/>
          <a:p>
            <a:pPr algn="ctr" defTabSz="779173" fontAlgn="auto">
              <a:spcBef>
                <a:spcPts val="0"/>
              </a:spcBef>
              <a:spcAft>
                <a:spcPts val="511"/>
              </a:spcAft>
              <a:defRPr/>
            </a:pPr>
            <a:r>
              <a:rPr lang="ja-JP" altLang="en-US" sz="1534" b="1"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前に踏み出す力</a:t>
            </a:r>
            <a:endParaRPr lang="en-US" altLang="ja-JP" sz="1534" b="1"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defTabSz="779173" fontAlgn="auto">
              <a:spcBef>
                <a:spcPts val="0"/>
              </a:spcBef>
              <a:spcAft>
                <a:spcPts val="0"/>
              </a:spcAft>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主体性、働きかけ力、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ctr" defTabSz="779173" fontAlgn="auto">
              <a:spcBef>
                <a:spcPts val="0"/>
              </a:spcBef>
              <a:spcAft>
                <a:spcPts val="0"/>
              </a:spcAft>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実行力</a:t>
            </a:r>
          </a:p>
        </p:txBody>
      </p:sp>
      <p:sp>
        <p:nvSpPr>
          <p:cNvPr id="34" name="楕円 33">
            <a:extLst>
              <a:ext uri="{FF2B5EF4-FFF2-40B4-BE49-F238E27FC236}">
                <a16:creationId xmlns="" xmlns:a16="http://schemas.microsoft.com/office/drawing/2014/main" id="{DFEBAD79-9A24-4B77-B3E7-4A42A02180A8}"/>
              </a:ext>
            </a:extLst>
          </p:cNvPr>
          <p:cNvSpPr/>
          <p:nvPr/>
        </p:nvSpPr>
        <p:spPr>
          <a:xfrm>
            <a:off x="6728764" y="4768680"/>
            <a:ext cx="1836000" cy="1348445"/>
          </a:xfrm>
          <a:prstGeom prst="ellipse">
            <a:avLst/>
          </a:prstGeom>
          <a:gradFill>
            <a:gsLst>
              <a:gs pos="0">
                <a:srgbClr val="9BBB59">
                  <a:lumMod val="60000"/>
                  <a:lumOff val="40000"/>
                </a:srgbClr>
              </a:gs>
              <a:gs pos="35000">
                <a:srgbClr val="4F81BD">
                  <a:lumMod val="0"/>
                  <a:lumOff val="100000"/>
                </a:srgbClr>
              </a:gs>
              <a:gs pos="100000">
                <a:srgbClr val="9BBB59">
                  <a:lumMod val="60000"/>
                  <a:lumOff val="40000"/>
                </a:srgbClr>
              </a:gs>
            </a:gsLst>
            <a:path path="circle">
              <a:fillToRect l="50000" t="-80000" r="50000" b="180000"/>
            </a:path>
          </a:gradFill>
          <a:ln w="25400" cap="flat" cmpd="sng" algn="ctr">
            <a:solidFill>
              <a:srgbClr val="9BBB59">
                <a:lumMod val="75000"/>
              </a:srgbClr>
            </a:solidFill>
            <a:prstDash val="solid"/>
          </a:ln>
          <a:effectLst/>
        </p:spPr>
        <p:txBody>
          <a:bodyPr rtlCol="0" anchor="ctr"/>
          <a:lstStyle/>
          <a:p>
            <a:pPr marL="0" marR="0" lvl="0" indent="0" algn="ctr" defTabSz="779173" eaLnBrk="1" fontAlgn="auto" latinLnBrk="0" hangingPunct="1">
              <a:lnSpc>
                <a:spcPct val="100000"/>
              </a:lnSpc>
              <a:spcBef>
                <a:spcPts val="0"/>
              </a:spcBef>
              <a:spcAft>
                <a:spcPts val="0"/>
              </a:spcAft>
              <a:buClrTx/>
              <a:buSzTx/>
              <a:buFontTx/>
              <a:buNone/>
              <a:tabLst/>
              <a:defRPr/>
            </a:pPr>
            <a:endParaRPr kumimoji="0" lang="ja-JP" altLang="en-US" sz="1363"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5" name="楕円 34">
            <a:extLst>
              <a:ext uri="{FF2B5EF4-FFF2-40B4-BE49-F238E27FC236}">
                <a16:creationId xmlns="" xmlns:a16="http://schemas.microsoft.com/office/drawing/2014/main" id="{1F91ED3A-412A-4CEC-BB64-DEC3F657B74E}"/>
              </a:ext>
            </a:extLst>
          </p:cNvPr>
          <p:cNvSpPr/>
          <p:nvPr/>
        </p:nvSpPr>
        <p:spPr>
          <a:xfrm>
            <a:off x="4902624" y="4809424"/>
            <a:ext cx="1836000" cy="1307701"/>
          </a:xfrm>
          <a:prstGeom prst="ellipse">
            <a:avLst/>
          </a:prstGeom>
          <a:gradFill>
            <a:gsLst>
              <a:gs pos="0">
                <a:srgbClr val="4F81BD">
                  <a:lumMod val="0"/>
                  <a:lumOff val="100000"/>
                </a:srgbClr>
              </a:gs>
              <a:gs pos="35000">
                <a:srgbClr val="4F81BD">
                  <a:lumMod val="0"/>
                  <a:lumOff val="100000"/>
                </a:srgbClr>
              </a:gs>
              <a:gs pos="100000">
                <a:srgbClr val="4F81BD">
                  <a:lumMod val="40000"/>
                  <a:lumOff val="60000"/>
                </a:srgbClr>
              </a:gs>
            </a:gsLst>
            <a:path path="circle">
              <a:fillToRect l="50000" t="-80000" r="50000" b="180000"/>
            </a:path>
          </a:gradFill>
          <a:ln w="25400" cap="flat" cmpd="sng" algn="ctr">
            <a:solidFill>
              <a:srgbClr val="1F497D">
                <a:lumMod val="60000"/>
                <a:lumOff val="40000"/>
              </a:srgbClr>
            </a:solidFill>
            <a:prstDash val="solid"/>
          </a:ln>
          <a:effectLst/>
        </p:spPr>
        <p:txBody>
          <a:bodyPr rtlCol="0" anchor="ctr"/>
          <a:lstStyle/>
          <a:p>
            <a:pPr marL="0" marR="0" lvl="0" indent="0" algn="ctr" defTabSz="779173" eaLnBrk="1" fontAlgn="auto" latinLnBrk="0" hangingPunct="1">
              <a:lnSpc>
                <a:spcPct val="100000"/>
              </a:lnSpc>
              <a:spcBef>
                <a:spcPts val="0"/>
              </a:spcBef>
              <a:spcAft>
                <a:spcPts val="0"/>
              </a:spcAft>
              <a:buClrTx/>
              <a:buSzTx/>
              <a:buFontTx/>
              <a:buNone/>
              <a:tabLst/>
              <a:defRPr/>
            </a:pPr>
            <a:endParaRPr kumimoji="0" lang="ja-JP" altLang="en-US" sz="1363"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6" name="テキスト ボックス 35">
            <a:extLst>
              <a:ext uri="{FF2B5EF4-FFF2-40B4-BE49-F238E27FC236}">
                <a16:creationId xmlns="" xmlns:a16="http://schemas.microsoft.com/office/drawing/2014/main" id="{B6291B44-5637-4AF0-B227-EE727E8B6CEF}"/>
              </a:ext>
            </a:extLst>
          </p:cNvPr>
          <p:cNvSpPr txBox="1"/>
          <p:nvPr/>
        </p:nvSpPr>
        <p:spPr>
          <a:xfrm>
            <a:off x="5008354" y="4989438"/>
            <a:ext cx="1581618" cy="900375"/>
          </a:xfrm>
          <a:prstGeom prst="rect">
            <a:avLst/>
          </a:prstGeom>
          <a:noFill/>
        </p:spPr>
        <p:txBody>
          <a:bodyPr wrap="square" rtlCol="0" anchor="ctr">
            <a:spAutoFit/>
          </a:bodyPr>
          <a:lstStyle/>
          <a:p>
            <a:pPr algn="ctr" defTabSz="779173" fontAlgn="auto">
              <a:spcBef>
                <a:spcPts val="0"/>
              </a:spcBef>
              <a:spcAft>
                <a:spcPts val="511"/>
              </a:spcAft>
              <a:defRPr/>
            </a:pPr>
            <a:r>
              <a:rPr lang="ja-JP" altLang="en-US" sz="1534" b="1"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チームで働く力</a:t>
            </a:r>
            <a:endParaRPr lang="en-US" altLang="ja-JP" sz="1534" b="1"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defTabSz="779173" fontAlgn="auto">
              <a:spcBef>
                <a:spcPts val="0"/>
              </a:spcBef>
              <a:spcAft>
                <a:spcPts val="0"/>
              </a:spcAft>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発信力、傾聴力、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ctr" defTabSz="779173" fontAlgn="auto">
              <a:spcBef>
                <a:spcPts val="0"/>
              </a:spcBef>
              <a:spcAft>
                <a:spcPts val="0"/>
              </a:spcAft>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柔軟性、情況把握力、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ctr" defTabSz="779173" fontAlgn="auto">
              <a:spcBef>
                <a:spcPts val="0"/>
              </a:spcBef>
              <a:spcAft>
                <a:spcPts val="0"/>
              </a:spcAft>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規律性、ｽﾄﾚｽｺﾝﾄﾛｰﾙ力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テキスト ボックス 36">
            <a:extLst>
              <a:ext uri="{FF2B5EF4-FFF2-40B4-BE49-F238E27FC236}">
                <a16:creationId xmlns="" xmlns:a16="http://schemas.microsoft.com/office/drawing/2014/main" id="{AE8ECFE0-9D89-4D5F-B047-D4B3DB88D1C9}"/>
              </a:ext>
            </a:extLst>
          </p:cNvPr>
          <p:cNvSpPr txBox="1"/>
          <p:nvPr/>
        </p:nvSpPr>
        <p:spPr>
          <a:xfrm>
            <a:off x="6839997" y="4989438"/>
            <a:ext cx="1676089" cy="900375"/>
          </a:xfrm>
          <a:prstGeom prst="rect">
            <a:avLst/>
          </a:prstGeom>
          <a:noFill/>
        </p:spPr>
        <p:txBody>
          <a:bodyPr wrap="square" rtlCol="0" anchor="ctr">
            <a:spAutoFit/>
          </a:bodyPr>
          <a:lstStyle/>
          <a:p>
            <a:pPr algn="ctr" defTabSz="779173" fontAlgn="auto">
              <a:spcBef>
                <a:spcPts val="0"/>
              </a:spcBef>
              <a:spcAft>
                <a:spcPts val="511"/>
              </a:spcAft>
              <a:defRPr/>
            </a:pPr>
            <a:r>
              <a:rPr lang="ja-JP" altLang="en-US" sz="1534" b="1"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考え抜く力</a:t>
            </a:r>
            <a:endParaRPr lang="en-US" altLang="ja-JP" sz="1534" b="1"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defTabSz="779173" fontAlgn="auto">
              <a:spcBef>
                <a:spcPts val="0"/>
              </a:spcBef>
              <a:spcAft>
                <a:spcPts val="0"/>
              </a:spcAft>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課題発見力、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ctr" defTabSz="779173" fontAlgn="auto">
              <a:spcBef>
                <a:spcPts val="0"/>
              </a:spcBef>
              <a:spcAft>
                <a:spcPts val="0"/>
              </a:spcAft>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計画力、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ctr" defTabSz="779173" fontAlgn="auto">
              <a:spcBef>
                <a:spcPts val="0"/>
              </a:spcBef>
              <a:spcAft>
                <a:spcPts val="0"/>
              </a:spcAft>
              <a:defRPr/>
            </a:pP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創造力</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 xmlns:a16="http://schemas.microsoft.com/office/drawing/2014/main" id="{10C20BBB-09CC-476F-A62F-2BAF83D8AD05}"/>
              </a:ext>
            </a:extLst>
          </p:cNvPr>
          <p:cNvSpPr txBox="1"/>
          <p:nvPr/>
        </p:nvSpPr>
        <p:spPr>
          <a:xfrm>
            <a:off x="1370189" y="6583465"/>
            <a:ext cx="6889254" cy="246221"/>
          </a:xfrm>
          <a:prstGeom prst="rect">
            <a:avLst/>
          </a:prstGeom>
          <a:noFill/>
        </p:spPr>
        <p:txBody>
          <a:bodyPr wrap="square" rtlCol="0">
            <a:spAutoFit/>
          </a:bodyPr>
          <a:lstStyle/>
          <a:p>
            <a:r>
              <a:rPr lang="ja-JP" altLang="en-US" sz="1000" dirty="0">
                <a:solidFill>
                  <a:prstClr val="black"/>
                </a:solidFill>
                <a:latin typeface="HG丸ｺﾞｼｯｸM-PRO" panose="020F0600000000000000" pitchFamily="50" charset="-128"/>
                <a:ea typeface="HG丸ｺﾞｼｯｸM-PRO" panose="020F0600000000000000" pitchFamily="50" charset="-128"/>
              </a:rPr>
              <a:t>参考：経済産業省ホームページ：「社会人基礎力」　</a:t>
            </a:r>
            <a:r>
              <a:rPr lang="en-US" altLang="ja-JP" sz="1000" dirty="0">
                <a:solidFill>
                  <a:prstClr val="black"/>
                </a:solidFill>
                <a:latin typeface="HG丸ｺﾞｼｯｸM-PRO" panose="020F0600000000000000" pitchFamily="50" charset="-128"/>
                <a:ea typeface="HG丸ｺﾞｼｯｸM-PRO" panose="020F0600000000000000" pitchFamily="50" charset="-128"/>
              </a:rPr>
              <a:t>https://www.meti.go.jp/policy/kisoryoku/index.html</a:t>
            </a:r>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3422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a:extLst>
              <a:ext uri="{FF2B5EF4-FFF2-40B4-BE49-F238E27FC236}">
                <a16:creationId xmlns="" xmlns:a16="http://schemas.microsoft.com/office/drawing/2014/main" id="{D2AF68A8-F2BA-45C2-91ED-DF8C72A53894}"/>
              </a:ext>
            </a:extLst>
          </p:cNvPr>
          <p:cNvSpPr txBox="1"/>
          <p:nvPr/>
        </p:nvSpPr>
        <p:spPr>
          <a:xfrm>
            <a:off x="585730" y="6470062"/>
            <a:ext cx="8953864" cy="400110"/>
          </a:xfrm>
          <a:prstGeom prst="rect">
            <a:avLst/>
          </a:prstGeom>
          <a:noFill/>
        </p:spPr>
        <p:txBody>
          <a:bodyPr wrap="square" rtlCol="0">
            <a:spAutoFit/>
          </a:bodyPr>
          <a:lstStyle/>
          <a:p>
            <a:r>
              <a:rPr lang="ja-JP" altLang="en-US" sz="1000" dirty="0">
                <a:solidFill>
                  <a:prstClr val="black"/>
                </a:solidFill>
                <a:latin typeface="HG丸ｺﾞｼｯｸM-PRO" panose="020F0600000000000000" pitchFamily="50" charset="-128"/>
                <a:ea typeface="HG丸ｺﾞｼｯｸM-PRO" panose="020F0600000000000000" pitchFamily="50" charset="-128"/>
              </a:rPr>
              <a:t>参考：厚生労働省：キャリアマップ、職業能力評価</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シート　導入</a:t>
            </a:r>
            <a:r>
              <a:rPr lang="ja-JP" altLang="en-US" sz="1000" dirty="0">
                <a:solidFill>
                  <a:prstClr val="black"/>
                </a:solidFill>
                <a:latin typeface="HG丸ｺﾞｼｯｸM-PRO" panose="020F0600000000000000" pitchFamily="50" charset="-128"/>
                <a:ea typeface="HG丸ｺﾞｼｯｸM-PRO" panose="020F0600000000000000" pitchFamily="50" charset="-128"/>
              </a:rPr>
              <a:t>・活用マニュアル</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a:solidFill>
                  <a:prstClr val="black"/>
                </a:solidFill>
                <a:latin typeface="HG丸ｺﾞｼｯｸM-PRO" panose="020F0600000000000000" pitchFamily="50" charset="-128"/>
                <a:ea typeface="HG丸ｺﾞｼｯｸM-PRO" panose="020F0600000000000000" pitchFamily="50" charset="-128"/>
              </a:rPr>
              <a:t>　　　　「事務系職種の人材育成のために（経営戦略、情報システム、営業・マーケティング・広告）」</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2018</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2439818" y="1373956"/>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endParaRPr lang="ja-JP" altLang="en-US" sz="2727"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Rectangle 3">
            <a:extLst>
              <a:ext uri="{FF2B5EF4-FFF2-40B4-BE49-F238E27FC236}">
                <a16:creationId xmlns="" xmlns:a16="http://schemas.microsoft.com/office/drawing/2014/main" id="{1FA6CD8E-5E0A-4FF7-8044-03EA099146EA}"/>
              </a:ext>
            </a:extLst>
          </p:cNvPr>
          <p:cNvSpPr txBox="1">
            <a:spLocks noChangeArrowheads="1"/>
          </p:cNvSpPr>
          <p:nvPr/>
        </p:nvSpPr>
        <p:spPr>
          <a:xfrm>
            <a:off x="238596" y="1089165"/>
            <a:ext cx="8610999" cy="4929411"/>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fontAlgn="auto">
              <a:spcAft>
                <a:spcPts val="0"/>
              </a:spcAft>
              <a:buClr>
                <a:srgbClr val="4472C4">
                  <a:lumMod val="75000"/>
                </a:srgbClr>
              </a:buClr>
              <a:buFont typeface="Arial" panose="020B0604020202020204" pitchFamily="34" charset="0"/>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 xmlns:a16="http://schemas.microsoft.com/office/drawing/2014/main" id="{A08F5E6E-7D53-47DE-B5AF-FB5EC25153EF}"/>
              </a:ext>
            </a:extLst>
          </p:cNvPr>
          <p:cNvSpPr txBox="1"/>
          <p:nvPr/>
        </p:nvSpPr>
        <p:spPr>
          <a:xfrm>
            <a:off x="1822311" y="1596394"/>
            <a:ext cx="2084200" cy="338554"/>
          </a:xfrm>
          <a:prstGeom prst="rect">
            <a:avLst/>
          </a:prstGeom>
          <a:noFill/>
        </p:spPr>
        <p:txBody>
          <a:bodyPr wrap="square" rtlCol="0">
            <a:spAutoFit/>
          </a:bodyPr>
          <a:lstStyle/>
          <a:p>
            <a:r>
              <a:rPr lang="ja-JP" altLang="en-US" sz="1600" b="1" dirty="0">
                <a:solidFill>
                  <a:prstClr val="black"/>
                </a:solidFill>
                <a:latin typeface="BIZ UDPゴシック" panose="020B0400000000000000" pitchFamily="50" charset="-128"/>
                <a:ea typeface="BIZ UDPゴシック" panose="020B0400000000000000" pitchFamily="50" charset="-128"/>
              </a:rPr>
              <a:t>　　</a:t>
            </a:r>
            <a:r>
              <a:rPr lang="ja-JP" altLang="en-US" sz="1200" b="1" dirty="0">
                <a:solidFill>
                  <a:prstClr val="black"/>
                </a:solidFill>
                <a:latin typeface="HG丸ｺﾞｼｯｸM-PRO" panose="020F0600000000000000" pitchFamily="50" charset="-128"/>
                <a:ea typeface="HG丸ｺﾞｼｯｸM-PRO" panose="020F0600000000000000" pitchFamily="50" charset="-128"/>
              </a:rPr>
              <a:t>＜キャリアマップ＞</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タイトル 1">
            <a:extLst>
              <a:ext uri="{FF2B5EF4-FFF2-40B4-BE49-F238E27FC236}">
                <a16:creationId xmlns="" xmlns:a16="http://schemas.microsoft.com/office/drawing/2014/main" id="{69440936-D138-45D6-8BBE-4A672087795E}"/>
              </a:ext>
            </a:extLst>
          </p:cNvPr>
          <p:cNvSpPr txBox="1">
            <a:spLocks/>
          </p:cNvSpPr>
          <p:nvPr/>
        </p:nvSpPr>
        <p:spPr>
          <a:xfrm>
            <a:off x="-296078" y="-55296"/>
            <a:ext cx="9143999" cy="985188"/>
          </a:xfrm>
          <a:prstGeom prst="rect">
            <a:avLst/>
          </a:prstGeom>
        </p:spPr>
        <p:txBody>
          <a:bodyPr vert="horz" lIns="91440" tIns="45720" rIns="91440" bIns="45720" rtlCol="0" anchor="ctr">
            <a:normAutofit/>
          </a:bodyPr>
          <a:lst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a:lstStyle>
          <a:p>
            <a:pPr algn="ctr" fontAlgn="auto">
              <a:spcBef>
                <a:spcPts val="0"/>
              </a:spcBef>
              <a:spcAft>
                <a:spcPts val="0"/>
              </a:spcAft>
            </a:pPr>
            <a:r>
              <a:rPr lang="ja-JP" altLang="en-US" sz="2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3200" dirty="0">
                <a:solidFill>
                  <a:srgbClr val="1F497D"/>
                </a:solidFill>
                <a:latin typeface="HG丸ｺﾞｼｯｸM-PRO" panose="020F0600000000000000" pitchFamily="50" charset="-128"/>
                <a:ea typeface="HG丸ｺﾞｼｯｸM-PRO" panose="020F0600000000000000" pitchFamily="50" charset="-128"/>
              </a:rPr>
              <a:t>組織における役割と周囲からの期待</a:t>
            </a:r>
            <a:endParaRPr lang="en-US" altLang="ja-JP" sz="3600" dirty="0">
              <a:solidFill>
                <a:srgbClr val="1F497D"/>
              </a:solidFill>
              <a:latin typeface="HG丸ｺﾞｼｯｸM-PRO" panose="020F0600000000000000" pitchFamily="50" charset="-128"/>
              <a:ea typeface="HG丸ｺﾞｼｯｸM-PRO" panose="020F0600000000000000" pitchFamily="50" charset="-128"/>
            </a:endParaRPr>
          </a:p>
        </p:txBody>
      </p:sp>
      <p:sp>
        <p:nvSpPr>
          <p:cNvPr id="65" name="角丸四角形 64"/>
          <p:cNvSpPr/>
          <p:nvPr/>
        </p:nvSpPr>
        <p:spPr>
          <a:xfrm>
            <a:off x="353500" y="757414"/>
            <a:ext cx="8405488" cy="805060"/>
          </a:xfrm>
          <a:prstGeom prst="roundRect">
            <a:avLst/>
          </a:prstGeom>
          <a:ln w="41275" cmpd="tri">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fontAlgn="auto">
              <a:spcBef>
                <a:spcPts val="0"/>
              </a:spcBef>
              <a:spcAft>
                <a:spcPts val="0"/>
              </a:spcAft>
            </a:pPr>
            <a:r>
              <a:rPr lang="ja-JP" altLang="en-US" sz="18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経験</a:t>
            </a:r>
            <a:r>
              <a:rPr lang="ja-JP" altLang="en-US" sz="2000" dirty="0">
                <a:solidFill>
                  <a:prstClr val="black"/>
                </a:solidFill>
                <a:latin typeface="HG丸ｺﾞｼｯｸM-PRO" panose="020F0600000000000000" pitchFamily="50" charset="-128"/>
                <a:ea typeface="HG丸ｺﾞｼｯｸM-PRO" panose="020F0600000000000000" pitchFamily="50" charset="-128"/>
              </a:rPr>
              <a:t>年数や職位により求められる役割や期待は変化します。</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2000" dirty="0">
                <a:solidFill>
                  <a:prstClr val="black"/>
                </a:solidFill>
                <a:latin typeface="HG丸ｺﾞｼｯｸM-PRO" panose="020F0600000000000000" pitchFamily="50" charset="-128"/>
                <a:ea typeface="HG丸ｺﾞｼｯｸM-PRO" panose="020F0600000000000000" pitchFamily="50" charset="-128"/>
              </a:rPr>
              <a:t>求められる役割や期待をどう理解し、</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どう</a:t>
            </a:r>
            <a:r>
              <a:rPr lang="ja-JP" altLang="en-US" sz="2000" dirty="0">
                <a:solidFill>
                  <a:prstClr val="black"/>
                </a:solidFill>
                <a:latin typeface="HG丸ｺﾞｼｯｸM-PRO" panose="020F0600000000000000" pitchFamily="50" charset="-128"/>
                <a:ea typeface="HG丸ｺﾞｼｯｸM-PRO" panose="020F0600000000000000" pitchFamily="50" charset="-128"/>
              </a:rPr>
              <a:t>対応</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して</a:t>
            </a:r>
            <a:r>
              <a:rPr lang="ja-JP" altLang="en-US" sz="2000" dirty="0">
                <a:solidFill>
                  <a:prstClr val="black"/>
                </a:solidFill>
                <a:latin typeface="HG丸ｺﾞｼｯｸM-PRO" panose="020F0600000000000000" pitchFamily="50" charset="-128"/>
                <a:ea typeface="HG丸ｺﾞｼｯｸM-PRO" panose="020F0600000000000000" pitchFamily="50" charset="-128"/>
              </a:rPr>
              <a:t>いましたか？</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8" name="角丸四角形 37"/>
          <p:cNvSpPr/>
          <p:nvPr/>
        </p:nvSpPr>
        <p:spPr>
          <a:xfrm>
            <a:off x="1435193" y="2944258"/>
            <a:ext cx="1424661" cy="527885"/>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マネージャー</a:t>
            </a: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4" name="角丸四角形 43"/>
          <p:cNvSpPr/>
          <p:nvPr/>
        </p:nvSpPr>
        <p:spPr>
          <a:xfrm>
            <a:off x="1467890" y="3919605"/>
            <a:ext cx="3104145" cy="49774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シニア・スタッフ</a:t>
            </a:r>
            <a:endParaRPr lang="ja-JP" altLang="en-US" sz="1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1" name="角丸四角形 50"/>
          <p:cNvSpPr/>
          <p:nvPr/>
        </p:nvSpPr>
        <p:spPr>
          <a:xfrm>
            <a:off x="1440941" y="4899222"/>
            <a:ext cx="3104146" cy="40748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a:solidFill>
                  <a:prstClr val="black"/>
                </a:solidFill>
                <a:latin typeface="HG丸ｺﾞｼｯｸM-PRO" panose="020F0600000000000000" pitchFamily="50" charset="-128"/>
                <a:ea typeface="HG丸ｺﾞｼｯｸM-PRO" panose="020F0600000000000000" pitchFamily="50" charset="-128"/>
              </a:rPr>
              <a:t>スタッフ</a:t>
            </a:r>
            <a:endParaRPr lang="ja-JP" altLang="en-US" sz="11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4667068" y="2870571"/>
            <a:ext cx="3073284" cy="828000"/>
          </a:xfrm>
          <a:prstGeom prst="rect">
            <a:avLst/>
          </a:prstGeom>
          <a:solidFill>
            <a:schemeClr val="bg1"/>
          </a:solidFill>
          <a:ln>
            <a:solidFill>
              <a:schemeClr val="bg1">
                <a:lumMod val="65000"/>
              </a:schemeClr>
            </a:solidFill>
          </a:ln>
        </p:spPr>
        <p:txBody>
          <a:bodyPr wrap="square"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中小規模組織の責任者もしくは高度専門職として、上位方針</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をふまえて</a:t>
            </a:r>
            <a:r>
              <a:rPr lang="ja-JP" altLang="en-US" sz="1200" dirty="0">
                <a:solidFill>
                  <a:prstClr val="black"/>
                </a:solidFill>
                <a:latin typeface="HG丸ｺﾞｼｯｸM-PRO" panose="020F0600000000000000" pitchFamily="50" charset="-128"/>
                <a:ea typeface="HG丸ｺﾞｼｯｸM-PRO" panose="020F0600000000000000" pitchFamily="50" charset="-128"/>
              </a:rPr>
              <a:t>管理運営、計画作成、業務遂行、問題解決等を行い、企業利益を創出する業務を遂行する</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5" name="テキスト ボックス 54"/>
          <p:cNvSpPr txBox="1"/>
          <p:nvPr/>
        </p:nvSpPr>
        <p:spPr>
          <a:xfrm>
            <a:off x="4653493" y="3796174"/>
            <a:ext cx="3086859" cy="646331"/>
          </a:xfrm>
          <a:prstGeom prst="rect">
            <a:avLst/>
          </a:prstGeom>
          <a:solidFill>
            <a:schemeClr val="bg1"/>
          </a:solidFill>
          <a:ln>
            <a:solidFill>
              <a:schemeClr val="bg1">
                <a:lumMod val="65000"/>
              </a:schemeClr>
            </a:solidFill>
          </a:ln>
        </p:spPr>
        <p:txBody>
          <a:bodyPr wrap="square"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グループやチームの中心メンバーとして、自主的な判断、改善、提案を行いながら業務を遂行する</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7" name="テキスト ボックス 66"/>
          <p:cNvSpPr txBox="1"/>
          <p:nvPr/>
        </p:nvSpPr>
        <p:spPr>
          <a:xfrm>
            <a:off x="4664264" y="4859677"/>
            <a:ext cx="3078891" cy="461665"/>
          </a:xfrm>
          <a:prstGeom prst="rect">
            <a:avLst/>
          </a:prstGeom>
          <a:solidFill>
            <a:schemeClr val="bg1"/>
          </a:solidFill>
          <a:ln>
            <a:solidFill>
              <a:schemeClr val="bg1">
                <a:lumMod val="65000"/>
              </a:schemeClr>
            </a:solidFill>
          </a:ln>
        </p:spPr>
        <p:txBody>
          <a:bodyPr wrap="square"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上司の指示・助言</a:t>
            </a:r>
            <a:r>
              <a:rPr lang="ja-JP" altLang="en-US" sz="1200" dirty="0">
                <a:solidFill>
                  <a:prstClr val="black"/>
                </a:solidFill>
                <a:latin typeface="HG丸ｺﾞｼｯｸM-PRO" panose="020F0600000000000000" pitchFamily="50" charset="-128"/>
                <a:ea typeface="HG丸ｺﾞｼｯｸM-PRO" panose="020F0600000000000000" pitchFamily="50" charset="-128"/>
              </a:rPr>
              <a:t>をふまえて</a:t>
            </a:r>
            <a:r>
              <a:rPr lang="ja-JP" altLang="en-US" sz="1200" dirty="0">
                <a:solidFill>
                  <a:prstClr val="black"/>
                </a:solidFill>
                <a:latin typeface="HG丸ｺﾞｼｯｸM-PRO" panose="020F0600000000000000" pitchFamily="50" charset="-128"/>
                <a:ea typeface="HG丸ｺﾞｼｯｸM-PRO" panose="020F0600000000000000" pitchFamily="50" charset="-128"/>
              </a:rPr>
              <a:t>業務を確実に実行する</a:t>
            </a:r>
          </a:p>
        </p:txBody>
      </p:sp>
      <p:sp>
        <p:nvSpPr>
          <p:cNvPr id="34" name="角丸四角形 33"/>
          <p:cNvSpPr/>
          <p:nvPr/>
        </p:nvSpPr>
        <p:spPr>
          <a:xfrm>
            <a:off x="1435194" y="1928926"/>
            <a:ext cx="1452224" cy="67744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シニア・</a:t>
            </a: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マネージャー</a:t>
            </a: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4653493" y="1959456"/>
            <a:ext cx="3086859" cy="830997"/>
          </a:xfrm>
          <a:prstGeom prst="rect">
            <a:avLst/>
          </a:prstGeom>
          <a:solidFill>
            <a:schemeClr val="bg1"/>
          </a:solidFill>
          <a:ln>
            <a:solidFill>
              <a:schemeClr val="bg1">
                <a:lumMod val="65000"/>
              </a:schemeClr>
            </a:solidFill>
          </a:ln>
        </p:spPr>
        <p:txBody>
          <a:bodyPr wrap="square"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大規模組織の責任者もしくは最高度の専門職として、広範かつ統合的な判断および意思決定を行い、企業利益を先導・創造する業務を遂行する</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1" name="角丸四角形 33">
            <a:extLst>
              <a:ext uri="{FF2B5EF4-FFF2-40B4-BE49-F238E27FC236}">
                <a16:creationId xmlns="" xmlns:a16="http://schemas.microsoft.com/office/drawing/2014/main" id="{E823EE15-E23D-478F-80DC-508C34E6D7C5}"/>
              </a:ext>
            </a:extLst>
          </p:cNvPr>
          <p:cNvSpPr/>
          <p:nvPr/>
        </p:nvSpPr>
        <p:spPr>
          <a:xfrm>
            <a:off x="3045723" y="1942071"/>
            <a:ext cx="1526313" cy="67744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シニア・スペシャリスト</a:t>
            </a: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5" name="角丸四角形 37">
            <a:extLst>
              <a:ext uri="{FF2B5EF4-FFF2-40B4-BE49-F238E27FC236}">
                <a16:creationId xmlns="" xmlns:a16="http://schemas.microsoft.com/office/drawing/2014/main" id="{431472B3-6656-4CFD-A44E-F268C882D111}"/>
              </a:ext>
            </a:extLst>
          </p:cNvPr>
          <p:cNvSpPr/>
          <p:nvPr/>
        </p:nvSpPr>
        <p:spPr>
          <a:xfrm>
            <a:off x="3045723" y="2940234"/>
            <a:ext cx="1526313" cy="527885"/>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スペシャリスト</a:t>
            </a: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右矢印 2">
            <a:extLst>
              <a:ext uri="{FF2B5EF4-FFF2-40B4-BE49-F238E27FC236}">
                <a16:creationId xmlns="" xmlns:a16="http://schemas.microsoft.com/office/drawing/2014/main" id="{4B5F14B6-B282-44A1-BB59-5104FAB0417A}"/>
              </a:ext>
            </a:extLst>
          </p:cNvPr>
          <p:cNvSpPr/>
          <p:nvPr/>
        </p:nvSpPr>
        <p:spPr>
          <a:xfrm rot="16200000">
            <a:off x="2798995" y="4410261"/>
            <a:ext cx="313190" cy="47622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0" name="右矢印 2">
            <a:extLst>
              <a:ext uri="{FF2B5EF4-FFF2-40B4-BE49-F238E27FC236}">
                <a16:creationId xmlns="" xmlns:a16="http://schemas.microsoft.com/office/drawing/2014/main" id="{4B5F14B6-B282-44A1-BB59-5104FAB0417A}"/>
              </a:ext>
            </a:extLst>
          </p:cNvPr>
          <p:cNvSpPr/>
          <p:nvPr/>
        </p:nvSpPr>
        <p:spPr>
          <a:xfrm rot="16200000">
            <a:off x="2026565" y="3349952"/>
            <a:ext cx="169360" cy="428711"/>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右矢印 2">
            <a:extLst>
              <a:ext uri="{FF2B5EF4-FFF2-40B4-BE49-F238E27FC236}">
                <a16:creationId xmlns="" xmlns:a16="http://schemas.microsoft.com/office/drawing/2014/main" id="{4B5F14B6-B282-44A1-BB59-5104FAB0417A}"/>
              </a:ext>
            </a:extLst>
          </p:cNvPr>
          <p:cNvSpPr/>
          <p:nvPr/>
        </p:nvSpPr>
        <p:spPr>
          <a:xfrm rot="16200000">
            <a:off x="3805389" y="3319647"/>
            <a:ext cx="169360" cy="428711"/>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正方形/長方形 1"/>
          <p:cNvSpPr/>
          <p:nvPr/>
        </p:nvSpPr>
        <p:spPr>
          <a:xfrm>
            <a:off x="2051720" y="3610753"/>
            <a:ext cx="1932174"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p:cNvSpPr/>
          <p:nvPr/>
        </p:nvSpPr>
        <p:spPr>
          <a:xfrm rot="5400000">
            <a:off x="2824371" y="3697657"/>
            <a:ext cx="262439" cy="1044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右矢印 2">
            <a:extLst>
              <a:ext uri="{FF2B5EF4-FFF2-40B4-BE49-F238E27FC236}">
                <a16:creationId xmlns="" xmlns:a16="http://schemas.microsoft.com/office/drawing/2014/main" id="{4B5F14B6-B282-44A1-BB59-5104FAB0417A}"/>
              </a:ext>
            </a:extLst>
          </p:cNvPr>
          <p:cNvSpPr/>
          <p:nvPr/>
        </p:nvSpPr>
        <p:spPr>
          <a:xfrm rot="16200000">
            <a:off x="2026279" y="2560207"/>
            <a:ext cx="169360" cy="428711"/>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6" name="右矢印 2">
            <a:extLst>
              <a:ext uri="{FF2B5EF4-FFF2-40B4-BE49-F238E27FC236}">
                <a16:creationId xmlns="" xmlns:a16="http://schemas.microsoft.com/office/drawing/2014/main" id="{4B5F14B6-B282-44A1-BB59-5104FAB0417A}"/>
              </a:ext>
            </a:extLst>
          </p:cNvPr>
          <p:cNvSpPr/>
          <p:nvPr/>
        </p:nvSpPr>
        <p:spPr>
          <a:xfrm rot="16200000">
            <a:off x="3760596" y="2560472"/>
            <a:ext cx="169360" cy="428711"/>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 name="フローチャート: 結合子 2"/>
          <p:cNvSpPr/>
          <p:nvPr/>
        </p:nvSpPr>
        <p:spPr>
          <a:xfrm>
            <a:off x="574913" y="4793043"/>
            <a:ext cx="853472" cy="796061"/>
          </a:xfrm>
          <a:prstGeom prst="flowChartConnector">
            <a:avLst/>
          </a:prstGeom>
          <a:solidFill>
            <a:srgbClr val="CAE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prstClr val="black"/>
                </a:solidFill>
                <a:latin typeface="HG丸ｺﾞｼｯｸM-PRO" panose="020F0600000000000000" pitchFamily="50" charset="-128"/>
                <a:ea typeface="HG丸ｺﾞｼｯｸM-PRO" panose="020F0600000000000000" pitchFamily="50" charset="-128"/>
              </a:rPr>
              <a:t>レベル１</a:t>
            </a:r>
          </a:p>
        </p:txBody>
      </p:sp>
      <p:sp>
        <p:nvSpPr>
          <p:cNvPr id="28" name="フローチャート: 結合子 27"/>
          <p:cNvSpPr/>
          <p:nvPr/>
        </p:nvSpPr>
        <p:spPr>
          <a:xfrm>
            <a:off x="574913" y="3737178"/>
            <a:ext cx="853472" cy="796061"/>
          </a:xfrm>
          <a:prstGeom prst="flowChartConnector">
            <a:avLst/>
          </a:prstGeom>
          <a:solidFill>
            <a:srgbClr val="CAE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prstClr val="black"/>
                </a:solidFill>
                <a:latin typeface="HG丸ｺﾞｼｯｸM-PRO" panose="020F0600000000000000" pitchFamily="50" charset="-128"/>
                <a:ea typeface="HG丸ｺﾞｼｯｸM-PRO" panose="020F0600000000000000" pitchFamily="50" charset="-128"/>
              </a:rPr>
              <a:t>レベル２</a:t>
            </a:r>
          </a:p>
        </p:txBody>
      </p:sp>
      <p:sp>
        <p:nvSpPr>
          <p:cNvPr id="29" name="フローチャート: 結合子 28"/>
          <p:cNvSpPr/>
          <p:nvPr/>
        </p:nvSpPr>
        <p:spPr>
          <a:xfrm>
            <a:off x="534966" y="2774562"/>
            <a:ext cx="853472" cy="796061"/>
          </a:xfrm>
          <a:prstGeom prst="flowChartConnector">
            <a:avLst/>
          </a:prstGeom>
          <a:solidFill>
            <a:srgbClr val="CAE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prstClr val="black"/>
                </a:solidFill>
                <a:latin typeface="HG丸ｺﾞｼｯｸM-PRO" panose="020F0600000000000000" pitchFamily="50" charset="-128"/>
                <a:ea typeface="HG丸ｺﾞｼｯｸM-PRO" panose="020F0600000000000000" pitchFamily="50" charset="-128"/>
              </a:rPr>
              <a:t>レベル３</a:t>
            </a:r>
          </a:p>
        </p:txBody>
      </p:sp>
      <p:sp>
        <p:nvSpPr>
          <p:cNvPr id="30" name="フローチャート: 結合子 29"/>
          <p:cNvSpPr/>
          <p:nvPr/>
        </p:nvSpPr>
        <p:spPr>
          <a:xfrm>
            <a:off x="534966" y="1865910"/>
            <a:ext cx="853472" cy="796061"/>
          </a:xfrm>
          <a:prstGeom prst="flowChartConnector">
            <a:avLst/>
          </a:prstGeom>
          <a:solidFill>
            <a:srgbClr val="CAE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prstClr val="black"/>
                </a:solidFill>
                <a:latin typeface="HG丸ｺﾞｼｯｸM-PRO" panose="020F0600000000000000" pitchFamily="50" charset="-128"/>
                <a:ea typeface="HG丸ｺﾞｼｯｸM-PRO" panose="020F0600000000000000" pitchFamily="50" charset="-128"/>
              </a:rPr>
              <a:t>レベル４</a:t>
            </a:r>
          </a:p>
        </p:txBody>
      </p:sp>
      <p:sp>
        <p:nvSpPr>
          <p:cNvPr id="4" name="テキスト ボックス 3"/>
          <p:cNvSpPr txBox="1"/>
          <p:nvPr/>
        </p:nvSpPr>
        <p:spPr>
          <a:xfrm>
            <a:off x="2209542" y="5713177"/>
            <a:ext cx="1492095" cy="307777"/>
          </a:xfrm>
          <a:prstGeom prst="rect">
            <a:avLst/>
          </a:prstGeom>
          <a:solidFill>
            <a:srgbClr val="FFCCCC"/>
          </a:solidFill>
        </p:spPr>
        <p:txBody>
          <a:bodyPr wrap="square" rtlCol="0">
            <a:spAutoFit/>
          </a:bodyPr>
          <a:lstStyle/>
          <a:p>
            <a:pPr algn="ct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新スタッフ</a:t>
            </a:r>
            <a:endParaRPr lang="ja-JP" altLang="en-US" sz="1400" b="1"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7" name="カギ線コネクタ 6"/>
          <p:cNvCxnSpPr/>
          <p:nvPr/>
        </p:nvCxnSpPr>
        <p:spPr>
          <a:xfrm rot="10800000">
            <a:off x="641884" y="5532744"/>
            <a:ext cx="409104" cy="257437"/>
          </a:xfrm>
          <a:prstGeom prst="bentConnector3">
            <a:avLst>
              <a:gd name="adj1" fmla="val 99173"/>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7155" y="5202597"/>
            <a:ext cx="800219" cy="276999"/>
          </a:xfrm>
          <a:prstGeom prst="rect">
            <a:avLst/>
          </a:prstGeom>
          <a:noFill/>
        </p:spPr>
        <p:txBody>
          <a:bodyPr wrap="none"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３～５年</a:t>
            </a:r>
          </a:p>
        </p:txBody>
      </p:sp>
      <p:cxnSp>
        <p:nvCxnSpPr>
          <p:cNvPr id="40" name="カギ線コネクタ 39"/>
          <p:cNvCxnSpPr/>
          <p:nvPr/>
        </p:nvCxnSpPr>
        <p:spPr>
          <a:xfrm rot="10800000">
            <a:off x="621267" y="4475325"/>
            <a:ext cx="409104" cy="257437"/>
          </a:xfrm>
          <a:prstGeom prst="bentConnector3">
            <a:avLst>
              <a:gd name="adj1" fmla="val 99173"/>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41463" y="4137529"/>
            <a:ext cx="800219" cy="276999"/>
          </a:xfrm>
          <a:prstGeom prst="rect">
            <a:avLst/>
          </a:prstGeom>
          <a:noFill/>
        </p:spPr>
        <p:txBody>
          <a:bodyPr wrap="none"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５～８年</a:t>
            </a:r>
          </a:p>
        </p:txBody>
      </p:sp>
      <p:sp>
        <p:nvSpPr>
          <p:cNvPr id="43" name="テキスト ボックス 42"/>
          <p:cNvSpPr txBox="1"/>
          <p:nvPr/>
        </p:nvSpPr>
        <p:spPr>
          <a:xfrm>
            <a:off x="-61137" y="3189489"/>
            <a:ext cx="800219" cy="276999"/>
          </a:xfrm>
          <a:prstGeom prst="rect">
            <a:avLst/>
          </a:prstGeom>
          <a:noFill/>
        </p:spPr>
        <p:txBody>
          <a:bodyPr wrap="none"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５～８年</a:t>
            </a:r>
          </a:p>
        </p:txBody>
      </p:sp>
      <p:sp>
        <p:nvSpPr>
          <p:cNvPr id="47" name="テキスト ボックス 46"/>
          <p:cNvSpPr txBox="1"/>
          <p:nvPr/>
        </p:nvSpPr>
        <p:spPr>
          <a:xfrm>
            <a:off x="-24720" y="2207943"/>
            <a:ext cx="800219" cy="276999"/>
          </a:xfrm>
          <a:prstGeom prst="rect">
            <a:avLst/>
          </a:prstGeom>
          <a:noFill/>
        </p:spPr>
        <p:txBody>
          <a:bodyPr wrap="none"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５～８年</a:t>
            </a:r>
          </a:p>
        </p:txBody>
      </p:sp>
      <p:cxnSp>
        <p:nvCxnSpPr>
          <p:cNvPr id="48" name="カギ線コネクタ 47"/>
          <p:cNvCxnSpPr/>
          <p:nvPr/>
        </p:nvCxnSpPr>
        <p:spPr>
          <a:xfrm rot="10800000">
            <a:off x="594158" y="3457341"/>
            <a:ext cx="409104" cy="257437"/>
          </a:xfrm>
          <a:prstGeom prst="bentConnector3">
            <a:avLst>
              <a:gd name="adj1" fmla="val 9917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カギ線コネクタ 48"/>
          <p:cNvCxnSpPr/>
          <p:nvPr/>
        </p:nvCxnSpPr>
        <p:spPr>
          <a:xfrm rot="10800000">
            <a:off x="476193" y="2468894"/>
            <a:ext cx="409104" cy="257437"/>
          </a:xfrm>
          <a:prstGeom prst="bentConnector3">
            <a:avLst>
              <a:gd name="adj1" fmla="val 9917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088640" y="1719471"/>
            <a:ext cx="1723549" cy="276999"/>
          </a:xfrm>
          <a:prstGeom prst="rect">
            <a:avLst/>
          </a:prstGeom>
          <a:noFill/>
        </p:spPr>
        <p:txBody>
          <a:bodyPr wrap="none" rtlCol="0">
            <a:spAutoFit/>
          </a:bodyPr>
          <a:lstStyle/>
          <a:p>
            <a:r>
              <a:rPr lang="ja-JP" altLang="en-US" sz="1200" b="1" dirty="0">
                <a:solidFill>
                  <a:prstClr val="black"/>
                </a:solidFill>
                <a:latin typeface="HG丸ｺﾞｼｯｸM-PRO" panose="020F0600000000000000" pitchFamily="50" charset="-128"/>
                <a:ea typeface="HG丸ｺﾞｼｯｸM-PRO" panose="020F0600000000000000" pitchFamily="50" charset="-128"/>
              </a:rPr>
              <a:t>＜能力レベルの目安＞</a:t>
            </a:r>
          </a:p>
        </p:txBody>
      </p:sp>
      <p:sp>
        <p:nvSpPr>
          <p:cNvPr id="50" name="テキスト ボックス 49"/>
          <p:cNvSpPr txBox="1"/>
          <p:nvPr/>
        </p:nvSpPr>
        <p:spPr>
          <a:xfrm>
            <a:off x="7595059" y="1692756"/>
            <a:ext cx="1415772" cy="276999"/>
          </a:xfrm>
          <a:prstGeom prst="rect">
            <a:avLst/>
          </a:prstGeom>
          <a:noFill/>
        </p:spPr>
        <p:txBody>
          <a:bodyPr wrap="none" rtlCol="0">
            <a:spAutoFit/>
          </a:bodyPr>
          <a:lstStyle/>
          <a:p>
            <a:r>
              <a:rPr lang="ja-JP" altLang="en-US" sz="1200" b="1" dirty="0">
                <a:solidFill>
                  <a:prstClr val="black"/>
                </a:solidFill>
                <a:latin typeface="HG丸ｺﾞｼｯｸM-PRO" panose="020F0600000000000000" pitchFamily="50" charset="-128"/>
                <a:ea typeface="HG丸ｺﾞｼｯｸM-PRO" panose="020F0600000000000000" pitchFamily="50" charset="-128"/>
              </a:rPr>
              <a:t>＜呼称イメージ＞</a:t>
            </a:r>
          </a:p>
        </p:txBody>
      </p:sp>
      <p:sp>
        <p:nvSpPr>
          <p:cNvPr id="52" name="テキスト ボックス 51"/>
          <p:cNvSpPr txBox="1"/>
          <p:nvPr/>
        </p:nvSpPr>
        <p:spPr>
          <a:xfrm>
            <a:off x="7740352" y="1957625"/>
            <a:ext cx="1073996" cy="830997"/>
          </a:xfrm>
          <a:prstGeom prst="rect">
            <a:avLst/>
          </a:prstGeom>
          <a:solidFill>
            <a:schemeClr val="accent1">
              <a:lumMod val="60000"/>
              <a:lumOff val="40000"/>
            </a:schemeClr>
          </a:solidFill>
          <a:ln>
            <a:solidFill>
              <a:schemeClr val="bg1">
                <a:lumMod val="65000"/>
              </a:schemeClr>
            </a:solidFill>
          </a:ln>
        </p:spPr>
        <p:txBody>
          <a:bodyPr wrap="square"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本部長</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部長　</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など</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3" name="テキスト ボックス 52"/>
          <p:cNvSpPr txBox="1"/>
          <p:nvPr/>
        </p:nvSpPr>
        <p:spPr>
          <a:xfrm>
            <a:off x="7740351" y="2870571"/>
            <a:ext cx="1073997" cy="828000"/>
          </a:xfrm>
          <a:prstGeom prst="rect">
            <a:avLst/>
          </a:prstGeom>
          <a:solidFill>
            <a:schemeClr val="accent1">
              <a:lumMod val="60000"/>
              <a:lumOff val="40000"/>
            </a:schemeClr>
          </a:solidFill>
          <a:ln>
            <a:solidFill>
              <a:schemeClr val="bg1">
                <a:lumMod val="65000"/>
              </a:schemeClr>
            </a:solidFill>
          </a:ln>
        </p:spPr>
        <p:txBody>
          <a:bodyPr wrap="square"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課長</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0" dirty="0">
                <a:solidFill>
                  <a:prstClr val="black"/>
                </a:solidFill>
                <a:latin typeface="HG丸ｺﾞｼｯｸM-PRO" panose="020F0600000000000000" pitchFamily="50" charset="-128"/>
                <a:ea typeface="HG丸ｺﾞｼｯｸM-PRO" panose="020F0600000000000000" pitchFamily="50" charset="-128"/>
              </a:rPr>
              <a:t>マネージャー</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など</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4" name="テキスト ボックス 53"/>
          <p:cNvSpPr txBox="1"/>
          <p:nvPr/>
        </p:nvSpPr>
        <p:spPr>
          <a:xfrm>
            <a:off x="7726629" y="3791417"/>
            <a:ext cx="1073997" cy="646331"/>
          </a:xfrm>
          <a:prstGeom prst="rect">
            <a:avLst/>
          </a:prstGeom>
          <a:solidFill>
            <a:schemeClr val="accent1">
              <a:lumMod val="60000"/>
              <a:lumOff val="40000"/>
            </a:schemeClr>
          </a:solidFill>
          <a:ln>
            <a:solidFill>
              <a:schemeClr val="bg1">
                <a:lumMod val="65000"/>
              </a:schemeClr>
            </a:solidFill>
          </a:ln>
        </p:spPr>
        <p:txBody>
          <a:bodyPr wrap="square"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係長</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主任</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など</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6" name="テキスト ボックス 55"/>
          <p:cNvSpPr txBox="1"/>
          <p:nvPr/>
        </p:nvSpPr>
        <p:spPr>
          <a:xfrm>
            <a:off x="7740351" y="4854920"/>
            <a:ext cx="1073997" cy="504000"/>
          </a:xfrm>
          <a:prstGeom prst="rect">
            <a:avLst/>
          </a:prstGeom>
          <a:solidFill>
            <a:schemeClr val="accent1">
              <a:lumMod val="60000"/>
              <a:lumOff val="40000"/>
            </a:schemeClr>
          </a:solidFill>
          <a:ln>
            <a:solidFill>
              <a:schemeClr val="bg1">
                <a:lumMod val="65000"/>
              </a:schemeClr>
            </a:solidFill>
          </a:ln>
        </p:spPr>
        <p:txBody>
          <a:bodyPr wrap="square"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担当者</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など</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7" name="右矢印 2">
            <a:extLst>
              <a:ext uri="{FF2B5EF4-FFF2-40B4-BE49-F238E27FC236}">
                <a16:creationId xmlns="" xmlns:a16="http://schemas.microsoft.com/office/drawing/2014/main" id="{4B5F14B6-B282-44A1-BB59-5104FAB0417A}"/>
              </a:ext>
            </a:extLst>
          </p:cNvPr>
          <p:cNvSpPr/>
          <p:nvPr/>
        </p:nvSpPr>
        <p:spPr>
          <a:xfrm rot="16200000">
            <a:off x="2798996" y="5234872"/>
            <a:ext cx="313190" cy="47622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8" name="正方形/長方形 57">
            <a:extLst>
              <a:ext uri="{FF2B5EF4-FFF2-40B4-BE49-F238E27FC236}">
                <a16:creationId xmlns="" xmlns:a16="http://schemas.microsoft.com/office/drawing/2014/main" id="{7DA2EBC3-5E1C-4742-A407-10B70A1FDEF5}"/>
              </a:ext>
            </a:extLst>
          </p:cNvPr>
          <p:cNvSpPr/>
          <p:nvPr/>
        </p:nvSpPr>
        <p:spPr>
          <a:xfrm>
            <a:off x="0" y="-2595"/>
            <a:ext cx="1133522" cy="359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参考資料</a:t>
            </a:r>
          </a:p>
        </p:txBody>
      </p:sp>
      <p:sp>
        <p:nvSpPr>
          <p:cNvPr id="59" name="タイトル 1">
            <a:extLst>
              <a:ext uri="{FF2B5EF4-FFF2-40B4-BE49-F238E27FC236}">
                <a16:creationId xmlns="" xmlns:a16="http://schemas.microsoft.com/office/drawing/2014/main" id="{69440936-D138-45D6-8BBE-4A672087795E}"/>
              </a:ext>
            </a:extLst>
          </p:cNvPr>
          <p:cNvSpPr txBox="1">
            <a:spLocks/>
          </p:cNvSpPr>
          <p:nvPr/>
        </p:nvSpPr>
        <p:spPr>
          <a:xfrm>
            <a:off x="-467575" y="6041543"/>
            <a:ext cx="9143999" cy="436301"/>
          </a:xfrm>
          <a:prstGeom prst="rect">
            <a:avLst/>
          </a:prstGeom>
        </p:spPr>
        <p:txBody>
          <a:bodyPr vert="horz" lIns="91440" tIns="45720" rIns="91440" bIns="45720" rtlCol="0" anchor="ctr">
            <a:normAutofit/>
          </a:bodyPr>
          <a:lst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a:lstStyle>
          <a:p>
            <a:pPr algn="ctr" fontAlgn="auto">
              <a:spcAft>
                <a:spcPts val="0"/>
              </a:spcAft>
            </a:pPr>
            <a:r>
              <a:rPr lang="ja-JP" altLang="en-US" sz="1800" b="1" dirty="0">
                <a:solidFill>
                  <a:prstClr val="black"/>
                </a:solidFill>
                <a:latin typeface="HG丸ｺﾞｼｯｸM-PRO" panose="020F0600000000000000" pitchFamily="50" charset="-128"/>
                <a:ea typeface="HG丸ｺﾞｼｯｸM-PRO" panose="020F0600000000000000" pitchFamily="50" charset="-128"/>
              </a:rPr>
              <a:t>　　</a:t>
            </a:r>
            <a:r>
              <a:rPr lang="en-US" altLang="ja-JP" sz="1800" b="1" dirty="0">
                <a:solidFill>
                  <a:prstClr val="black"/>
                </a:solidFill>
                <a:latin typeface="HG丸ｺﾞｼｯｸM-PRO" panose="020F0600000000000000" pitchFamily="50" charset="-128"/>
                <a:ea typeface="HG丸ｺﾞｼｯｸM-PRO" panose="020F0600000000000000" pitchFamily="50" charset="-128"/>
              </a:rPr>
              <a:t>【</a:t>
            </a:r>
            <a:r>
              <a:rPr lang="ja-JP" altLang="en-US" sz="1800" b="1" dirty="0">
                <a:solidFill>
                  <a:prstClr val="black"/>
                </a:solidFill>
                <a:latin typeface="HG丸ｺﾞｼｯｸM-PRO" panose="020F0600000000000000" pitchFamily="50" charset="-128"/>
                <a:ea typeface="HG丸ｺﾞｼｯｸM-PRO" panose="020F0600000000000000" pitchFamily="50" charset="-128"/>
              </a:rPr>
              <a:t>事務系職種のキャリアマップと期待される力（例）</a:t>
            </a:r>
            <a:r>
              <a:rPr lang="en-US" altLang="ja-JP" sz="1800"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1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428385" y="5663604"/>
            <a:ext cx="800219" cy="276999"/>
          </a:xfrm>
          <a:prstGeom prst="rect">
            <a:avLst/>
          </a:prstGeom>
          <a:noFill/>
        </p:spPr>
        <p:txBody>
          <a:bodyPr wrap="none" rtlCol="0">
            <a:spAutoFit/>
          </a:bodyPr>
          <a:lstStyle/>
          <a:p>
            <a:r>
              <a:rPr lang="ja-JP" altLang="en-US" sz="1200" b="1" dirty="0" smtClean="0">
                <a:latin typeface="HG丸ｺﾞｼｯｸM-PRO" panose="020F0600000000000000" pitchFamily="50" charset="-128"/>
                <a:ea typeface="HG丸ｺﾞｼｯｸM-PRO" panose="020F0600000000000000" pitchFamily="50" charset="-128"/>
              </a:rPr>
              <a:t>＜</a:t>
            </a:r>
            <a:r>
              <a:rPr kumimoji="1" lang="ja-JP" altLang="en-US" sz="1200" b="1" dirty="0" smtClean="0">
                <a:latin typeface="HG丸ｺﾞｼｯｸM-PRO" panose="020F0600000000000000" pitchFamily="50" charset="-128"/>
                <a:ea typeface="HG丸ｺﾞｼｯｸM-PRO" panose="020F0600000000000000" pitchFamily="50" charset="-128"/>
              </a:rPr>
              <a:t>入社</a:t>
            </a:r>
            <a:r>
              <a:rPr lang="ja-JP" altLang="en-US" sz="1200" b="1" dirty="0" smtClean="0">
                <a:latin typeface="HG丸ｺﾞｼｯｸM-PRO" panose="020F0600000000000000" pitchFamily="50" charset="-128"/>
                <a:ea typeface="HG丸ｺﾞｼｯｸM-PRO" panose="020F0600000000000000" pitchFamily="50" charset="-128"/>
              </a:rPr>
              <a:t>＞</a:t>
            </a:r>
            <a:endParaRPr kumimoji="1" lang="ja-JP" altLang="en-US" sz="1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36096603"/>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機○・記載例なし】">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rtlCol="0" anchor="ctr"/>
      <a:lstStyle>
        <a:defPPr algn="l">
          <a:defRPr kumimoji="0" sz="1800" dirty="0" smtClean="0">
            <a:latin typeface="Meiryo UI" panose="020B0604030504040204" pitchFamily="50" charset="-128"/>
            <a:ea typeface="Meiryo UI" panose="020B0604030504040204" pitchFamily="50" charset="-128"/>
          </a:defRPr>
        </a:defPPr>
      </a:lstStyle>
    </a:spDef>
    <a:txDef>
      <a:spPr>
        <a:noFill/>
      </a:spPr>
      <a:bodyPr wrap="square" rtlCol="0">
        <a:spAutoFit/>
      </a:bodyPr>
      <a:lstStyle>
        <a:defPPr>
          <a:defRPr kumimoji="1"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プレゼンテーション1" id="{79E145B6-72D5-45AA-ABFC-B6AA7BD9A229}" vid="{975253B2-EEA5-4865-B18B-748E13490A93}"/>
    </a:ext>
  </a:extLst>
</a:theme>
</file>

<file path=ppt/theme/theme4.xml><?xml version="1.0" encoding="utf-8"?>
<a:theme xmlns:a="http://schemas.openxmlformats.org/drawingml/2006/main" name="1_【機○・記載例なし】">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rtlCol="0" anchor="ctr"/>
      <a:lstStyle>
        <a:defPPr algn="l">
          <a:defRPr kumimoji="0" sz="1800" dirty="0" smtClean="0">
            <a:latin typeface="Meiryo UI" panose="020B0604030504040204" pitchFamily="50" charset="-128"/>
            <a:ea typeface="Meiryo UI" panose="020B0604030504040204" pitchFamily="50" charset="-128"/>
          </a:defRPr>
        </a:defPPr>
      </a:lstStyle>
    </a:spDef>
    <a:txDef>
      <a:spPr>
        <a:noFill/>
      </a:spPr>
      <a:bodyPr wrap="square" rtlCol="0">
        <a:spAutoFit/>
      </a:bodyPr>
      <a:lstStyle>
        <a:defPPr>
          <a:defRPr kumimoji="1"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プレゼンテーション1" id="{79E145B6-72D5-45AA-ABFC-B6AA7BD9A229}" vid="{975253B2-EEA5-4865-B18B-748E13490A93}"/>
    </a:ext>
  </a:extLst>
</a:theme>
</file>

<file path=ppt/theme/theme5.xml><?xml version="1.0" encoding="utf-8"?>
<a:theme xmlns:a="http://schemas.openxmlformats.org/drawingml/2006/main" name="2_【機○・記載例なし】">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rtlCol="0" anchor="ctr"/>
      <a:lstStyle>
        <a:defPPr algn="l">
          <a:defRPr kumimoji="0" sz="1800" dirty="0" smtClean="0">
            <a:latin typeface="Meiryo UI" panose="020B0604030504040204" pitchFamily="50" charset="-128"/>
            <a:ea typeface="Meiryo UI" panose="020B0604030504040204" pitchFamily="50" charset="-128"/>
          </a:defRPr>
        </a:defPPr>
      </a:lstStyle>
    </a:spDef>
    <a:txDef>
      <a:spPr>
        <a:noFill/>
      </a:spPr>
      <a:bodyPr wrap="square" rtlCol="0">
        <a:spAutoFit/>
      </a:bodyPr>
      <a:lstStyle>
        <a:defPPr>
          <a:defRPr kumimoji="1"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プレゼンテーション1" id="{79E145B6-72D5-45AA-ABFC-B6AA7BD9A229}" vid="{975253B2-EEA5-4865-B18B-748E13490A93}"/>
    </a:ext>
  </a:ext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2502</Words>
  <Application>Microsoft Office PowerPoint</Application>
  <PresentationFormat>画面に合わせる (4:3)</PresentationFormat>
  <Paragraphs>387</Paragraphs>
  <Slides>13</Slides>
  <Notes>13</Notes>
  <HiddenSlides>0</HiddenSlides>
  <MMClips>0</MMClips>
  <ScaleCrop>false</ScaleCrop>
  <HeadingPairs>
    <vt:vector size="6" baseType="variant">
      <vt:variant>
        <vt:lpstr>使用されているフォント</vt:lpstr>
      </vt:variant>
      <vt:variant>
        <vt:i4>15</vt:i4>
      </vt:variant>
      <vt:variant>
        <vt:lpstr>テーマ</vt:lpstr>
      </vt:variant>
      <vt:variant>
        <vt:i4>5</vt:i4>
      </vt:variant>
      <vt:variant>
        <vt:lpstr>スライド タイトル</vt:lpstr>
      </vt:variant>
      <vt:variant>
        <vt:i4>13</vt:i4>
      </vt:variant>
    </vt:vector>
  </HeadingPairs>
  <TitlesOfParts>
    <vt:vector size="33" baseType="lpstr">
      <vt:lpstr>BIZ UDPゴシック</vt:lpstr>
      <vt:lpstr>HG丸ｺﾞｼｯｸM-PRO</vt:lpstr>
      <vt:lpstr>Meiryo UI</vt:lpstr>
      <vt:lpstr>ＭＳ Ｐゴシック</vt:lpstr>
      <vt:lpstr>ＭＳ Ｐ明朝</vt:lpstr>
      <vt:lpstr>Osaka</vt:lpstr>
      <vt:lpstr>UD デジタル 教科書体 NK-R</vt:lpstr>
      <vt:lpstr>UD デジタル 教科書体 NP-R</vt:lpstr>
      <vt:lpstr>メイリオ</vt:lpstr>
      <vt:lpstr>Arial</vt:lpstr>
      <vt:lpstr>Calibri</vt:lpstr>
      <vt:lpstr>Calibri Light</vt:lpstr>
      <vt:lpstr>Times</vt:lpstr>
      <vt:lpstr>Times New Roman</vt:lpstr>
      <vt:lpstr>Wingdings</vt:lpstr>
      <vt:lpstr>1_Office ​​テーマ</vt:lpstr>
      <vt:lpstr>Office テーマ</vt:lpstr>
      <vt:lpstr>【機○・記載例なし】</vt:lpstr>
      <vt:lpstr>1_【機○・記載例なし】</vt:lpstr>
      <vt:lpstr>2_【機○・記載例なし】</vt:lpstr>
      <vt:lpstr>PowerPoint プレゼンテーション</vt:lpstr>
      <vt:lpstr> ジョブリハーサルの効果的な受講のために</vt:lpstr>
      <vt:lpstr>PowerPoint プレゼンテーション</vt:lpstr>
      <vt:lpstr>PowerPoint プレゼンテーション</vt:lpstr>
      <vt:lpstr>生活習慣・体調管理</vt:lpstr>
      <vt:lpstr>ストレス対処</vt:lpstr>
      <vt:lpstr>コミュニケーション</vt:lpstr>
      <vt:lpstr>仕事の取組み方・働き方</vt:lpstr>
      <vt:lpstr>PowerPoint プレゼンテーション</vt:lpstr>
      <vt:lpstr>PowerPoint プレゼンテーション</vt:lpstr>
      <vt:lpstr>「人生１００年時代」に求められるスキル</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2021-12-03T08:59:29Z</dcterms:created>
  <dcterms:modified xsi:type="dcterms:W3CDTF">2022-01-24T08:38:41Z</dcterms:modified>
</cp:coreProperties>
</file>