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78" r:id="rId1"/>
    <p:sldMasterId id="2147483891" r:id="rId2"/>
    <p:sldMasterId id="2147483928" r:id="rId3"/>
    <p:sldMasterId id="2147483940" r:id="rId4"/>
  </p:sldMasterIdLst>
  <p:notesMasterIdLst>
    <p:notesMasterId r:id="rId15"/>
  </p:notesMasterIdLst>
  <p:handoutMasterIdLst>
    <p:handoutMasterId r:id="rId16"/>
  </p:handoutMasterIdLst>
  <p:sldIdLst>
    <p:sldId id="306" r:id="rId5"/>
    <p:sldId id="453" r:id="rId6"/>
    <p:sldId id="452" r:id="rId7"/>
    <p:sldId id="396" r:id="rId8"/>
    <p:sldId id="400" r:id="rId9"/>
    <p:sldId id="419" r:id="rId10"/>
    <p:sldId id="402" r:id="rId11"/>
    <p:sldId id="442" r:id="rId12"/>
    <p:sldId id="443" r:id="rId13"/>
    <p:sldId id="449" r:id="rId14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charset="0"/>
        <a:ea typeface="Osak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charset="0"/>
        <a:ea typeface="Osak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charset="0"/>
        <a:ea typeface="Osak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charset="0"/>
        <a:ea typeface="Osak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FB9F"/>
    <a:srgbClr val="C8F979"/>
    <a:srgbClr val="B6FD75"/>
    <a:srgbClr val="FFCCCC"/>
    <a:srgbClr val="FFCCFF"/>
    <a:srgbClr val="799FCD"/>
    <a:srgbClr val="6CBAD2"/>
    <a:srgbClr val="FFD54F"/>
    <a:srgbClr val="CAE8AA"/>
    <a:srgbClr val="BFD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71305" autoAdjust="0"/>
  </p:normalViewPr>
  <p:slideViewPr>
    <p:cSldViewPr>
      <p:cViewPr varScale="1">
        <p:scale>
          <a:sx n="68" d="100"/>
          <a:sy n="68" d="100"/>
        </p:scale>
        <p:origin x="10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232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EF1542-8511-46B0-A035-82BC0653A1D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102B3A-6D97-4210-B312-A8D928950594}">
      <dgm:prSet phldrT="[テキスト]" custT="1"/>
      <dgm:spPr/>
      <dgm:t>
        <a:bodyPr/>
        <a:lstStyle/>
        <a:p>
          <a:r>
            <a:rPr kumimoji="1" lang="ja-JP" altLang="en-US" sz="2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学ぶ</a:t>
          </a:r>
        </a:p>
      </dgm:t>
    </dgm:pt>
    <dgm:pt modelId="{B0C08BB7-8540-4272-86F0-B2B363E022B8}" type="parTrans" cxnId="{05BDAECA-BB39-4D7D-B27A-B14CA712FF8D}">
      <dgm:prSet/>
      <dgm:spPr/>
      <dgm:t>
        <a:bodyPr/>
        <a:lstStyle/>
        <a:p>
          <a:endParaRPr kumimoji="1" lang="ja-JP" altLang="en-US"/>
        </a:p>
      </dgm:t>
    </dgm:pt>
    <dgm:pt modelId="{1E34AB5D-BEEC-441B-8E25-CD244A6B1AAA}" type="sibTrans" cxnId="{05BDAECA-BB39-4D7D-B27A-B14CA712FF8D}">
      <dgm:prSet/>
      <dgm:spPr/>
      <dgm:t>
        <a:bodyPr/>
        <a:lstStyle/>
        <a:p>
          <a:endParaRPr kumimoji="1" lang="ja-JP" altLang="en-US" dirty="0"/>
        </a:p>
      </dgm:t>
    </dgm:pt>
    <dgm:pt modelId="{AD779701-94D8-4A2B-9F82-A18BF329FD27}">
      <dgm:prSet phldrT="[テキスト]" custT="1"/>
      <dgm:spPr/>
      <dgm:t>
        <a:bodyPr/>
        <a:lstStyle/>
        <a:p>
          <a:r>
            <a:rPr kumimoji="1" lang="ja-JP" altLang="en-US" sz="2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体験・</a:t>
          </a:r>
          <a:endParaRPr kumimoji="1" lang="en-US" altLang="ja-JP" sz="2600" b="1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r>
            <a:rPr kumimoji="1" lang="ja-JP" altLang="en-US" sz="2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実践する</a:t>
          </a:r>
          <a:endParaRPr kumimoji="1" lang="ja-JP" altLang="en-US" sz="2600" b="1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A43E3779-13A8-41F9-8191-8BBD36BD727A}" type="parTrans" cxnId="{13C24ECD-7904-4DB0-871D-E4C650579CF8}">
      <dgm:prSet/>
      <dgm:spPr/>
      <dgm:t>
        <a:bodyPr/>
        <a:lstStyle/>
        <a:p>
          <a:endParaRPr kumimoji="1" lang="ja-JP" altLang="en-US"/>
        </a:p>
      </dgm:t>
    </dgm:pt>
    <dgm:pt modelId="{F624CC0A-34B2-415C-B33B-A9FD7AD7C692}" type="sibTrans" cxnId="{13C24ECD-7904-4DB0-871D-E4C650579CF8}">
      <dgm:prSet/>
      <dgm:spPr/>
      <dgm:t>
        <a:bodyPr/>
        <a:lstStyle/>
        <a:p>
          <a:endParaRPr kumimoji="1" lang="ja-JP" altLang="en-US" dirty="0"/>
        </a:p>
      </dgm:t>
    </dgm:pt>
    <dgm:pt modelId="{414002FF-3ACE-4C22-9DB6-E77766728399}">
      <dgm:prSet phldrT="[テキスト]" custT="1"/>
      <dgm:spPr/>
      <dgm:t>
        <a:bodyPr/>
        <a:lstStyle/>
        <a:p>
          <a:r>
            <a:rPr kumimoji="1" lang="ja-JP" altLang="en-US" sz="2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振り返る</a:t>
          </a:r>
        </a:p>
      </dgm:t>
    </dgm:pt>
    <dgm:pt modelId="{5F12C81F-BFDF-47A2-B4DE-CCAB2496E73C}" type="parTrans" cxnId="{507F1EBD-E819-4842-ABB6-81D5F5E0B4D0}">
      <dgm:prSet/>
      <dgm:spPr/>
      <dgm:t>
        <a:bodyPr/>
        <a:lstStyle/>
        <a:p>
          <a:endParaRPr kumimoji="1" lang="ja-JP" altLang="en-US"/>
        </a:p>
      </dgm:t>
    </dgm:pt>
    <dgm:pt modelId="{84613F18-B4F2-4795-B9BB-520261BA0CFC}" type="sibTrans" cxnId="{507F1EBD-E819-4842-ABB6-81D5F5E0B4D0}">
      <dgm:prSet/>
      <dgm:spPr/>
      <dgm:t>
        <a:bodyPr/>
        <a:lstStyle/>
        <a:p>
          <a:endParaRPr kumimoji="1" lang="ja-JP" altLang="en-US" dirty="0"/>
        </a:p>
      </dgm:t>
    </dgm:pt>
    <dgm:pt modelId="{A393D86F-847D-4B7B-843B-727B59430E7E}" type="pres">
      <dgm:prSet presAssocID="{CBEF1542-8511-46B0-A035-82BC0653A1D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9D9D21C7-A1DB-420F-B139-C83AFA352156}" type="pres">
      <dgm:prSet presAssocID="{17102B3A-6D97-4210-B312-A8D92895059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57DC9E1-1407-4944-A064-464807E6EBD3}" type="pres">
      <dgm:prSet presAssocID="{1E34AB5D-BEEC-441B-8E25-CD244A6B1AAA}" presName="sibTrans" presStyleLbl="sibTrans2D1" presStyleIdx="0" presStyleCnt="3"/>
      <dgm:spPr/>
      <dgm:t>
        <a:bodyPr/>
        <a:lstStyle/>
        <a:p>
          <a:endParaRPr kumimoji="1" lang="ja-JP" altLang="en-US"/>
        </a:p>
      </dgm:t>
    </dgm:pt>
    <dgm:pt modelId="{B8AFA756-DF2B-480E-923D-C1899AF0BA5E}" type="pres">
      <dgm:prSet presAssocID="{1E34AB5D-BEEC-441B-8E25-CD244A6B1AAA}" presName="connectorText" presStyleLbl="sibTrans2D1" presStyleIdx="0" presStyleCnt="3"/>
      <dgm:spPr/>
      <dgm:t>
        <a:bodyPr/>
        <a:lstStyle/>
        <a:p>
          <a:endParaRPr kumimoji="1" lang="ja-JP" altLang="en-US"/>
        </a:p>
      </dgm:t>
    </dgm:pt>
    <dgm:pt modelId="{7D802E95-32F2-45CA-A200-11E91ADFD175}" type="pres">
      <dgm:prSet presAssocID="{AD779701-94D8-4A2B-9F82-A18BF329FD2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36E5F3C-1F6F-42E9-91BF-48688DCEC190}" type="pres">
      <dgm:prSet presAssocID="{F624CC0A-34B2-415C-B33B-A9FD7AD7C692}" presName="sibTrans" presStyleLbl="sibTrans2D1" presStyleIdx="1" presStyleCnt="3"/>
      <dgm:spPr/>
      <dgm:t>
        <a:bodyPr/>
        <a:lstStyle/>
        <a:p>
          <a:endParaRPr kumimoji="1" lang="ja-JP" altLang="en-US"/>
        </a:p>
      </dgm:t>
    </dgm:pt>
    <dgm:pt modelId="{9FAB0901-68CD-4926-85FE-CD1B6776A930}" type="pres">
      <dgm:prSet presAssocID="{F624CC0A-34B2-415C-B33B-A9FD7AD7C692}" presName="connectorText" presStyleLbl="sibTrans2D1" presStyleIdx="1" presStyleCnt="3"/>
      <dgm:spPr/>
      <dgm:t>
        <a:bodyPr/>
        <a:lstStyle/>
        <a:p>
          <a:endParaRPr kumimoji="1" lang="ja-JP" altLang="en-US"/>
        </a:p>
      </dgm:t>
    </dgm:pt>
    <dgm:pt modelId="{E6CD5CF9-E3F8-40B3-A14D-D0C42472D352}" type="pres">
      <dgm:prSet presAssocID="{414002FF-3ACE-4C22-9DB6-E7776672839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43F768E-3DF7-4C2C-AD6B-E784818E302B}" type="pres">
      <dgm:prSet presAssocID="{84613F18-B4F2-4795-B9BB-520261BA0CFC}" presName="sibTrans" presStyleLbl="sibTrans2D1" presStyleIdx="2" presStyleCnt="3"/>
      <dgm:spPr/>
      <dgm:t>
        <a:bodyPr/>
        <a:lstStyle/>
        <a:p>
          <a:endParaRPr kumimoji="1" lang="ja-JP" altLang="en-US"/>
        </a:p>
      </dgm:t>
    </dgm:pt>
    <dgm:pt modelId="{092BC9A2-1BC6-4F6E-86F2-063C9E98779B}" type="pres">
      <dgm:prSet presAssocID="{84613F18-B4F2-4795-B9BB-520261BA0CFC}" presName="connectorText" presStyleLbl="sibTrans2D1" presStyleIdx="2" presStyleCnt="3"/>
      <dgm:spPr/>
      <dgm:t>
        <a:bodyPr/>
        <a:lstStyle/>
        <a:p>
          <a:endParaRPr kumimoji="1" lang="ja-JP" altLang="en-US"/>
        </a:p>
      </dgm:t>
    </dgm:pt>
  </dgm:ptLst>
  <dgm:cxnLst>
    <dgm:cxn modelId="{69E45185-DFF6-42BF-BE8A-FA0702C938DD}" type="presOf" srcId="{1E34AB5D-BEEC-441B-8E25-CD244A6B1AAA}" destId="{E57DC9E1-1407-4944-A064-464807E6EBD3}" srcOrd="0" destOrd="0" presId="urn:microsoft.com/office/officeart/2005/8/layout/cycle2"/>
    <dgm:cxn modelId="{66F98A12-5D2B-4717-BD97-7ABD71CA5AAA}" type="presOf" srcId="{84613F18-B4F2-4795-B9BB-520261BA0CFC}" destId="{F43F768E-3DF7-4C2C-AD6B-E784818E302B}" srcOrd="0" destOrd="0" presId="urn:microsoft.com/office/officeart/2005/8/layout/cycle2"/>
    <dgm:cxn modelId="{6B228F45-F222-4D66-8F65-C2DC352AFD45}" type="presOf" srcId="{1E34AB5D-BEEC-441B-8E25-CD244A6B1AAA}" destId="{B8AFA756-DF2B-480E-923D-C1899AF0BA5E}" srcOrd="1" destOrd="0" presId="urn:microsoft.com/office/officeart/2005/8/layout/cycle2"/>
    <dgm:cxn modelId="{EEE60CC9-593F-4383-90B7-8AAFFB729ADA}" type="presOf" srcId="{414002FF-3ACE-4C22-9DB6-E77766728399}" destId="{E6CD5CF9-E3F8-40B3-A14D-D0C42472D352}" srcOrd="0" destOrd="0" presId="urn:microsoft.com/office/officeart/2005/8/layout/cycle2"/>
    <dgm:cxn modelId="{E2547C61-AFC1-46F6-AF2D-644AB87AFE2B}" type="presOf" srcId="{17102B3A-6D97-4210-B312-A8D928950594}" destId="{9D9D21C7-A1DB-420F-B139-C83AFA352156}" srcOrd="0" destOrd="0" presId="urn:microsoft.com/office/officeart/2005/8/layout/cycle2"/>
    <dgm:cxn modelId="{05BDAECA-BB39-4D7D-B27A-B14CA712FF8D}" srcId="{CBEF1542-8511-46B0-A035-82BC0653A1DD}" destId="{17102B3A-6D97-4210-B312-A8D928950594}" srcOrd="0" destOrd="0" parTransId="{B0C08BB7-8540-4272-86F0-B2B363E022B8}" sibTransId="{1E34AB5D-BEEC-441B-8E25-CD244A6B1AAA}"/>
    <dgm:cxn modelId="{1A0B46C4-EDB4-48B7-90A5-D2C39ED171CD}" type="presOf" srcId="{CBEF1542-8511-46B0-A035-82BC0653A1DD}" destId="{A393D86F-847D-4B7B-843B-727B59430E7E}" srcOrd="0" destOrd="0" presId="urn:microsoft.com/office/officeart/2005/8/layout/cycle2"/>
    <dgm:cxn modelId="{F3C022C4-B909-4F2C-92ED-E77F3D9D406B}" type="presOf" srcId="{AD779701-94D8-4A2B-9F82-A18BF329FD27}" destId="{7D802E95-32F2-45CA-A200-11E91ADFD175}" srcOrd="0" destOrd="0" presId="urn:microsoft.com/office/officeart/2005/8/layout/cycle2"/>
    <dgm:cxn modelId="{13C24ECD-7904-4DB0-871D-E4C650579CF8}" srcId="{CBEF1542-8511-46B0-A035-82BC0653A1DD}" destId="{AD779701-94D8-4A2B-9F82-A18BF329FD27}" srcOrd="1" destOrd="0" parTransId="{A43E3779-13A8-41F9-8191-8BBD36BD727A}" sibTransId="{F624CC0A-34B2-415C-B33B-A9FD7AD7C692}"/>
    <dgm:cxn modelId="{60F55DB5-D925-4007-B0AC-3890FEEC7A32}" type="presOf" srcId="{F624CC0A-34B2-415C-B33B-A9FD7AD7C692}" destId="{436E5F3C-1F6F-42E9-91BF-48688DCEC190}" srcOrd="0" destOrd="0" presId="urn:microsoft.com/office/officeart/2005/8/layout/cycle2"/>
    <dgm:cxn modelId="{760B60E1-05AF-48B7-AAE8-A14875AD2041}" type="presOf" srcId="{84613F18-B4F2-4795-B9BB-520261BA0CFC}" destId="{092BC9A2-1BC6-4F6E-86F2-063C9E98779B}" srcOrd="1" destOrd="0" presId="urn:microsoft.com/office/officeart/2005/8/layout/cycle2"/>
    <dgm:cxn modelId="{989F8CD0-81A0-4DCC-B511-DC8C92B3906A}" type="presOf" srcId="{F624CC0A-34B2-415C-B33B-A9FD7AD7C692}" destId="{9FAB0901-68CD-4926-85FE-CD1B6776A930}" srcOrd="1" destOrd="0" presId="urn:microsoft.com/office/officeart/2005/8/layout/cycle2"/>
    <dgm:cxn modelId="{507F1EBD-E819-4842-ABB6-81D5F5E0B4D0}" srcId="{CBEF1542-8511-46B0-A035-82BC0653A1DD}" destId="{414002FF-3ACE-4C22-9DB6-E77766728399}" srcOrd="2" destOrd="0" parTransId="{5F12C81F-BFDF-47A2-B4DE-CCAB2496E73C}" sibTransId="{84613F18-B4F2-4795-B9BB-520261BA0CFC}"/>
    <dgm:cxn modelId="{35D2EC37-D821-44C8-A465-CFBE5F6019FD}" type="presParOf" srcId="{A393D86F-847D-4B7B-843B-727B59430E7E}" destId="{9D9D21C7-A1DB-420F-B139-C83AFA352156}" srcOrd="0" destOrd="0" presId="urn:microsoft.com/office/officeart/2005/8/layout/cycle2"/>
    <dgm:cxn modelId="{15965874-91C7-4D49-950A-AACA55158E33}" type="presParOf" srcId="{A393D86F-847D-4B7B-843B-727B59430E7E}" destId="{E57DC9E1-1407-4944-A064-464807E6EBD3}" srcOrd="1" destOrd="0" presId="urn:microsoft.com/office/officeart/2005/8/layout/cycle2"/>
    <dgm:cxn modelId="{AB54A263-2459-43ED-83EF-5270CB2FF8A2}" type="presParOf" srcId="{E57DC9E1-1407-4944-A064-464807E6EBD3}" destId="{B8AFA756-DF2B-480E-923D-C1899AF0BA5E}" srcOrd="0" destOrd="0" presId="urn:microsoft.com/office/officeart/2005/8/layout/cycle2"/>
    <dgm:cxn modelId="{93739EF3-C262-4F37-9D64-9CBE11477B77}" type="presParOf" srcId="{A393D86F-847D-4B7B-843B-727B59430E7E}" destId="{7D802E95-32F2-45CA-A200-11E91ADFD175}" srcOrd="2" destOrd="0" presId="urn:microsoft.com/office/officeart/2005/8/layout/cycle2"/>
    <dgm:cxn modelId="{D92A7B63-57A5-46BE-9AEE-787E91FDB787}" type="presParOf" srcId="{A393D86F-847D-4B7B-843B-727B59430E7E}" destId="{436E5F3C-1F6F-42E9-91BF-48688DCEC190}" srcOrd="3" destOrd="0" presId="urn:microsoft.com/office/officeart/2005/8/layout/cycle2"/>
    <dgm:cxn modelId="{7CBF3054-D413-4A23-8CBC-1A16D063A142}" type="presParOf" srcId="{436E5F3C-1F6F-42E9-91BF-48688DCEC190}" destId="{9FAB0901-68CD-4926-85FE-CD1B6776A930}" srcOrd="0" destOrd="0" presId="urn:microsoft.com/office/officeart/2005/8/layout/cycle2"/>
    <dgm:cxn modelId="{1FE743F4-8B24-4FF2-9BF1-CE1CC97D68A8}" type="presParOf" srcId="{A393D86F-847D-4B7B-843B-727B59430E7E}" destId="{E6CD5CF9-E3F8-40B3-A14D-D0C42472D352}" srcOrd="4" destOrd="0" presId="urn:microsoft.com/office/officeart/2005/8/layout/cycle2"/>
    <dgm:cxn modelId="{A498B0E4-16BF-4D70-9A47-110B0AF4DEAA}" type="presParOf" srcId="{A393D86F-847D-4B7B-843B-727B59430E7E}" destId="{F43F768E-3DF7-4C2C-AD6B-E784818E302B}" srcOrd="5" destOrd="0" presId="urn:microsoft.com/office/officeart/2005/8/layout/cycle2"/>
    <dgm:cxn modelId="{EA93F9E0-1F1E-465C-8797-9D3D77C34DCD}" type="presParOf" srcId="{F43F768E-3DF7-4C2C-AD6B-E784818E302B}" destId="{092BC9A2-1BC6-4F6E-86F2-063C9E98779B}" srcOrd="0" destOrd="0" presId="urn:microsoft.com/office/officeart/2005/8/layout/cycle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D21C7-A1DB-420F-B139-C83AFA352156}">
      <dsp:nvSpPr>
        <dsp:cNvPr id="0" name=""/>
        <dsp:cNvSpPr/>
      </dsp:nvSpPr>
      <dsp:spPr>
        <a:xfrm>
          <a:off x="3276935" y="1106"/>
          <a:ext cx="2159097" cy="21590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b="1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学ぶ</a:t>
          </a:r>
        </a:p>
      </dsp:txBody>
      <dsp:txXfrm>
        <a:off x="3593127" y="317298"/>
        <a:ext cx="1526713" cy="1526713"/>
      </dsp:txXfrm>
    </dsp:sp>
    <dsp:sp modelId="{E57DC9E1-1407-4944-A064-464807E6EBD3}">
      <dsp:nvSpPr>
        <dsp:cNvPr id="0" name=""/>
        <dsp:cNvSpPr/>
      </dsp:nvSpPr>
      <dsp:spPr>
        <a:xfrm rot="3600000">
          <a:off x="4871903" y="2105866"/>
          <a:ext cx="573685" cy="7286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3100" kern="1200" dirty="0"/>
        </a:p>
      </dsp:txBody>
      <dsp:txXfrm>
        <a:off x="4914929" y="2177081"/>
        <a:ext cx="401580" cy="437217"/>
      </dsp:txXfrm>
    </dsp:sp>
    <dsp:sp modelId="{7D802E95-32F2-45CA-A200-11E91ADFD175}">
      <dsp:nvSpPr>
        <dsp:cNvPr id="0" name=""/>
        <dsp:cNvSpPr/>
      </dsp:nvSpPr>
      <dsp:spPr>
        <a:xfrm>
          <a:off x="4897696" y="2808347"/>
          <a:ext cx="2159097" cy="21590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b="1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体験・</a:t>
          </a:r>
          <a:endParaRPr kumimoji="1" lang="en-US" altLang="ja-JP" sz="2600" b="1" kern="12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b="1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実践する</a:t>
          </a:r>
          <a:endParaRPr kumimoji="1" lang="ja-JP" altLang="en-US" sz="2600" b="1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5213888" y="3124539"/>
        <a:ext cx="1526713" cy="1526713"/>
      </dsp:txXfrm>
    </dsp:sp>
    <dsp:sp modelId="{436E5F3C-1F6F-42E9-91BF-48688DCEC190}">
      <dsp:nvSpPr>
        <dsp:cNvPr id="0" name=""/>
        <dsp:cNvSpPr/>
      </dsp:nvSpPr>
      <dsp:spPr>
        <a:xfrm rot="10800000">
          <a:off x="4085877" y="3523548"/>
          <a:ext cx="573685" cy="7286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3100" kern="1200" dirty="0"/>
        </a:p>
      </dsp:txBody>
      <dsp:txXfrm rot="10800000">
        <a:off x="4257982" y="3669287"/>
        <a:ext cx="401580" cy="437217"/>
      </dsp:txXfrm>
    </dsp:sp>
    <dsp:sp modelId="{E6CD5CF9-E3F8-40B3-A14D-D0C42472D352}">
      <dsp:nvSpPr>
        <dsp:cNvPr id="0" name=""/>
        <dsp:cNvSpPr/>
      </dsp:nvSpPr>
      <dsp:spPr>
        <a:xfrm>
          <a:off x="1656173" y="2808347"/>
          <a:ext cx="2159097" cy="21590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b="1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振り返る</a:t>
          </a:r>
        </a:p>
      </dsp:txBody>
      <dsp:txXfrm>
        <a:off x="1972365" y="3124539"/>
        <a:ext cx="1526713" cy="1526713"/>
      </dsp:txXfrm>
    </dsp:sp>
    <dsp:sp modelId="{F43F768E-3DF7-4C2C-AD6B-E784818E302B}">
      <dsp:nvSpPr>
        <dsp:cNvPr id="0" name=""/>
        <dsp:cNvSpPr/>
      </dsp:nvSpPr>
      <dsp:spPr>
        <a:xfrm rot="18000000">
          <a:off x="3251142" y="2133988"/>
          <a:ext cx="573685" cy="7286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3100" kern="1200" dirty="0"/>
        </a:p>
      </dsp:txBody>
      <dsp:txXfrm>
        <a:off x="3294168" y="2354251"/>
        <a:ext cx="401580" cy="437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1071" cy="497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2" tIns="46075" rIns="92152" bIns="4607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0375"/>
            <a:ext cx="2951071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2" tIns="46075" rIns="92152" bIns="4607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9610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1071" cy="497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2" tIns="46075" rIns="92152" bIns="4607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132" y="1"/>
            <a:ext cx="2949466" cy="497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2" tIns="46075" rIns="92152" bIns="460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3638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008" y="4722585"/>
            <a:ext cx="5444797" cy="4471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2" tIns="46075" rIns="92152" bIns="460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0375"/>
            <a:ext cx="2951071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2" tIns="46075" rIns="92152" bIns="4607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132" y="9440375"/>
            <a:ext cx="2949466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2" tIns="46075" rIns="92152" bIns="460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46F001D-12A5-4220-96F5-EDBCCCABAA1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24768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6EFA0-0ED1-4CA7-9F41-B0B2E70EFCB6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26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6F001D-12A5-4220-96F5-EDBCCCABAA1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53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6F001D-12A5-4220-96F5-EDBCCCABAA1A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65313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>
              <a:latin typeface="+mn-lt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F51B7-FAFA-4143-894B-31B4152CD1C7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841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F51B7-FAFA-4143-894B-31B4152CD1C7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24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>
              <a:latin typeface="+mn-lt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F51B7-FAFA-4143-894B-31B4152CD1C7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678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F51B7-FAFA-4143-894B-31B4152CD1C7}" type="slidenum">
              <a:rPr lang="ja-JP" altLang="en-US" smtClean="0">
                <a:solidFill>
                  <a:prstClr val="black"/>
                </a:solidFill>
              </a:rPr>
              <a:pPr/>
              <a:t>8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371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4F51B7-FAFA-4143-894B-31B4152CD1C7}" type="slidenum">
              <a:rPr lang="ja-JP" altLang="en-US" smtClean="0">
                <a:solidFill>
                  <a:prstClr val="black"/>
                </a:solidFill>
              </a:rPr>
              <a:pPr/>
              <a:t>9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337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6F001D-12A5-4220-96F5-EDBCCCABAA1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844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D5F5-64C6-49E3-B24D-A6F8D09CC9A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33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75369-9982-40F3-AE85-4532ACD2569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0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1962F-A3D3-4619-8F67-5835B7A8DCE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091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215900" y="1524000"/>
            <a:ext cx="7772400" cy="4648200"/>
          </a:xfrm>
        </p:spPr>
        <p:txBody>
          <a:bodyPr rtlCol="0">
            <a:normAutofit/>
          </a:bodyPr>
          <a:lstStyle/>
          <a:p>
            <a:pPr lvl="0"/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D46BB-94DC-435E-8B56-CCDE5E91824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E8483-11AD-4576-8D29-FE5CD2FF8575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04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7C22-039B-451E-90D8-DD634B9FFC1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83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205F-B8CC-45AE-9A3C-D098A82B053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652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C55E-E968-448E-9209-B507B7EC233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939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599AE-35F4-4BFA-A88E-3CBCAC8072A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53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15EB5-378E-4DB2-9607-D9C69DF899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449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81850-50E8-4F96-A39E-D4817C01816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15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A8F9-0A28-45E4-B41A-0ACA084063E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18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5DC5-B7C9-4AB6-8F44-1F258989CBE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752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3949-F7F2-46C7-97E1-EC3D60D5D5F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267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F49E9-5044-4E89-8C0E-5CE5FE87C73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950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52DD-567E-4BA4-9015-85B961C374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280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B4C5-092A-4227-818B-329A6744829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016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94CA-A758-4E69-8FDD-D5A816E06DD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4369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F064-4695-4571-B761-B8AB436485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548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92" y="1709758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92" y="4589485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C8A81-C0AA-43BF-87ED-7AD3FCA7FD8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8601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2E182-1FA0-41D2-8F1A-80ECAF9F096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7911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AC24-2CE9-485F-9C81-B74F883A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9412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D41A6-E7BF-4F4D-A324-2F029C10931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58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9F33A-4069-4DF5-9997-088B3B96C61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9611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7D2E-EAF8-479A-8E76-98DD7A70D1D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1794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41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026-6360-4ADA-AFE3-71FB880D91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3685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41"/>
            <a:ext cx="4629150" cy="4873625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E38E-93DF-418B-B8FC-A46BF755ECC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495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932C-F44A-43D4-92BF-812B85DA99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516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8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6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BAAB-7DF5-47D1-A9C0-1D258C3967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7875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5188-646B-4758-AA3E-4908AC85CEA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0417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4002-96E2-4E7C-B086-B57FA52749F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764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C9D7-3F88-43EC-AAB3-DDADE4D69C8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1697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E6839-D743-42F9-B746-687E5E9804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9025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E948-D0B4-480C-B24F-9BB11F2FD45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05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D140-0971-4CEE-B839-C2C42C8015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3948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B959-014C-4CF2-AEF4-2821AC28E6A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8751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C61DA-6C75-4490-93A0-24E34C02FA9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1251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037D-BEFB-4A6C-B558-D7D2C6695F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2007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F830F-452D-4AA3-8788-D821799D357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4811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C774-FC02-4E17-BB94-628452D9CB4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809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2C1B3-7E4F-4E8D-883E-9347C270E3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9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A202-547E-483F-BCDF-0F25CF875E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900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D26B-4AD9-4937-BA75-363D991DEB7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0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4579-3FBE-41C3-9B63-C13A4502D4B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38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00AF-4F54-4B24-B269-62F34E861A1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23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835CD-E661-4BFC-B972-301C1F3D44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73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03F13D8-23BC-4F88-968A-0AB449B063DA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0D585A5-B6BA-489B-B23A-EEBBF6C1AD3C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1192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2E0373A-108F-4370-8FD3-3B281CD5A04A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F3AF5F3-3038-4FA1-9FF9-54FBF43F628C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96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hf sldNum="0" hdr="0" ftr="0" dt="0"/>
  <p:txStyles>
    <p:titleStyle>
      <a:lvl1pPr algn="ctr" defTabSz="91437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6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6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7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57D8BA7-67E5-4C1C-A1A6-1011437D78C0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6" y="635637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7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9666DB5-3E8A-44EB-B50C-A4DC0E081807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71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hf sldNum="0"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19DB9A5-65D1-4E0B-A178-59C010773E63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t>2021/3/3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1EA7B78-3396-4BC8-A17B-18B68FA63D44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983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539552" y="1196752"/>
            <a:ext cx="8060432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48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ＪＤＳＰ</a:t>
            </a:r>
            <a:endParaRPr lang="en-US" altLang="ja-JP" sz="48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auto">
              <a:spcAft>
                <a:spcPts val="0"/>
              </a:spcAft>
            </a:pPr>
            <a:r>
              <a:rPr lang="ja-JP" altLang="en-US" sz="48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カリキュラムの</a:t>
            </a:r>
            <a:r>
              <a:rPr lang="ja-JP" altLang="en-US" sz="4800" b="1" dirty="0" err="1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</a:t>
            </a:r>
            <a:r>
              <a:rPr lang="ja-JP" altLang="en-US" sz="48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あんない</a:t>
            </a:r>
            <a:endParaRPr lang="en-US" altLang="ja-JP" sz="48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369296" y="5985284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障害者職業総合センター　職業センター　開発課</a:t>
            </a:r>
            <a:endParaRPr lang="en-US" altLang="ja-JP" sz="2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573016"/>
            <a:ext cx="280831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4958239" y="569875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オリエンテーション資料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969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9369" y="1484784"/>
            <a:ext cx="7563426" cy="4988835"/>
          </a:xfrm>
          <a:ln w="22225"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・ＪＤＳＰの支援期間の後半から「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復職レポート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」の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作成に取り組んでいただきます。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・支援終了時には「終了報告会」を実施し、受講者・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事業主・支援者で、「復職レポート」をもとに、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ＪＤＳＰの取組み成果を共有します。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◆「復職レポート」とは・・・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・ＪＤＳＰの受講状況、</a:t>
            </a:r>
            <a:r>
              <a:rPr lang="ja-JP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体調・健康状態や通院・</a:t>
            </a:r>
            <a:r>
              <a:rPr lang="ja-JP" altLang="ja-JP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服薬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現状、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休職要因の分析や再休職予防策の検討結果、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今後の働き方についてまとめたものです。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-120918" y="387820"/>
            <a:ext cx="9144000" cy="731839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「復職レポート」の作成と終了報告会</a:t>
            </a:r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277489"/>
            <a:ext cx="1401785" cy="140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868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5556" y="836712"/>
            <a:ext cx="8388932" cy="5748881"/>
          </a:xfrm>
          <a:ln w="22225"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ジョブデザイン・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サポートプログラム</a:t>
            </a:r>
            <a:r>
              <a:rPr lang="en-US" altLang="ja-JP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ＪＤＳＰ</a:t>
            </a:r>
            <a:r>
              <a:rPr lang="en-US" altLang="ja-JP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en-US" altLang="ja-JP" sz="2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2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◆ＪＤＳＰの目標と目的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◆ＪＤＳＰで取り組む復職に向けた４つのテーマ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◆ＪＤＳＰの支援サイクル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４つのテーマに沿って「学ぶ」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・４つの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テーマに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沿って「体験・実践する」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・４つ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のテーマに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沿って「振り返る」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◆復職レポートの作成と終了報告会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3" y="3110"/>
            <a:ext cx="9128517" cy="731839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ja-JP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ご説明内容</a:t>
            </a:r>
            <a:r>
              <a:rPr lang="en-US" altLang="ja-JP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294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二等辺三角形 114"/>
          <p:cNvSpPr/>
          <p:nvPr/>
        </p:nvSpPr>
        <p:spPr>
          <a:xfrm>
            <a:off x="2361780" y="1591978"/>
            <a:ext cx="4323675" cy="2649327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1800">
              <a:solidFill>
                <a:prstClr val="white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="" xmlns:a16="http://schemas.microsoft.com/office/drawing/2014/main" id="{21985592-D2D8-4F55-B8AA-115874A50D44}"/>
              </a:ext>
            </a:extLst>
          </p:cNvPr>
          <p:cNvSpPr/>
          <p:nvPr/>
        </p:nvSpPr>
        <p:spPr>
          <a:xfrm>
            <a:off x="1225112" y="5067684"/>
            <a:ext cx="7266261" cy="165400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="" xmlns:a16="http://schemas.microsoft.com/office/drawing/2014/main" id="{AAC71C1D-BA04-48EC-8444-34DE07A6CB59}"/>
              </a:ext>
            </a:extLst>
          </p:cNvPr>
          <p:cNvSpPr/>
          <p:nvPr/>
        </p:nvSpPr>
        <p:spPr>
          <a:xfrm>
            <a:off x="141411" y="1465644"/>
            <a:ext cx="264355" cy="26493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気分障害等の</a:t>
            </a:r>
            <a:r>
              <a:rPr kumimoji="1"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精神疾患による</a:t>
            </a:r>
            <a:r>
              <a:rPr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休職者</a:t>
            </a:r>
            <a:endParaRPr kumimoji="1" lang="en-US" altLang="ja-JP" sz="11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右矢印 2">
            <a:extLst>
              <a:ext uri="{FF2B5EF4-FFF2-40B4-BE49-F238E27FC236}">
                <a16:creationId xmlns="" xmlns:a16="http://schemas.microsoft.com/office/drawing/2014/main" id="{F831A409-AEEB-49FB-A2A7-A837F2E6644B}"/>
              </a:ext>
            </a:extLst>
          </p:cNvPr>
          <p:cNvSpPr/>
          <p:nvPr/>
        </p:nvSpPr>
        <p:spPr>
          <a:xfrm>
            <a:off x="450141" y="2606117"/>
            <a:ext cx="152227" cy="57568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="" xmlns:a16="http://schemas.microsoft.com/office/drawing/2014/main" id="{AAC71C1D-BA04-48EC-8444-34DE07A6CB59}"/>
              </a:ext>
            </a:extLst>
          </p:cNvPr>
          <p:cNvSpPr/>
          <p:nvPr/>
        </p:nvSpPr>
        <p:spPr>
          <a:xfrm>
            <a:off x="141411" y="5163734"/>
            <a:ext cx="266400" cy="10494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事業主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="" xmlns:a16="http://schemas.microsoft.com/office/drawing/2014/main" id="{2F9DAE60-89BE-4CB4-9674-6B10949C754A}"/>
              </a:ext>
            </a:extLst>
          </p:cNvPr>
          <p:cNvSpPr/>
          <p:nvPr/>
        </p:nvSpPr>
        <p:spPr>
          <a:xfrm>
            <a:off x="8765030" y="1749631"/>
            <a:ext cx="317012" cy="4320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スムーズ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な復職と復職後の健康的で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安定した職業生活</a:t>
            </a:r>
            <a:endPara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="" xmlns:a16="http://schemas.microsoft.com/office/drawing/2014/main" id="{981A6013-693D-42BC-9AA1-F32ABBAB808B}"/>
              </a:ext>
            </a:extLst>
          </p:cNvPr>
          <p:cNvSpPr/>
          <p:nvPr/>
        </p:nvSpPr>
        <p:spPr>
          <a:xfrm>
            <a:off x="8138528" y="1971280"/>
            <a:ext cx="266400" cy="1736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復職レポートの作成</a:t>
            </a:r>
            <a:endParaRPr kumimoji="1" lang="ja-JP" altLang="en-US" sz="11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="" xmlns:a16="http://schemas.microsoft.com/office/drawing/2014/main" id="{5829F9BB-AFB8-4F6D-AC8D-E6A1F6037AB5}"/>
              </a:ext>
            </a:extLst>
          </p:cNvPr>
          <p:cNvSpPr/>
          <p:nvPr/>
        </p:nvSpPr>
        <p:spPr>
          <a:xfrm>
            <a:off x="632668" y="1749631"/>
            <a:ext cx="266400" cy="432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復職に向けた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課題・支援</a:t>
            </a:r>
            <a:r>
              <a:rPr kumimoji="1"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ニーズの確認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B2367A47-1A6A-4DDD-871D-68910219377F}"/>
              </a:ext>
            </a:extLst>
          </p:cNvPr>
          <p:cNvSpPr/>
          <p:nvPr/>
        </p:nvSpPr>
        <p:spPr>
          <a:xfrm>
            <a:off x="1127845" y="5129643"/>
            <a:ext cx="266400" cy="1515464"/>
          </a:xfrm>
          <a:prstGeom prst="rect">
            <a:avLst/>
          </a:prstGeom>
          <a:solidFill>
            <a:srgbClr val="D8FB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事業主と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の調整</a:t>
            </a:r>
            <a:endParaRPr kumimoji="1" lang="ja-JP" altLang="en-US" sz="11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右矢印 2">
            <a:extLst>
              <a:ext uri="{FF2B5EF4-FFF2-40B4-BE49-F238E27FC236}">
                <a16:creationId xmlns="" xmlns:a16="http://schemas.microsoft.com/office/drawing/2014/main" id="{90700C16-7DEC-4C13-B6BA-18C1B13B6FF1}"/>
              </a:ext>
            </a:extLst>
          </p:cNvPr>
          <p:cNvSpPr/>
          <p:nvPr/>
        </p:nvSpPr>
        <p:spPr>
          <a:xfrm>
            <a:off x="956369" y="2606117"/>
            <a:ext cx="144131" cy="57568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2">
            <a:extLst>
              <a:ext uri="{FF2B5EF4-FFF2-40B4-BE49-F238E27FC236}">
                <a16:creationId xmlns="" xmlns:a16="http://schemas.microsoft.com/office/drawing/2014/main" id="{85818AF2-8956-4E66-BACB-C5A00B216399}"/>
              </a:ext>
            </a:extLst>
          </p:cNvPr>
          <p:cNvSpPr/>
          <p:nvPr/>
        </p:nvSpPr>
        <p:spPr>
          <a:xfrm>
            <a:off x="959137" y="5351738"/>
            <a:ext cx="141363" cy="54405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="" xmlns:a16="http://schemas.microsoft.com/office/drawing/2014/main" id="{C36C3416-349F-4E42-BDD6-E10706E904DC}"/>
              </a:ext>
            </a:extLst>
          </p:cNvPr>
          <p:cNvSpPr txBox="1"/>
          <p:nvPr/>
        </p:nvSpPr>
        <p:spPr>
          <a:xfrm>
            <a:off x="6805741" y="851697"/>
            <a:ext cx="1109921" cy="3357130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 cmpd="thickThin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="" xmlns:a16="http://schemas.microsoft.com/office/drawing/2014/main" id="{C3E9A2CF-E76A-4BC6-8243-C2AC8AF596A1}"/>
              </a:ext>
            </a:extLst>
          </p:cNvPr>
          <p:cNvSpPr txBox="1"/>
          <p:nvPr/>
        </p:nvSpPr>
        <p:spPr>
          <a:xfrm>
            <a:off x="6874701" y="2680003"/>
            <a:ext cx="972000" cy="68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222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rtlCol="0">
            <a:spAutoFit/>
          </a:bodyPr>
          <a:lstStyle/>
          <a:p>
            <a:endParaRPr kumimoji="1"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="" xmlns:a16="http://schemas.microsoft.com/office/drawing/2014/main" id="{0381A966-E221-4205-AE3F-A46E00D8468E}"/>
              </a:ext>
            </a:extLst>
          </p:cNvPr>
          <p:cNvSpPr txBox="1"/>
          <p:nvPr/>
        </p:nvSpPr>
        <p:spPr>
          <a:xfrm>
            <a:off x="6874701" y="1208412"/>
            <a:ext cx="972000" cy="68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222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wrap="square" rtlCol="0">
            <a:spAutoFit/>
          </a:bodyPr>
          <a:lstStyle/>
          <a:p>
            <a:endParaRPr kumimoji="1"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="" xmlns:a16="http://schemas.microsoft.com/office/drawing/2014/main" id="{C36C3416-349F-4E42-BDD6-E10706E904DC}"/>
              </a:ext>
            </a:extLst>
          </p:cNvPr>
          <p:cNvSpPr txBox="1"/>
          <p:nvPr/>
        </p:nvSpPr>
        <p:spPr>
          <a:xfrm>
            <a:off x="6874701" y="1944208"/>
            <a:ext cx="972000" cy="68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222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="" xmlns:a16="http://schemas.microsoft.com/office/drawing/2014/main" id="{C36C3416-349F-4E42-BDD6-E10706E904DC}"/>
              </a:ext>
            </a:extLst>
          </p:cNvPr>
          <p:cNvSpPr txBox="1"/>
          <p:nvPr/>
        </p:nvSpPr>
        <p:spPr>
          <a:xfrm>
            <a:off x="6874701" y="3415799"/>
            <a:ext cx="972000" cy="68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222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="" xmlns:a16="http://schemas.microsoft.com/office/drawing/2014/main" id="{FD0BF45A-5143-4297-AEB8-2D0CA0A2F768}"/>
              </a:ext>
            </a:extLst>
          </p:cNvPr>
          <p:cNvSpPr/>
          <p:nvPr/>
        </p:nvSpPr>
        <p:spPr>
          <a:xfrm>
            <a:off x="6654965" y="851697"/>
            <a:ext cx="1414780" cy="3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ＪＤＳＰの目標</a:t>
            </a:r>
            <a:r>
              <a:rPr lang="en-US" altLang="ja-JP" sz="1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右矢印 2">
            <a:extLst>
              <a:ext uri="{FF2B5EF4-FFF2-40B4-BE49-F238E27FC236}">
                <a16:creationId xmlns="" xmlns:a16="http://schemas.microsoft.com/office/drawing/2014/main" id="{A991F81C-3190-49C5-96DB-2396E40273D1}"/>
              </a:ext>
            </a:extLst>
          </p:cNvPr>
          <p:cNvSpPr/>
          <p:nvPr/>
        </p:nvSpPr>
        <p:spPr>
          <a:xfrm>
            <a:off x="7956376" y="2636912"/>
            <a:ext cx="154428" cy="54856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="" xmlns:a16="http://schemas.microsoft.com/office/drawing/2014/main" id="{0C9CB34F-3732-4475-82BB-B4353F6210D0}"/>
              </a:ext>
            </a:extLst>
          </p:cNvPr>
          <p:cNvSpPr/>
          <p:nvPr/>
        </p:nvSpPr>
        <p:spPr>
          <a:xfrm>
            <a:off x="2698811" y="592880"/>
            <a:ext cx="3788152" cy="3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カリキュラム</a:t>
            </a:r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の４つのテーマと支援</a:t>
            </a:r>
            <a:r>
              <a:rPr lang="ja-JP" altLang="en-US" sz="1400" b="1" dirty="0" smtClean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サイクル</a:t>
            </a:r>
            <a:endParaRPr lang="ja-JP" altLang="en-US" sz="1400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E3AFE53F-72E2-44CA-B251-65E64AEAFECF}"/>
              </a:ext>
            </a:extLst>
          </p:cNvPr>
          <p:cNvSpPr txBox="1"/>
          <p:nvPr/>
        </p:nvSpPr>
        <p:spPr>
          <a:xfrm>
            <a:off x="1660021" y="5516281"/>
            <a:ext cx="24709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休職に至った経過</a:t>
            </a:r>
            <a:endParaRPr lang="en-US" altLang="ja-JP" sz="1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休職制度・職場復帰の判断基準　　　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・復職に向けた支援目標設定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復職まで</a:t>
            </a:r>
            <a:r>
              <a:rPr lang="ja-JP" altLang="en-US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の行程整理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情報共有シート、目標チェックリスト、</a:t>
            </a:r>
            <a:endParaRPr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行程</a:t>
            </a:r>
            <a:r>
              <a:rPr lang="ja-JP" altLang="en-US" sz="9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整理シート</a:t>
            </a:r>
            <a:endParaRPr lang="en-US" altLang="ja-JP" sz="9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四角形: 角を丸くする 37">
            <a:extLst>
              <a:ext uri="{FF2B5EF4-FFF2-40B4-BE49-F238E27FC236}">
                <a16:creationId xmlns="" xmlns:a16="http://schemas.microsoft.com/office/drawing/2014/main" id="{5B18B4F9-4889-4208-9B71-2F7170301B8B}"/>
              </a:ext>
            </a:extLst>
          </p:cNvPr>
          <p:cNvSpPr/>
          <p:nvPr/>
        </p:nvSpPr>
        <p:spPr bwMode="auto">
          <a:xfrm>
            <a:off x="1617425" y="5396017"/>
            <a:ext cx="2365200" cy="1223999"/>
          </a:xfrm>
          <a:prstGeom prst="roundRect">
            <a:avLst/>
          </a:prstGeom>
          <a:noFill/>
          <a:ln w="28575">
            <a:solidFill>
              <a:srgbClr val="D8FB9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="" xmlns:a16="http://schemas.microsoft.com/office/drawing/2014/main" id="{6279D78A-DF6F-46CE-8B99-2C29A8B20F2F}"/>
              </a:ext>
            </a:extLst>
          </p:cNvPr>
          <p:cNvSpPr txBox="1"/>
          <p:nvPr/>
        </p:nvSpPr>
        <p:spPr>
          <a:xfrm>
            <a:off x="2108881" y="5126917"/>
            <a:ext cx="1408814" cy="430886"/>
          </a:xfrm>
          <a:prstGeom prst="rect">
            <a:avLst/>
          </a:prstGeom>
          <a:solidFill>
            <a:srgbClr val="D8FB9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</a:t>
            </a: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情報の共有</a:t>
            </a: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支援目標の明確化</a:t>
            </a:r>
            <a:endParaRPr kumimoji="0" lang="ja-JP" altLang="en-US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="" xmlns:a16="http://schemas.microsoft.com/office/drawing/2014/main" id="{0A473AA6-8A56-472B-A061-96D215D4702D}"/>
              </a:ext>
            </a:extLst>
          </p:cNvPr>
          <p:cNvGrpSpPr/>
          <p:nvPr/>
        </p:nvGrpSpPr>
        <p:grpSpPr>
          <a:xfrm>
            <a:off x="5845309" y="5306720"/>
            <a:ext cx="2390857" cy="1381299"/>
            <a:chOff x="4521378" y="5250305"/>
            <a:chExt cx="1901152" cy="1236328"/>
          </a:xfrm>
        </p:grpSpPr>
        <p:sp>
          <p:nvSpPr>
            <p:cNvPr id="91" name="四角形: 角を丸くする 37">
              <a:extLst>
                <a:ext uri="{FF2B5EF4-FFF2-40B4-BE49-F238E27FC236}">
                  <a16:creationId xmlns="" xmlns:a16="http://schemas.microsoft.com/office/drawing/2014/main" id="{9FC9EAFF-605B-4FAB-B5A5-60B937481559}"/>
                </a:ext>
              </a:extLst>
            </p:cNvPr>
            <p:cNvSpPr/>
            <p:nvPr/>
          </p:nvSpPr>
          <p:spPr bwMode="auto">
            <a:xfrm>
              <a:off x="4521378" y="5250305"/>
              <a:ext cx="1884217" cy="1153436"/>
            </a:xfrm>
            <a:prstGeom prst="roundRect">
              <a:avLst/>
            </a:prstGeom>
            <a:noFill/>
            <a:ln w="28575">
              <a:solidFill>
                <a:srgbClr val="D8FB9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="" xmlns:a16="http://schemas.microsoft.com/office/drawing/2014/main" id="{44DAEE47-2E67-494D-8F54-32E54AC23F7D}"/>
                </a:ext>
              </a:extLst>
            </p:cNvPr>
            <p:cNvSpPr txBox="1"/>
            <p:nvPr/>
          </p:nvSpPr>
          <p:spPr>
            <a:xfrm>
              <a:off x="4535675" y="5453603"/>
              <a:ext cx="1886855" cy="10330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・生活習慣・労働習慣・業務遂行能力</a:t>
              </a:r>
              <a:endParaRPr lang="en-US" altLang="ja-JP" sz="1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</a:t>
              </a:r>
              <a:r>
                <a:rPr lang="ja-JP" altLang="en-US" sz="10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休職要因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分析と再休職</a:t>
              </a:r>
              <a:r>
                <a:rPr lang="ja-JP" altLang="en-US" sz="10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予防策</a:t>
              </a:r>
              <a:endPara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・今後の働き方</a:t>
              </a:r>
              <a:endPara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0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・職場の受け入れ体制に対する助言</a:t>
              </a:r>
              <a:endPara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en-US" altLang="ja-JP" sz="9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※</a:t>
              </a:r>
              <a:r>
                <a:rPr lang="ja-JP" altLang="en-US" sz="9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復職レポート、終了報告会</a:t>
              </a:r>
            </a:p>
          </p:txBody>
        </p:sp>
      </p:grpSp>
      <p:sp>
        <p:nvSpPr>
          <p:cNvPr id="40" name="右矢印 2">
            <a:extLst>
              <a:ext uri="{FF2B5EF4-FFF2-40B4-BE49-F238E27FC236}">
                <a16:creationId xmlns="" xmlns:a16="http://schemas.microsoft.com/office/drawing/2014/main" id="{8C04C08F-E5BB-4D52-8AA1-F3A91969094A}"/>
              </a:ext>
            </a:extLst>
          </p:cNvPr>
          <p:cNvSpPr/>
          <p:nvPr/>
        </p:nvSpPr>
        <p:spPr>
          <a:xfrm>
            <a:off x="4130939" y="5571257"/>
            <a:ext cx="1598621" cy="575680"/>
          </a:xfrm>
          <a:prstGeom prst="rightArrow">
            <a:avLst/>
          </a:prstGeom>
          <a:solidFill>
            <a:srgbClr val="D8FB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進捗</a:t>
            </a:r>
            <a:r>
              <a:rPr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の共有</a:t>
            </a:r>
            <a:endParaRPr kumimoji="1" lang="ja-JP" altLang="en-US" sz="11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="" xmlns:a16="http://schemas.microsoft.com/office/drawing/2014/main" id="{AAC71C1D-BA04-48EC-8444-34DE07A6CB59}"/>
              </a:ext>
            </a:extLst>
          </p:cNvPr>
          <p:cNvSpPr/>
          <p:nvPr/>
        </p:nvSpPr>
        <p:spPr>
          <a:xfrm>
            <a:off x="141411" y="4262808"/>
            <a:ext cx="266400" cy="7308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主治医</a:t>
            </a:r>
            <a:endPara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4" name="右矢印 2">
            <a:extLst>
              <a:ext uri="{FF2B5EF4-FFF2-40B4-BE49-F238E27FC236}">
                <a16:creationId xmlns="" xmlns:a16="http://schemas.microsoft.com/office/drawing/2014/main" id="{F831A409-AEEB-49FB-A2A7-A837F2E6644B}"/>
              </a:ext>
            </a:extLst>
          </p:cNvPr>
          <p:cNvSpPr/>
          <p:nvPr/>
        </p:nvSpPr>
        <p:spPr>
          <a:xfrm>
            <a:off x="451734" y="4419973"/>
            <a:ext cx="144131" cy="57568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右矢印 2">
            <a:extLst>
              <a:ext uri="{FF2B5EF4-FFF2-40B4-BE49-F238E27FC236}">
                <a16:creationId xmlns="" xmlns:a16="http://schemas.microsoft.com/office/drawing/2014/main" id="{F831A409-AEEB-49FB-A2A7-A837F2E6644B}"/>
              </a:ext>
            </a:extLst>
          </p:cNvPr>
          <p:cNvSpPr/>
          <p:nvPr/>
        </p:nvSpPr>
        <p:spPr>
          <a:xfrm>
            <a:off x="451734" y="5320112"/>
            <a:ext cx="144131" cy="57568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右矢印 2">
            <a:extLst>
              <a:ext uri="{FF2B5EF4-FFF2-40B4-BE49-F238E27FC236}">
                <a16:creationId xmlns="" xmlns:a16="http://schemas.microsoft.com/office/drawing/2014/main" id="{4B5F14B6-B282-44A1-BB59-5104FAB0417A}"/>
              </a:ext>
            </a:extLst>
          </p:cNvPr>
          <p:cNvSpPr/>
          <p:nvPr/>
        </p:nvSpPr>
        <p:spPr>
          <a:xfrm>
            <a:off x="8544229" y="5320112"/>
            <a:ext cx="178205" cy="57568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右矢印 2">
            <a:extLst>
              <a:ext uri="{FF2B5EF4-FFF2-40B4-BE49-F238E27FC236}">
                <a16:creationId xmlns="" xmlns:a16="http://schemas.microsoft.com/office/drawing/2014/main" id="{35D8F34C-9ADC-4E02-A7D8-F6314E407CAE}"/>
              </a:ext>
            </a:extLst>
          </p:cNvPr>
          <p:cNvSpPr/>
          <p:nvPr/>
        </p:nvSpPr>
        <p:spPr>
          <a:xfrm>
            <a:off x="1473365" y="2266460"/>
            <a:ext cx="274741" cy="125499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三者同意</a:t>
            </a:r>
          </a:p>
        </p:txBody>
      </p:sp>
      <p:sp>
        <p:nvSpPr>
          <p:cNvPr id="68" name="正方形/長方形 67">
            <a:extLst>
              <a:ext uri="{FF2B5EF4-FFF2-40B4-BE49-F238E27FC236}">
                <a16:creationId xmlns="" xmlns:a16="http://schemas.microsoft.com/office/drawing/2014/main" id="{5829F9BB-AFB8-4F6D-AC8D-E6A1F6037AB5}"/>
              </a:ext>
            </a:extLst>
          </p:cNvPr>
          <p:cNvSpPr/>
          <p:nvPr/>
        </p:nvSpPr>
        <p:spPr>
          <a:xfrm>
            <a:off x="1141093" y="2286329"/>
            <a:ext cx="266400" cy="14389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支援計画の策定</a:t>
            </a:r>
            <a:endParaRPr kumimoji="1" lang="ja-JP" altLang="en-US" sz="11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="" xmlns:a16="http://schemas.microsoft.com/office/drawing/2014/main" id="{2F9DAE60-89BE-4CB4-9674-6B10949C754A}"/>
              </a:ext>
            </a:extLst>
          </p:cNvPr>
          <p:cNvSpPr/>
          <p:nvPr/>
        </p:nvSpPr>
        <p:spPr>
          <a:xfrm>
            <a:off x="1874206" y="592879"/>
            <a:ext cx="6617167" cy="438870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="" xmlns:a16="http://schemas.microsoft.com/office/drawing/2014/main" id="{88B8C91E-3EC9-4250-9996-CC638B7827F9}"/>
              </a:ext>
            </a:extLst>
          </p:cNvPr>
          <p:cNvSpPr/>
          <p:nvPr/>
        </p:nvSpPr>
        <p:spPr>
          <a:xfrm>
            <a:off x="1782811" y="1340535"/>
            <a:ext cx="266400" cy="2377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ＪＤＳＰ受講者</a:t>
            </a:r>
            <a:r>
              <a:rPr kumimoji="1"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への支援</a:t>
            </a:r>
          </a:p>
        </p:txBody>
      </p:sp>
      <p:sp>
        <p:nvSpPr>
          <p:cNvPr id="77" name="右矢印 2">
            <a:extLst>
              <a:ext uri="{FF2B5EF4-FFF2-40B4-BE49-F238E27FC236}">
                <a16:creationId xmlns="" xmlns:a16="http://schemas.microsoft.com/office/drawing/2014/main" id="{4B5F14B6-B282-44A1-BB59-5104FAB0417A}"/>
              </a:ext>
            </a:extLst>
          </p:cNvPr>
          <p:cNvSpPr/>
          <p:nvPr/>
        </p:nvSpPr>
        <p:spPr>
          <a:xfrm>
            <a:off x="8531028" y="2606117"/>
            <a:ext cx="175356" cy="57568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6" name="右矢印 2">
            <a:extLst>
              <a:ext uri="{FF2B5EF4-FFF2-40B4-BE49-F238E27FC236}">
                <a16:creationId xmlns="" xmlns:a16="http://schemas.microsoft.com/office/drawing/2014/main" id="{4B5F14B6-B282-44A1-BB59-5104FAB0417A}"/>
              </a:ext>
            </a:extLst>
          </p:cNvPr>
          <p:cNvSpPr/>
          <p:nvPr/>
        </p:nvSpPr>
        <p:spPr>
          <a:xfrm>
            <a:off x="6580176" y="2606117"/>
            <a:ext cx="175356" cy="57568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897461" y="1009121"/>
            <a:ext cx="5252311" cy="3883595"/>
            <a:chOff x="1916011" y="749692"/>
            <a:chExt cx="5106976" cy="3780333"/>
          </a:xfrm>
        </p:grpSpPr>
        <p:grpSp>
          <p:nvGrpSpPr>
            <p:cNvPr id="79" name="グループ化 78"/>
            <p:cNvGrpSpPr/>
            <p:nvPr/>
          </p:nvGrpSpPr>
          <p:grpSpPr>
            <a:xfrm>
              <a:off x="1916011" y="749692"/>
              <a:ext cx="5106976" cy="3780333"/>
              <a:chOff x="1055120" y="522001"/>
              <a:chExt cx="6717538" cy="5368553"/>
            </a:xfrm>
          </p:grpSpPr>
          <p:sp>
            <p:nvSpPr>
              <p:cNvPr id="81" name="四角形: 角を丸くする 37">
                <a:extLst>
                  <a:ext uri="{FF2B5EF4-FFF2-40B4-BE49-F238E27FC236}">
                    <a16:creationId xmlns:a16="http://schemas.microsoft.com/office/drawing/2014/main" xmlns="" id="{EB407FC2-3C2B-43F2-ABED-C2BA676BE031}"/>
                  </a:ext>
                </a:extLst>
              </p:cNvPr>
              <p:cNvSpPr/>
              <p:nvPr/>
            </p:nvSpPr>
            <p:spPr bwMode="auto">
              <a:xfrm>
                <a:off x="1995514" y="2476936"/>
                <a:ext cx="2372759" cy="995699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5B9BD5"/>
                </a:solidFill>
                <a:miter lim="800000"/>
                <a:headEnd/>
                <a:tailEnd/>
              </a:ln>
              <a:extLst/>
            </p:spPr>
            <p:txBody>
              <a:bodyPr wrap="square" rtlCol="0" anchor="ctr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 sz="2800" kern="0" dirty="0" smtClean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</a:endParaRPr>
              </a:p>
            </p:txBody>
          </p:sp>
          <p:grpSp>
            <p:nvGrpSpPr>
              <p:cNvPr id="86" name="グループ化 85"/>
              <p:cNvGrpSpPr/>
              <p:nvPr/>
            </p:nvGrpSpPr>
            <p:grpSpPr>
              <a:xfrm>
                <a:off x="1055120" y="522001"/>
                <a:ext cx="6717538" cy="5368553"/>
                <a:chOff x="1061756" y="530822"/>
                <a:chExt cx="6717538" cy="5368553"/>
              </a:xfrm>
            </p:grpSpPr>
            <p:sp>
              <p:nvSpPr>
                <p:cNvPr id="88" name="四角形: 角を丸くする 37">
                  <a:extLst>
                    <a:ext uri="{FF2B5EF4-FFF2-40B4-BE49-F238E27FC236}">
                      <a16:creationId xmlns:a16="http://schemas.microsoft.com/office/drawing/2014/main" xmlns="" id="{EB407FC2-3C2B-43F2-ABED-C2BA676BE031}"/>
                    </a:ext>
                  </a:extLst>
                </p:cNvPr>
                <p:cNvSpPr/>
                <p:nvPr/>
              </p:nvSpPr>
              <p:spPr bwMode="auto">
                <a:xfrm>
                  <a:off x="2575490" y="5171215"/>
                  <a:ext cx="1799419" cy="728160"/>
                </a:xfrm>
                <a:prstGeom prst="roundRect">
                  <a:avLst>
                    <a:gd name="adj" fmla="val 2698"/>
                  </a:avLst>
                </a:prstGeom>
                <a:solidFill>
                  <a:schemeClr val="bg1">
                    <a:lumMod val="85000"/>
                  </a:schemeClr>
                </a:solidFill>
                <a:ln w="28575">
                  <a:noFill/>
                  <a:miter lim="800000"/>
                  <a:headEnd/>
                  <a:tailEnd/>
                </a:ln>
                <a:extLst/>
              </p:spPr>
              <p:txBody>
                <a:bodyPr wrap="square" rtlCol="0" anchor="ctr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900" dirty="0" smtClean="0">
                      <a:solidFill>
                        <a:srgbClr val="00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◆各種ワークシート</a:t>
                  </a:r>
                  <a:endParaRPr lang="en-US" altLang="ja-JP" sz="900" dirty="0" smtClean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900" dirty="0">
                      <a:solidFill>
                        <a:srgbClr val="00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◆</a:t>
                  </a:r>
                  <a:r>
                    <a:rPr lang="ja-JP" altLang="en-US" sz="900" dirty="0" smtClean="0">
                      <a:solidFill>
                        <a:srgbClr val="00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グループワーク</a:t>
                  </a:r>
                  <a:endParaRPr lang="en-US" altLang="ja-JP" sz="900" dirty="0" smtClean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900" dirty="0">
                      <a:solidFill>
                        <a:srgbClr val="00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◆個別</a:t>
                  </a:r>
                  <a:r>
                    <a:rPr lang="ja-JP" altLang="en-US" sz="900" dirty="0" smtClean="0">
                      <a:solidFill>
                        <a:srgbClr val="00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面談</a:t>
                  </a:r>
                  <a:endParaRPr lang="ja-JP" altLang="en-US" sz="900" dirty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89" name="四角形: 角を丸くする 37">
                  <a:extLst>
                    <a:ext uri="{FF2B5EF4-FFF2-40B4-BE49-F238E27FC236}">
                      <a16:creationId xmlns:a16="http://schemas.microsoft.com/office/drawing/2014/main" xmlns="" id="{EB407FC2-3C2B-43F2-ABED-C2BA676BE031}"/>
                    </a:ext>
                  </a:extLst>
                </p:cNvPr>
                <p:cNvSpPr/>
                <p:nvPr/>
              </p:nvSpPr>
              <p:spPr bwMode="auto">
                <a:xfrm>
                  <a:off x="4465941" y="5171215"/>
                  <a:ext cx="1799419" cy="728160"/>
                </a:xfrm>
                <a:prstGeom prst="roundRect">
                  <a:avLst>
                    <a:gd name="adj" fmla="val 2698"/>
                  </a:avLst>
                </a:prstGeom>
                <a:solidFill>
                  <a:schemeClr val="bg1">
                    <a:lumMod val="85000"/>
                  </a:schemeClr>
                </a:solidFill>
                <a:ln w="28575">
                  <a:noFill/>
                  <a:miter lim="800000"/>
                  <a:headEnd/>
                  <a:tailEnd/>
                </a:ln>
                <a:extLst/>
              </p:spPr>
              <p:txBody>
                <a:bodyPr wrap="square" rtlCol="0" anchor="ctr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altLang="ja-JP" sz="900" dirty="0" smtClean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altLang="ja-JP" sz="900" dirty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altLang="ja-JP" sz="900" dirty="0" smtClean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93" name="円/楕円 92"/>
                <p:cNvSpPr/>
                <p:nvPr/>
              </p:nvSpPr>
              <p:spPr>
                <a:xfrm>
                  <a:off x="3644366" y="530822"/>
                  <a:ext cx="1513734" cy="822908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200" b="1" dirty="0">
                      <a:solidFill>
                        <a:prstClr val="white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学</a:t>
                  </a:r>
                  <a:r>
                    <a:rPr lang="ja-JP" altLang="en-US" sz="1200" b="1" dirty="0" smtClean="0">
                      <a:solidFill>
                        <a:prstClr val="white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ぶ</a:t>
                  </a:r>
                  <a:endParaRPr lang="en-US" altLang="ja-JP" sz="1050" b="1" dirty="0" smtClean="0">
                    <a:solidFill>
                      <a:prstClr val="whit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94" name="四角形: 角を丸くする 37">
                  <a:extLst>
                    <a:ext uri="{FF2B5EF4-FFF2-40B4-BE49-F238E27FC236}">
                      <a16:creationId xmlns:a16="http://schemas.microsoft.com/office/drawing/2014/main" xmlns="" id="{EB407FC2-3C2B-43F2-ABED-C2BA676BE031}"/>
                    </a:ext>
                  </a:extLst>
                </p:cNvPr>
                <p:cNvSpPr/>
                <p:nvPr/>
              </p:nvSpPr>
              <p:spPr bwMode="auto">
                <a:xfrm>
                  <a:off x="3186238" y="1437453"/>
                  <a:ext cx="2513735" cy="728160"/>
                </a:xfrm>
                <a:prstGeom prst="roundRect">
                  <a:avLst>
                    <a:gd name="adj" fmla="val 2698"/>
                  </a:avLst>
                </a:prstGeom>
                <a:solidFill>
                  <a:schemeClr val="bg1">
                    <a:lumMod val="85000"/>
                  </a:schemeClr>
                </a:solidFill>
                <a:ln w="28575">
                  <a:noFill/>
                  <a:miter lim="800000"/>
                  <a:headEnd/>
                  <a:tailEnd/>
                </a:ln>
                <a:extLst/>
              </p:spPr>
              <p:txBody>
                <a:bodyPr wrap="square" rtlCol="0" anchor="ctr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900" dirty="0">
                      <a:solidFill>
                        <a:srgbClr val="00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◆復職</a:t>
                  </a:r>
                  <a:r>
                    <a:rPr lang="ja-JP" altLang="en-US" sz="900" dirty="0" smtClean="0">
                      <a:solidFill>
                        <a:srgbClr val="00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セミナー</a:t>
                  </a:r>
                  <a:endParaRPr lang="en-US" altLang="ja-JP" sz="900" dirty="0" smtClean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900" dirty="0">
                      <a:solidFill>
                        <a:srgbClr val="00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◆セルフケアプログラム　</a:t>
                  </a:r>
                  <a:endParaRPr lang="en-US" altLang="ja-JP" sz="900" dirty="0" smtClean="0">
                    <a:solidFill>
                      <a:srgbClr val="00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900" dirty="0">
                      <a:solidFill>
                        <a:srgbClr val="000000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◆コミュニケーションプログラム</a:t>
                  </a:r>
                </a:p>
              </p:txBody>
            </p:sp>
            <p:sp>
              <p:nvSpPr>
                <p:cNvPr id="97" name="テキスト ボックス 96">
                  <a:extLst>
                    <a:ext uri="{FF2B5EF4-FFF2-40B4-BE49-F238E27FC236}">
                      <a16:creationId xmlns:a16="http://schemas.microsoft.com/office/drawing/2014/main" xmlns="" id="{A08F5E6E-7D53-47DE-B5AF-FB5EC25153EF}"/>
                    </a:ext>
                  </a:extLst>
                </p:cNvPr>
                <p:cNvSpPr txBox="1"/>
                <p:nvPr/>
              </p:nvSpPr>
              <p:spPr>
                <a:xfrm>
                  <a:off x="2034565" y="2597839"/>
                  <a:ext cx="2413899" cy="9178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適切</a:t>
                  </a:r>
                  <a:r>
                    <a:rPr lang="ja-JP" altLang="en-US" sz="1000" b="1" dirty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な生活</a:t>
                  </a: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習慣の確立</a:t>
                  </a:r>
                  <a:endParaRPr lang="en-US" altLang="ja-JP" sz="1000" b="1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と継続に向けた取組み</a:t>
                  </a:r>
                  <a:endParaRPr lang="en-US" altLang="ja-JP" sz="1000" b="1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800" b="1" dirty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（睡眠</a:t>
                  </a:r>
                  <a:r>
                    <a:rPr lang="ja-JP" altLang="en-US" sz="8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・食事</a:t>
                  </a:r>
                  <a:r>
                    <a:rPr lang="ja-JP" altLang="en-US" sz="800" b="1" dirty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・運動</a:t>
                  </a:r>
                  <a:r>
                    <a:rPr lang="ja-JP" altLang="en-US" sz="8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・</a:t>
                  </a:r>
                  <a:endParaRPr lang="en-US" altLang="ja-JP" sz="800" b="1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8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セルフケア</a:t>
                  </a:r>
                  <a:r>
                    <a:rPr lang="ja-JP" altLang="en-US" sz="800" b="1" dirty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）</a:t>
                  </a:r>
                </a:p>
              </p:txBody>
            </p:sp>
            <p:sp>
              <p:nvSpPr>
                <p:cNvPr id="98" name="角丸四角形 97"/>
                <p:cNvSpPr/>
                <p:nvPr/>
              </p:nvSpPr>
              <p:spPr>
                <a:xfrm>
                  <a:off x="2003778" y="2280338"/>
                  <a:ext cx="2356229" cy="299545"/>
                </a:xfrm>
                <a:prstGeom prst="roundRect">
                  <a:avLst>
                    <a:gd name="adj" fmla="val 26519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50" b="1" dirty="0" smtClean="0">
                      <a:solidFill>
                        <a:prstClr val="black"/>
                      </a:solidFill>
                      <a:latin typeface="HG丸ｺﾞｼｯｸM-PRO" pitchFamily="50" charset="-128"/>
                      <a:ea typeface="HG丸ｺﾞｼｯｸM-PRO" pitchFamily="50" charset="-128"/>
                    </a:rPr>
                    <a:t>①生活習慣</a:t>
                  </a:r>
                  <a:endParaRPr lang="ja-JP" altLang="en-US" sz="1050" b="1" dirty="0">
                    <a:solidFill>
                      <a:prstClr val="black"/>
                    </a:solidFill>
                    <a:latin typeface="HG丸ｺﾞｼｯｸM-PRO" pitchFamily="50" charset="-128"/>
                    <a:ea typeface="HG丸ｺﾞｼｯｸM-PRO" pitchFamily="50" charset="-128"/>
                  </a:endParaRPr>
                </a:p>
              </p:txBody>
            </p:sp>
            <p:sp>
              <p:nvSpPr>
                <p:cNvPr id="99" name="四角形: 角を丸くする 37">
                  <a:extLst>
                    <a:ext uri="{FF2B5EF4-FFF2-40B4-BE49-F238E27FC236}">
                      <a16:creationId xmlns:a16="http://schemas.microsoft.com/office/drawing/2014/main" xmlns="" id="{EB407FC2-3C2B-43F2-ABED-C2BA676BE031}"/>
                    </a:ext>
                  </a:extLst>
                </p:cNvPr>
                <p:cNvSpPr/>
                <p:nvPr/>
              </p:nvSpPr>
              <p:spPr bwMode="auto">
                <a:xfrm>
                  <a:off x="4575026" y="2496400"/>
                  <a:ext cx="2415010" cy="976236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rgbClr val="5B9BD5"/>
                  </a:solidFill>
                  <a:miter lim="800000"/>
                  <a:headEnd/>
                  <a:tailEnd/>
                </a:ln>
                <a:extLst/>
              </p:spPr>
              <p:txBody>
                <a:bodyPr wrap="square" rtlCol="0" anchor="ctr"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2800" kern="0" dirty="0" smtClean="0">
                    <a:solidFill>
                      <a:srgbClr val="000000"/>
                    </a:solidFill>
                    <a:latin typeface="HGPｺﾞｼｯｸE" pitchFamily="50" charset="-128"/>
                    <a:ea typeface="HGPｺﾞｼｯｸE" pitchFamily="50" charset="-128"/>
                  </a:endParaRPr>
                </a:p>
              </p:txBody>
            </p:sp>
            <p:sp>
              <p:nvSpPr>
                <p:cNvPr id="100" name="角丸四角形 99"/>
                <p:cNvSpPr/>
                <p:nvPr/>
              </p:nvSpPr>
              <p:spPr>
                <a:xfrm>
                  <a:off x="4571998" y="2287002"/>
                  <a:ext cx="2396686" cy="326207"/>
                </a:xfrm>
                <a:prstGeom prst="roundRect">
                  <a:avLst>
                    <a:gd name="adj" fmla="val 26519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50" b="1" dirty="0" smtClean="0">
                      <a:solidFill>
                        <a:prstClr val="black"/>
                      </a:solidFill>
                      <a:latin typeface="HG丸ｺﾞｼｯｸM-PRO" pitchFamily="50" charset="-128"/>
                      <a:ea typeface="HG丸ｺﾞｼｯｸM-PRO" pitchFamily="50" charset="-128"/>
                    </a:rPr>
                    <a:t>②ストレス対処</a:t>
                  </a:r>
                  <a:endParaRPr lang="ja-JP" altLang="en-US" sz="1050" b="1" dirty="0">
                    <a:solidFill>
                      <a:prstClr val="black"/>
                    </a:solidFill>
                    <a:latin typeface="HG丸ｺﾞｼｯｸM-PRO" pitchFamily="50" charset="-128"/>
                    <a:ea typeface="HG丸ｺﾞｼｯｸM-PRO" pitchFamily="50" charset="-128"/>
                  </a:endParaRPr>
                </a:p>
              </p:txBody>
            </p:sp>
            <p:sp>
              <p:nvSpPr>
                <p:cNvPr id="101" name="テキスト ボックス 100">
                  <a:extLst>
                    <a:ext uri="{FF2B5EF4-FFF2-40B4-BE49-F238E27FC236}">
                      <a16:creationId xmlns:a16="http://schemas.microsoft.com/office/drawing/2014/main" xmlns="" id="{A08F5E6E-7D53-47DE-B5AF-FB5EC25153EF}"/>
                    </a:ext>
                  </a:extLst>
                </p:cNvPr>
                <p:cNvSpPr txBox="1"/>
                <p:nvPr/>
              </p:nvSpPr>
              <p:spPr>
                <a:xfrm>
                  <a:off x="4658739" y="2638383"/>
                  <a:ext cx="2221464" cy="7867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ストレス</a:t>
                  </a:r>
                  <a:r>
                    <a:rPr lang="ja-JP" altLang="en-US" sz="1000" b="1" dirty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の仕組み</a:t>
                  </a: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・</a:t>
                  </a:r>
                  <a:endParaRPr lang="en-US" altLang="ja-JP" sz="1000" b="1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対処法</a:t>
                  </a:r>
                  <a:r>
                    <a:rPr lang="ja-JP" altLang="en-US" sz="1000" b="1" dirty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、怒り</a:t>
                  </a: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と</a:t>
                  </a:r>
                  <a:endParaRPr lang="en-US" altLang="ja-JP" sz="1000" b="1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うまく</a:t>
                  </a:r>
                  <a:r>
                    <a:rPr lang="ja-JP" altLang="en-US" sz="1000" b="1" dirty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付き合う</a:t>
                  </a: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方法</a:t>
                  </a:r>
                  <a:endParaRPr lang="ja-JP" altLang="en-US" sz="1000" b="1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102" name="四角形: 角を丸くする 37">
                  <a:extLst>
                    <a:ext uri="{FF2B5EF4-FFF2-40B4-BE49-F238E27FC236}">
                      <a16:creationId xmlns:a16="http://schemas.microsoft.com/office/drawing/2014/main" xmlns="" id="{EB407FC2-3C2B-43F2-ABED-C2BA676BE031}"/>
                    </a:ext>
                  </a:extLst>
                </p:cNvPr>
                <p:cNvSpPr/>
                <p:nvPr/>
              </p:nvSpPr>
              <p:spPr bwMode="auto">
                <a:xfrm>
                  <a:off x="1979654" y="3699273"/>
                  <a:ext cx="2413166" cy="1021099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rgbClr val="5B9BD5"/>
                  </a:solidFill>
                  <a:miter lim="800000"/>
                  <a:headEnd/>
                  <a:tailEnd/>
                </a:ln>
                <a:extLst/>
              </p:spPr>
              <p:txBody>
                <a:bodyPr wrap="square" rtlCol="0" anchor="ctr"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2800" kern="0" dirty="0" smtClean="0">
                    <a:solidFill>
                      <a:srgbClr val="000000"/>
                    </a:solidFill>
                    <a:latin typeface="HGPｺﾞｼｯｸE" pitchFamily="50" charset="-128"/>
                    <a:ea typeface="HGPｺﾞｼｯｸE" pitchFamily="50" charset="-128"/>
                  </a:endParaRPr>
                </a:p>
              </p:txBody>
            </p:sp>
            <p:sp>
              <p:nvSpPr>
                <p:cNvPr id="104" name="四角形: 角を丸くする 37">
                  <a:extLst>
                    <a:ext uri="{FF2B5EF4-FFF2-40B4-BE49-F238E27FC236}">
                      <a16:creationId xmlns:a16="http://schemas.microsoft.com/office/drawing/2014/main" xmlns="" id="{EB407FC2-3C2B-43F2-ABED-C2BA676BE031}"/>
                    </a:ext>
                  </a:extLst>
                </p:cNvPr>
                <p:cNvSpPr/>
                <p:nvPr/>
              </p:nvSpPr>
              <p:spPr bwMode="auto">
                <a:xfrm>
                  <a:off x="4564792" y="3704029"/>
                  <a:ext cx="2415010" cy="1011899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rgbClr val="5B9BD5"/>
                  </a:solidFill>
                  <a:miter lim="800000"/>
                  <a:headEnd/>
                  <a:tailEnd/>
                </a:ln>
                <a:extLst/>
              </p:spPr>
              <p:txBody>
                <a:bodyPr wrap="square" rtlCol="0" anchor="ctr">
                  <a:spAutoFit/>
                </a:bodyPr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ja-JP" altLang="en-US" sz="2800" kern="0" dirty="0" smtClean="0">
                    <a:solidFill>
                      <a:srgbClr val="000000"/>
                    </a:solidFill>
                    <a:latin typeface="HGPｺﾞｼｯｸE" pitchFamily="50" charset="-128"/>
                    <a:ea typeface="HGPｺﾞｼｯｸE" pitchFamily="50" charset="-128"/>
                  </a:endParaRPr>
                </a:p>
              </p:txBody>
            </p:sp>
            <p:sp>
              <p:nvSpPr>
                <p:cNvPr id="108" name="テキスト ボックス 107">
                  <a:extLst>
                    <a:ext uri="{FF2B5EF4-FFF2-40B4-BE49-F238E27FC236}">
                      <a16:creationId xmlns:a16="http://schemas.microsoft.com/office/drawing/2014/main" xmlns="" id="{3842F01F-9A43-4770-AA95-0209226D5ECA}"/>
                    </a:ext>
                  </a:extLst>
                </p:cNvPr>
                <p:cNvSpPr txBox="1"/>
                <p:nvPr/>
              </p:nvSpPr>
              <p:spPr>
                <a:xfrm>
                  <a:off x="2038978" y="3870746"/>
                  <a:ext cx="2158227" cy="7867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自分</a:t>
                  </a:r>
                  <a:r>
                    <a:rPr lang="ja-JP" altLang="en-US" sz="1000" b="1" dirty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も相手も尊重</a:t>
                  </a: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した</a:t>
                  </a:r>
                  <a:endParaRPr lang="en-US" altLang="ja-JP" sz="1000" b="1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コミュニケーション</a:t>
                  </a:r>
                  <a:endParaRPr lang="en-US" altLang="ja-JP" sz="1000" b="1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（アサーション）</a:t>
                  </a:r>
                  <a:endParaRPr lang="ja-JP" altLang="en-US" sz="1000" b="1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110" name="角丸四角形 109"/>
                <p:cNvSpPr/>
                <p:nvPr/>
              </p:nvSpPr>
              <p:spPr>
                <a:xfrm>
                  <a:off x="1982081" y="3549501"/>
                  <a:ext cx="2384249" cy="299545"/>
                </a:xfrm>
                <a:prstGeom prst="roundRect">
                  <a:avLst>
                    <a:gd name="adj" fmla="val 26519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50" b="1" dirty="0" smtClean="0">
                      <a:solidFill>
                        <a:prstClr val="black"/>
                      </a:solidFill>
                      <a:latin typeface="HG丸ｺﾞｼｯｸM-PRO" pitchFamily="50" charset="-128"/>
                      <a:ea typeface="HG丸ｺﾞｼｯｸM-PRO" pitchFamily="50" charset="-128"/>
                    </a:rPr>
                    <a:t>③コミュニケーション</a:t>
                  </a:r>
                  <a:endParaRPr lang="ja-JP" altLang="en-US" sz="1050" b="1" dirty="0">
                    <a:solidFill>
                      <a:prstClr val="black"/>
                    </a:solidFill>
                    <a:latin typeface="HG丸ｺﾞｼｯｸM-PRO" pitchFamily="50" charset="-128"/>
                    <a:ea typeface="HG丸ｺﾞｼｯｸM-PRO" pitchFamily="50" charset="-128"/>
                  </a:endParaRPr>
                </a:p>
              </p:txBody>
            </p:sp>
            <p:sp>
              <p:nvSpPr>
                <p:cNvPr id="111" name="角丸四角形 110"/>
                <p:cNvSpPr/>
                <p:nvPr/>
              </p:nvSpPr>
              <p:spPr>
                <a:xfrm>
                  <a:off x="4571998" y="3549501"/>
                  <a:ext cx="2432324" cy="299545"/>
                </a:xfrm>
                <a:prstGeom prst="roundRect">
                  <a:avLst>
                    <a:gd name="adj" fmla="val 26519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50" b="1" dirty="0" smtClean="0">
                      <a:solidFill>
                        <a:prstClr val="black"/>
                      </a:solidFill>
                      <a:latin typeface="HG丸ｺﾞｼｯｸM-PRO" pitchFamily="50" charset="-128"/>
                      <a:ea typeface="HG丸ｺﾞｼｯｸM-PRO" pitchFamily="50" charset="-128"/>
                    </a:rPr>
                    <a:t>④仕事の取組み方・働き方</a:t>
                  </a:r>
                  <a:endParaRPr lang="ja-JP" altLang="en-US" sz="1050" b="1" dirty="0">
                    <a:solidFill>
                      <a:prstClr val="black"/>
                    </a:solidFill>
                    <a:latin typeface="HG丸ｺﾞｼｯｸM-PRO" pitchFamily="50" charset="-128"/>
                    <a:ea typeface="HG丸ｺﾞｼｯｸM-PRO" pitchFamily="50" charset="-128"/>
                  </a:endParaRPr>
                </a:p>
              </p:txBody>
            </p:sp>
            <p:sp>
              <p:nvSpPr>
                <p:cNvPr id="112" name="テキスト ボックス 111">
                  <a:extLst>
                    <a:ext uri="{FF2B5EF4-FFF2-40B4-BE49-F238E27FC236}">
                      <a16:creationId xmlns:a16="http://schemas.microsoft.com/office/drawing/2014/main" xmlns="" id="{3842F01F-9A43-4770-AA95-0209226D5ECA}"/>
                    </a:ext>
                  </a:extLst>
                </p:cNvPr>
                <p:cNvSpPr txBox="1"/>
                <p:nvPr/>
              </p:nvSpPr>
              <p:spPr>
                <a:xfrm>
                  <a:off x="4645802" y="3853592"/>
                  <a:ext cx="2029437" cy="7658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キャリアの理解に</a:t>
                  </a:r>
                  <a:endParaRPr lang="en-US" altLang="ja-JP" sz="1000" b="1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もとづいた仕事</a:t>
                  </a:r>
                  <a:r>
                    <a:rPr lang="ja-JP" altLang="en-US" sz="1000" b="1" dirty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の</a:t>
                  </a: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取組</a:t>
                  </a:r>
                  <a:endParaRPr lang="en-US" altLang="ja-JP" sz="1000" b="1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み</a:t>
                  </a:r>
                  <a:r>
                    <a:rPr lang="ja-JP" altLang="en-US" sz="1000" b="1" dirty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方</a:t>
                  </a:r>
                  <a:r>
                    <a:rPr lang="ja-JP" altLang="en-US" sz="1000" b="1" dirty="0" smtClean="0">
                      <a:solidFill>
                        <a:prstClr val="black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・働き方の再構築</a:t>
                  </a:r>
                  <a:endParaRPr lang="ja-JP" altLang="en-US" sz="1000" b="1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113" name="円/楕円 112"/>
                <p:cNvSpPr/>
                <p:nvPr/>
              </p:nvSpPr>
              <p:spPr>
                <a:xfrm>
                  <a:off x="1061756" y="4958814"/>
                  <a:ext cx="1513734" cy="822908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200" b="1" dirty="0">
                      <a:solidFill>
                        <a:prstClr val="white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振り返</a:t>
                  </a:r>
                  <a:r>
                    <a:rPr lang="ja-JP" altLang="en-US" sz="1200" b="1" dirty="0" smtClean="0">
                      <a:solidFill>
                        <a:prstClr val="white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る</a:t>
                  </a:r>
                  <a:endParaRPr lang="en-US" altLang="ja-JP" sz="1400" b="1" dirty="0" smtClean="0">
                    <a:solidFill>
                      <a:prstClr val="whit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114" name="円/楕円 113"/>
                <p:cNvSpPr/>
                <p:nvPr/>
              </p:nvSpPr>
              <p:spPr>
                <a:xfrm>
                  <a:off x="6265560" y="4953989"/>
                  <a:ext cx="1513734" cy="822908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200" b="1" dirty="0" smtClean="0">
                      <a:solidFill>
                        <a:prstClr val="white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体験・</a:t>
                  </a:r>
                  <a:endParaRPr lang="en-US" altLang="ja-JP" sz="1200" b="1" dirty="0" smtClean="0">
                    <a:solidFill>
                      <a:prstClr val="whit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ja-JP" altLang="en-US" sz="1200" b="1" dirty="0" smtClean="0">
                      <a:solidFill>
                        <a:prstClr val="white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実践する</a:t>
                  </a:r>
                  <a:endParaRPr lang="en-US" altLang="ja-JP" sz="1200" b="1" dirty="0" smtClean="0">
                    <a:solidFill>
                      <a:prstClr val="whit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p:grpSp>
        </p:grpSp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46595" y="3131734"/>
              <a:ext cx="510609" cy="510609"/>
            </a:xfrm>
            <a:prstGeom prst="rect">
              <a:avLst/>
            </a:prstGeom>
          </p:spPr>
        </p:pic>
      </p:grp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xmlns="" id="{3842F01F-9A43-4770-AA95-0209226D5ECA}"/>
              </a:ext>
            </a:extLst>
          </p:cNvPr>
          <p:cNvSpPr txBox="1"/>
          <p:nvPr/>
        </p:nvSpPr>
        <p:spPr>
          <a:xfrm>
            <a:off x="4553098" y="4446195"/>
            <a:ext cx="150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◆ジョブリハーサル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◆生活習慣・</a:t>
            </a:r>
            <a:r>
              <a:rPr lang="ja-JP" altLang="en-US" sz="9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セルフケア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3" name="テキスト ボックス 122">
            <a:extLst>
              <a:ext uri="{FF2B5EF4-FFF2-40B4-BE49-F238E27FC236}">
                <a16:creationId xmlns="" xmlns:a16="http://schemas.microsoft.com/office/drawing/2014/main" id="{4FE9C116-0EEF-4A89-9BB5-18A33C4A9CA2}"/>
              </a:ext>
            </a:extLst>
          </p:cNvPr>
          <p:cNvSpPr txBox="1"/>
          <p:nvPr/>
        </p:nvSpPr>
        <p:spPr>
          <a:xfrm>
            <a:off x="1" y="88189"/>
            <a:ext cx="9143999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ジョブデザイン</a:t>
            </a:r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・サポートプログラム （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ＪＤＳＰ</a:t>
            </a:r>
            <a:r>
              <a:rPr lang="ja-JP" altLang="en-US" sz="2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ja-JP" altLang="en-US" sz="2000" b="1" dirty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endParaRPr lang="ja-JP" altLang="en-US" sz="2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="" xmlns:a16="http://schemas.microsoft.com/office/drawing/2014/main" id="{6279D78A-DF6F-46CE-8B99-2C29A8B20F2F}"/>
              </a:ext>
            </a:extLst>
          </p:cNvPr>
          <p:cNvSpPr txBox="1"/>
          <p:nvPr/>
        </p:nvSpPr>
        <p:spPr>
          <a:xfrm>
            <a:off x="6327100" y="5125803"/>
            <a:ext cx="1408814" cy="430887"/>
          </a:xfrm>
          <a:prstGeom prst="rect">
            <a:avLst/>
          </a:prstGeom>
          <a:solidFill>
            <a:srgbClr val="D8FB9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xmlns="" id="{3842F01F-9A43-4770-AA95-0209226D5ECA}"/>
              </a:ext>
            </a:extLst>
          </p:cNvPr>
          <p:cNvSpPr txBox="1"/>
          <p:nvPr/>
        </p:nvSpPr>
        <p:spPr>
          <a:xfrm>
            <a:off x="6330050" y="5209161"/>
            <a:ext cx="1433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取組み成果の共有</a:t>
            </a:r>
            <a:endParaRPr kumimoji="0" lang="en-US" altLang="ja-JP" sz="1100" b="1" kern="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5" name="図 74">
            <a:extLst>
              <a:ext uri="{FF2B5EF4-FFF2-40B4-BE49-F238E27FC236}">
                <a16:creationId xmlns="" xmlns:a16="http://schemas.microsoft.com/office/drawing/2014/main" id="{A2AA7C96-F316-4D5A-9ECE-8B00347C6E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3877" y="2591196"/>
            <a:ext cx="690055" cy="690055"/>
          </a:xfrm>
          <a:prstGeom prst="rect">
            <a:avLst/>
          </a:prstGeom>
        </p:spPr>
      </p:pic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429" y="2546589"/>
            <a:ext cx="588521" cy="588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xmlns="" id="{3842F01F-9A43-4770-AA95-0209226D5ECA}"/>
              </a:ext>
            </a:extLst>
          </p:cNvPr>
          <p:cNvSpPr txBox="1"/>
          <p:nvPr/>
        </p:nvSpPr>
        <p:spPr>
          <a:xfrm>
            <a:off x="6874701" y="1281056"/>
            <a:ext cx="9878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復職後を想定した生活習慣の確立と維持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xmlns="" id="{3842F01F-9A43-4770-AA95-0209226D5ECA}"/>
              </a:ext>
            </a:extLst>
          </p:cNvPr>
          <p:cNvSpPr txBox="1"/>
          <p:nvPr/>
        </p:nvSpPr>
        <p:spPr>
          <a:xfrm>
            <a:off x="6859697" y="1939216"/>
            <a:ext cx="9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基本的な労働習慣と基本的な業務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遂行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能力</a:t>
            </a:r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の確立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xmlns="" id="{3842F01F-9A43-4770-AA95-0209226D5ECA}"/>
              </a:ext>
            </a:extLst>
          </p:cNvPr>
          <p:cNvSpPr txBox="1"/>
          <p:nvPr/>
        </p:nvSpPr>
        <p:spPr>
          <a:xfrm>
            <a:off x="6878226" y="2756947"/>
            <a:ext cx="9649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休職要因</a:t>
            </a:r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endParaRPr lang="en-US" altLang="ja-JP" sz="1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分析</a:t>
            </a:r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と再休職予防策の検討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xmlns="" id="{3842F01F-9A43-4770-AA95-0209226D5ECA}"/>
              </a:ext>
            </a:extLst>
          </p:cNvPr>
          <p:cNvSpPr txBox="1"/>
          <p:nvPr/>
        </p:nvSpPr>
        <p:spPr>
          <a:xfrm>
            <a:off x="6878226" y="3563727"/>
            <a:ext cx="964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今後の働き方の検討</a:t>
            </a:r>
            <a:endParaRPr lang="en-US" altLang="ja-JP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049" y="3429000"/>
            <a:ext cx="610899" cy="610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7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1"/>
          <p:cNvSpPr txBox="1">
            <a:spLocks/>
          </p:cNvSpPr>
          <p:nvPr/>
        </p:nvSpPr>
        <p:spPr>
          <a:xfrm>
            <a:off x="285834" y="630167"/>
            <a:ext cx="1549862" cy="913240"/>
          </a:xfrm>
          <a:prstGeom prst="rect">
            <a:avLst/>
          </a:prstGeom>
        </p:spPr>
        <p:txBody>
          <a:bodyPr vert="horz" lIns="77913" tIns="38957" rIns="77913" bIns="3895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2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</a:t>
            </a:r>
            <a:r>
              <a:rPr lang="ja-JP" altLang="en-US" sz="2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目標</a:t>
            </a:r>
            <a:r>
              <a:rPr lang="en-US" altLang="ja-JP" sz="2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lang="ja-JP" altLang="en-US" sz="24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Rectangle 3">
            <a:extLst>
              <a:ext uri="{FF2B5EF4-FFF2-40B4-BE49-F238E27FC236}">
                <a16:creationId xmlns="" xmlns:a16="http://schemas.microsoft.com/office/drawing/2014/main" id="{1FA6CD8E-5E0A-4FF7-8044-03EA099146EA}"/>
              </a:ext>
            </a:extLst>
          </p:cNvPr>
          <p:cNvSpPr txBox="1">
            <a:spLocks noChangeArrowheads="1"/>
          </p:cNvSpPr>
          <p:nvPr/>
        </p:nvSpPr>
        <p:spPr>
          <a:xfrm>
            <a:off x="266498" y="1196752"/>
            <a:ext cx="8610999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1021" indent="-211021" algn="l" defTabSz="844083" rtl="0" eaLnBrk="1" latinLnBrk="0" hangingPunct="1">
              <a:lnSpc>
                <a:spcPct val="90000"/>
              </a:lnSpc>
              <a:spcBef>
                <a:spcPts val="923"/>
              </a:spcBef>
              <a:buFont typeface="Arial" panose="020B0604020202020204" pitchFamily="34" charset="0"/>
              <a:buChar char="•"/>
              <a:defRPr kumimoji="1" sz="2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3062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2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55103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77145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99186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1227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="" xmlns:a16="http://schemas.microsoft.com/office/drawing/2014/main" id="{69440936-D138-45D6-8BBE-4A672087795E}"/>
              </a:ext>
            </a:extLst>
          </p:cNvPr>
          <p:cNvSpPr txBox="1">
            <a:spLocks/>
          </p:cNvSpPr>
          <p:nvPr/>
        </p:nvSpPr>
        <p:spPr>
          <a:xfrm>
            <a:off x="-3" y="5069"/>
            <a:ext cx="9143999" cy="1252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8440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【JDSP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の目標と目的</a:t>
            </a:r>
            <a:r>
              <a:rPr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285834" y="1792309"/>
            <a:ext cx="712800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・通所によるメリハリのある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生活リズム形成</a:t>
            </a:r>
            <a:endParaRPr kumimoji="1"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・復職後の適切な生活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習慣の形成と継続の仕組みづくり</a:t>
            </a:r>
            <a:endParaRPr kumimoji="1" lang="ja-JP" altLang="en-US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="" xmlns:a16="http://schemas.microsoft.com/office/drawing/2014/main" id="{0381A966-E221-4205-AE3F-A46E00D8468E}"/>
              </a:ext>
            </a:extLst>
          </p:cNvPr>
          <p:cNvSpPr txBox="1"/>
          <p:nvPr/>
        </p:nvSpPr>
        <p:spPr>
          <a:xfrm>
            <a:off x="285834" y="1325471"/>
            <a:ext cx="7128000" cy="46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復職後を想定した生活習慣の確立と維持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E17C1816-1E64-475B-B45A-EC302BB6A747}"/>
              </a:ext>
            </a:extLst>
          </p:cNvPr>
          <p:cNvSpPr txBox="1"/>
          <p:nvPr/>
        </p:nvSpPr>
        <p:spPr>
          <a:xfrm>
            <a:off x="285834" y="3166082"/>
            <a:ext cx="712800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・通所とプログラム参加による労働習慣の確認と向上</a:t>
            </a:r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業務遂行に必要な注意力・集中力の確認と向上</a:t>
            </a:r>
            <a:endParaRPr kumimoji="1" lang="ja-JP" altLang="en-US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2B6E01C3-3E23-40DB-BCFC-56AE1114821B}"/>
              </a:ext>
            </a:extLst>
          </p:cNvPr>
          <p:cNvSpPr txBox="1"/>
          <p:nvPr/>
        </p:nvSpPr>
        <p:spPr>
          <a:xfrm>
            <a:off x="285834" y="2690495"/>
            <a:ext cx="7128000" cy="46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基本的な労働習慣と基本的な業務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遂行能力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の確立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9EC87D06-8A92-44E4-81B8-B9F4707665F9}"/>
              </a:ext>
            </a:extLst>
          </p:cNvPr>
          <p:cNvSpPr txBox="1"/>
          <p:nvPr/>
        </p:nvSpPr>
        <p:spPr>
          <a:xfrm>
            <a:off x="285834" y="4496267"/>
            <a:ext cx="712800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・休職経緯の振返りと要因の分析</a:t>
            </a:r>
            <a:endParaRPr kumimoji="1"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ストレス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対処策や体調管理方法の検討</a:t>
            </a:r>
            <a:endParaRPr kumimoji="1"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="" xmlns:a16="http://schemas.microsoft.com/office/drawing/2014/main" id="{DB71C32C-954A-4878-9B0F-0362B450972A}"/>
              </a:ext>
            </a:extLst>
          </p:cNvPr>
          <p:cNvSpPr txBox="1"/>
          <p:nvPr/>
        </p:nvSpPr>
        <p:spPr>
          <a:xfrm>
            <a:off x="285834" y="4028267"/>
            <a:ext cx="7128000" cy="46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休職要因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の分析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と再休職予防策の検討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C2810F39-C17E-4912-B603-09CE0B477F2F}"/>
              </a:ext>
            </a:extLst>
          </p:cNvPr>
          <p:cNvSpPr txBox="1"/>
          <p:nvPr/>
        </p:nvSpPr>
        <p:spPr>
          <a:xfrm>
            <a:off x="285834" y="5410082"/>
            <a:ext cx="7128000" cy="46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今後の働き方の検討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058D516A-8C34-4180-895E-E6652F1B0A5C}"/>
              </a:ext>
            </a:extLst>
          </p:cNvPr>
          <p:cNvSpPr txBox="1"/>
          <p:nvPr/>
        </p:nvSpPr>
        <p:spPr>
          <a:xfrm>
            <a:off x="285834" y="5874495"/>
            <a:ext cx="712800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働くうえで大切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にしたい「価値観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」の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理解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・再休職予防策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をふまえた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新しい働き方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="" xmlns:a16="http://schemas.microsoft.com/office/drawing/2014/main" id="{2F9DAE60-89BE-4CB4-9674-6B10949C754A}"/>
              </a:ext>
            </a:extLst>
          </p:cNvPr>
          <p:cNvSpPr/>
          <p:nvPr/>
        </p:nvSpPr>
        <p:spPr>
          <a:xfrm>
            <a:off x="8164365" y="1325470"/>
            <a:ext cx="663272" cy="5238745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スムーズ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な復職と復職後の健康的で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安定した職業生活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右矢印 2">
            <a:extLst>
              <a:ext uri="{FF2B5EF4-FFF2-40B4-BE49-F238E27FC236}">
                <a16:creationId xmlns="" xmlns:a16="http://schemas.microsoft.com/office/drawing/2014/main" id="{4B5F14B6-B282-44A1-BB59-5104FAB0417A}"/>
              </a:ext>
            </a:extLst>
          </p:cNvPr>
          <p:cNvSpPr/>
          <p:nvPr/>
        </p:nvSpPr>
        <p:spPr>
          <a:xfrm>
            <a:off x="7579747" y="3315974"/>
            <a:ext cx="441857" cy="142458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7800675" y="630167"/>
            <a:ext cx="1549862" cy="913240"/>
          </a:xfrm>
          <a:prstGeom prst="rect">
            <a:avLst/>
          </a:prstGeom>
        </p:spPr>
        <p:txBody>
          <a:bodyPr vert="horz" lIns="77913" tIns="38957" rIns="77913" bIns="3895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2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</a:t>
            </a:r>
            <a:r>
              <a:rPr lang="ja-JP" altLang="en-US" sz="2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目的</a:t>
            </a:r>
            <a:r>
              <a:rPr lang="en-US" altLang="ja-JP" sz="2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lang="ja-JP" altLang="en-US" sz="24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299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385240" y="697449"/>
            <a:ext cx="8189183" cy="913240"/>
          </a:xfrm>
          <a:prstGeom prst="rect">
            <a:avLst/>
          </a:prstGeom>
        </p:spPr>
        <p:txBody>
          <a:bodyPr vert="horz" lIns="77913" tIns="38957" rIns="77913" bIns="3895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2727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Rectangle 3">
            <a:extLst>
              <a:ext uri="{FF2B5EF4-FFF2-40B4-BE49-F238E27FC236}">
                <a16:creationId xmlns="" xmlns:a16="http://schemas.microsoft.com/office/drawing/2014/main" id="{1FA6CD8E-5E0A-4FF7-8044-03EA099146EA}"/>
              </a:ext>
            </a:extLst>
          </p:cNvPr>
          <p:cNvSpPr txBox="1">
            <a:spLocks noChangeArrowheads="1"/>
          </p:cNvSpPr>
          <p:nvPr/>
        </p:nvSpPr>
        <p:spPr>
          <a:xfrm>
            <a:off x="266500" y="1236030"/>
            <a:ext cx="8610999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1021" indent="-211021" algn="l" defTabSz="844083" rtl="0" eaLnBrk="1" latinLnBrk="0" hangingPunct="1">
              <a:lnSpc>
                <a:spcPct val="90000"/>
              </a:lnSpc>
              <a:spcBef>
                <a:spcPts val="923"/>
              </a:spcBef>
              <a:buFont typeface="Arial" panose="020B0604020202020204" pitchFamily="34" charset="0"/>
              <a:buChar char="•"/>
              <a:defRPr kumimoji="1" sz="2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3062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2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55103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77145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99186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1227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="" xmlns:a16="http://schemas.microsoft.com/office/drawing/2014/main" id="{EB407FC2-3C2B-43F2-ABED-C2BA676BE031}"/>
              </a:ext>
            </a:extLst>
          </p:cNvPr>
          <p:cNvSpPr/>
          <p:nvPr/>
        </p:nvSpPr>
        <p:spPr bwMode="auto">
          <a:xfrm>
            <a:off x="539445" y="1737768"/>
            <a:ext cx="4147286" cy="2087779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="" xmlns:a16="http://schemas.microsoft.com/office/drawing/2014/main" id="{4E8DF9CA-F4E3-4C64-97E3-FFEEEE1B3125}"/>
              </a:ext>
            </a:extLst>
          </p:cNvPr>
          <p:cNvSpPr/>
          <p:nvPr/>
        </p:nvSpPr>
        <p:spPr bwMode="auto">
          <a:xfrm>
            <a:off x="521537" y="4103650"/>
            <a:ext cx="4183102" cy="2154453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8" name="四角形: 角を丸くする 37">
            <a:extLst>
              <a:ext uri="{FF2B5EF4-FFF2-40B4-BE49-F238E27FC236}">
                <a16:creationId xmlns="" xmlns:a16="http://schemas.microsoft.com/office/drawing/2014/main" id="{EB407FC2-3C2B-43F2-ABED-C2BA676BE031}"/>
              </a:ext>
            </a:extLst>
          </p:cNvPr>
          <p:cNvSpPr/>
          <p:nvPr/>
        </p:nvSpPr>
        <p:spPr bwMode="auto">
          <a:xfrm>
            <a:off x="4814158" y="1725063"/>
            <a:ext cx="4108034" cy="2087779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="" xmlns:a16="http://schemas.microsoft.com/office/drawing/2014/main" id="{3842F01F-9A43-4770-AA95-0209226D5ECA}"/>
              </a:ext>
            </a:extLst>
          </p:cNvPr>
          <p:cNvSpPr txBox="1"/>
          <p:nvPr/>
        </p:nvSpPr>
        <p:spPr>
          <a:xfrm>
            <a:off x="5036332" y="4414016"/>
            <a:ext cx="3801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キャリアの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理解に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基づいた仕事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の取組み方・働き方の再構築</a:t>
            </a:r>
          </a:p>
        </p:txBody>
      </p:sp>
      <p:sp>
        <p:nvSpPr>
          <p:cNvPr id="30" name="四角形: 角を丸くする 42">
            <a:extLst>
              <a:ext uri="{FF2B5EF4-FFF2-40B4-BE49-F238E27FC236}">
                <a16:creationId xmlns="" xmlns:a16="http://schemas.microsoft.com/office/drawing/2014/main" id="{4E8DF9CA-F4E3-4C64-97E3-FFEEEE1B3125}"/>
              </a:ext>
            </a:extLst>
          </p:cNvPr>
          <p:cNvSpPr/>
          <p:nvPr/>
        </p:nvSpPr>
        <p:spPr bwMode="auto">
          <a:xfrm>
            <a:off x="4841411" y="4103649"/>
            <a:ext cx="4108034" cy="2154453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="" xmlns:a16="http://schemas.microsoft.com/office/drawing/2014/main" id="{3842F01F-9A43-4770-AA95-0209226D5ECA}"/>
              </a:ext>
            </a:extLst>
          </p:cNvPr>
          <p:cNvSpPr txBox="1"/>
          <p:nvPr/>
        </p:nvSpPr>
        <p:spPr>
          <a:xfrm>
            <a:off x="757515" y="4410718"/>
            <a:ext cx="3823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自分も相手も尊重したコミュニケーション（アサーション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="" xmlns:a16="http://schemas.microsoft.com/office/drawing/2014/main" id="{69440936-D138-45D6-8BBE-4A672087795E}"/>
              </a:ext>
            </a:extLst>
          </p:cNvPr>
          <p:cNvSpPr txBox="1">
            <a:spLocks/>
          </p:cNvSpPr>
          <p:nvPr/>
        </p:nvSpPr>
        <p:spPr>
          <a:xfrm>
            <a:off x="156019" y="112461"/>
            <a:ext cx="8492259" cy="1252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8440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ＪＤＳＰで取り組む</a:t>
            </a:r>
            <a:endParaRPr lang="en-US" altLang="ja-JP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復職に向けた４つのテーマ</a:t>
            </a:r>
            <a:r>
              <a:rPr lang="en-US" altLang="ja-JP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C36C3416-349F-4E42-BDD6-E10706E904DC}"/>
              </a:ext>
            </a:extLst>
          </p:cNvPr>
          <p:cNvSpPr txBox="1"/>
          <p:nvPr/>
        </p:nvSpPr>
        <p:spPr>
          <a:xfrm>
            <a:off x="1079755" y="1520684"/>
            <a:ext cx="2920827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①生活習慣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5000414" y="1980001"/>
            <a:ext cx="383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ストレスの仕組み・対処法、怒り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endParaRPr kumimoji="1"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うまくつき合う方法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4BDCC76D-216D-4E0A-9BD2-C8FEA28F0DC4}"/>
              </a:ext>
            </a:extLst>
          </p:cNvPr>
          <p:cNvSpPr txBox="1"/>
          <p:nvPr/>
        </p:nvSpPr>
        <p:spPr>
          <a:xfrm>
            <a:off x="5227041" y="1545434"/>
            <a:ext cx="3336775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②ストレス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対処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0381A966-E221-4205-AE3F-A46E00D8468E}"/>
              </a:ext>
            </a:extLst>
          </p:cNvPr>
          <p:cNvSpPr txBox="1"/>
          <p:nvPr/>
        </p:nvSpPr>
        <p:spPr>
          <a:xfrm>
            <a:off x="1079755" y="3918209"/>
            <a:ext cx="2920827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③コミュニケーション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="" xmlns:a16="http://schemas.microsoft.com/office/drawing/2014/main" id="{0381A966-E221-4205-AE3F-A46E00D8468E}"/>
              </a:ext>
            </a:extLst>
          </p:cNvPr>
          <p:cNvSpPr txBox="1"/>
          <p:nvPr/>
        </p:nvSpPr>
        <p:spPr>
          <a:xfrm>
            <a:off x="5227041" y="3903594"/>
            <a:ext cx="3336775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④仕事の取組み方・働き方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757514" y="1984937"/>
            <a:ext cx="3823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適切な生活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習慣の確立と継続に向けた取組み</a:t>
            </a:r>
            <a:endParaRPr kumimoji="1"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睡眠・食事・運動・セルフケア）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476" y="2432210"/>
            <a:ext cx="1433827" cy="1433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図 43">
            <a:extLst>
              <a:ext uri="{FF2B5EF4-FFF2-40B4-BE49-F238E27FC236}">
                <a16:creationId xmlns="" xmlns:a16="http://schemas.microsoft.com/office/drawing/2014/main" id="{A2AA7C96-F316-4D5A-9ECE-8B00347C6E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0626" y="2434577"/>
            <a:ext cx="1978387" cy="1978387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73151" y="4851445"/>
            <a:ext cx="1349951" cy="1348453"/>
          </a:xfrm>
          <a:prstGeom prst="rect">
            <a:avLst/>
          </a:prstGeom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597" y="4745472"/>
            <a:ext cx="1573036" cy="1573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910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二等辺三角形 2"/>
          <p:cNvSpPr/>
          <p:nvPr/>
        </p:nvSpPr>
        <p:spPr>
          <a:xfrm>
            <a:off x="2951820" y="2708919"/>
            <a:ext cx="3240360" cy="2664296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12168"/>
          </a:xfrm>
        </p:spPr>
        <p:txBody>
          <a:bodyPr>
            <a:normAutofit/>
          </a:bodyPr>
          <a:lstStyle/>
          <a:p>
            <a:r>
              <a:rPr kumimoji="1"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ＪＤＳＰの支援サイクル</a:t>
            </a:r>
            <a:r>
              <a:rPr kumimoji="1" lang="en-US" altLang="ja-JP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832453"/>
              </p:ext>
            </p:extLst>
          </p:nvPr>
        </p:nvGraphicFramePr>
        <p:xfrm>
          <a:off x="215516" y="1556792"/>
          <a:ext cx="8712968" cy="496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8625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1"/>
          <p:cNvSpPr txBox="1">
            <a:spLocks/>
          </p:cNvSpPr>
          <p:nvPr/>
        </p:nvSpPr>
        <p:spPr>
          <a:xfrm>
            <a:off x="385240" y="697449"/>
            <a:ext cx="8189183" cy="913240"/>
          </a:xfrm>
          <a:prstGeom prst="rect">
            <a:avLst/>
          </a:prstGeom>
        </p:spPr>
        <p:txBody>
          <a:bodyPr vert="horz" lIns="77913" tIns="38957" rIns="77913" bIns="3895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2727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Rectangle 3">
            <a:extLst>
              <a:ext uri="{FF2B5EF4-FFF2-40B4-BE49-F238E27FC236}">
                <a16:creationId xmlns="" xmlns:a16="http://schemas.microsoft.com/office/drawing/2014/main" id="{1FA6CD8E-5E0A-4FF7-8044-03EA099146EA}"/>
              </a:ext>
            </a:extLst>
          </p:cNvPr>
          <p:cNvSpPr txBox="1">
            <a:spLocks noChangeArrowheads="1"/>
          </p:cNvSpPr>
          <p:nvPr/>
        </p:nvSpPr>
        <p:spPr>
          <a:xfrm>
            <a:off x="266500" y="1236030"/>
            <a:ext cx="8610999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1021" indent="-211021" algn="l" defTabSz="844083" rtl="0" eaLnBrk="1" latinLnBrk="0" hangingPunct="1">
              <a:lnSpc>
                <a:spcPct val="90000"/>
              </a:lnSpc>
              <a:spcBef>
                <a:spcPts val="923"/>
              </a:spcBef>
              <a:buFont typeface="Arial" panose="020B0604020202020204" pitchFamily="34" charset="0"/>
              <a:buChar char="•"/>
              <a:defRPr kumimoji="1" sz="2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3062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2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55103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77145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99186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1227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="" xmlns:a16="http://schemas.microsoft.com/office/drawing/2014/main" id="{EB407FC2-3C2B-43F2-ABED-C2BA676BE031}"/>
              </a:ext>
            </a:extLst>
          </p:cNvPr>
          <p:cNvSpPr/>
          <p:nvPr/>
        </p:nvSpPr>
        <p:spPr bwMode="auto">
          <a:xfrm>
            <a:off x="539445" y="1737768"/>
            <a:ext cx="4108034" cy="2087779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5989865" y="2169584"/>
            <a:ext cx="2736000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ストレス対処講習</a:t>
            </a:r>
            <a:endParaRPr kumimoji="1"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="" xmlns:a16="http://schemas.microsoft.com/office/drawing/2014/main" id="{4E8DF9CA-F4E3-4C64-97E3-FFEEEE1B3125}"/>
              </a:ext>
            </a:extLst>
          </p:cNvPr>
          <p:cNvSpPr/>
          <p:nvPr/>
        </p:nvSpPr>
        <p:spPr bwMode="auto">
          <a:xfrm>
            <a:off x="525014" y="4100758"/>
            <a:ext cx="4115859" cy="2154453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8" name="四角形: 角を丸くする 37">
            <a:extLst>
              <a:ext uri="{FF2B5EF4-FFF2-40B4-BE49-F238E27FC236}">
                <a16:creationId xmlns="" xmlns:a16="http://schemas.microsoft.com/office/drawing/2014/main" id="{EB407FC2-3C2B-43F2-ABED-C2BA676BE031}"/>
              </a:ext>
            </a:extLst>
          </p:cNvPr>
          <p:cNvSpPr/>
          <p:nvPr/>
        </p:nvSpPr>
        <p:spPr bwMode="auto">
          <a:xfrm>
            <a:off x="4814158" y="1725063"/>
            <a:ext cx="4108034" cy="2087779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0" name="四角形: 角を丸くする 42">
            <a:extLst>
              <a:ext uri="{FF2B5EF4-FFF2-40B4-BE49-F238E27FC236}">
                <a16:creationId xmlns="" xmlns:a16="http://schemas.microsoft.com/office/drawing/2014/main" id="{4E8DF9CA-F4E3-4C64-97E3-FFEEEE1B3125}"/>
              </a:ext>
            </a:extLst>
          </p:cNvPr>
          <p:cNvSpPr/>
          <p:nvPr/>
        </p:nvSpPr>
        <p:spPr bwMode="auto">
          <a:xfrm>
            <a:off x="4851902" y="4116005"/>
            <a:ext cx="4108034" cy="2154453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="" xmlns:a16="http://schemas.microsoft.com/office/drawing/2014/main" id="{69440936-D138-45D6-8BBE-4A672087795E}"/>
              </a:ext>
            </a:extLst>
          </p:cNvPr>
          <p:cNvSpPr txBox="1">
            <a:spLocks/>
          </p:cNvSpPr>
          <p:nvPr/>
        </p:nvSpPr>
        <p:spPr>
          <a:xfrm>
            <a:off x="90242" y="18758"/>
            <a:ext cx="8492259" cy="1252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8440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４つのテーマ</a:t>
            </a: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に沿って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「学ぶ」</a:t>
            </a:r>
            <a:endParaRPr lang="en-US" altLang="ja-JP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～復職セミナー・各種プログラム～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C36C3416-349F-4E42-BDD6-E10706E904DC}"/>
              </a:ext>
            </a:extLst>
          </p:cNvPr>
          <p:cNvSpPr txBox="1"/>
          <p:nvPr/>
        </p:nvSpPr>
        <p:spPr>
          <a:xfrm>
            <a:off x="5286368" y="1562216"/>
            <a:ext cx="3288055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ストレス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4BDCC76D-216D-4E0A-9BD2-C8FEA28F0DC4}"/>
              </a:ext>
            </a:extLst>
          </p:cNvPr>
          <p:cNvSpPr txBox="1"/>
          <p:nvPr/>
        </p:nvSpPr>
        <p:spPr>
          <a:xfrm>
            <a:off x="5249753" y="3924790"/>
            <a:ext cx="331233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仕事の取組み方・働き方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="" xmlns:a16="http://schemas.microsoft.com/office/drawing/2014/main" id="{7BF2E93E-62CD-48E9-A2B8-FDB76A2D6A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9445" y="4816277"/>
            <a:ext cx="1224136" cy="122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0381A966-E221-4205-AE3F-A46E00D8468E}"/>
              </a:ext>
            </a:extLst>
          </p:cNvPr>
          <p:cNvSpPr txBox="1"/>
          <p:nvPr/>
        </p:nvSpPr>
        <p:spPr>
          <a:xfrm>
            <a:off x="1133048" y="3926808"/>
            <a:ext cx="2920827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③コミュニケーション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45" y="2227601"/>
            <a:ext cx="1433827" cy="1433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テキスト ボックス 31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5989865" y="2789556"/>
            <a:ext cx="2736000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アンガーコントロール</a:t>
            </a:r>
            <a:endParaRPr kumimoji="1"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kumimoji="1"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5989865" y="5018262"/>
            <a:ext cx="2736000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キャリア講習</a:t>
            </a:r>
            <a:endParaRPr kumimoji="1"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1626465" y="4638211"/>
            <a:ext cx="2736000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アサーション講座</a:t>
            </a:r>
            <a:endParaRPr kumimoji="1"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1626465" y="5115413"/>
            <a:ext cx="2736000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SST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1626465" y="5611404"/>
            <a:ext cx="2736000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グループディスカッション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1626465" y="2138893"/>
            <a:ext cx="2736000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日常生活基礎力形成支援</a:t>
            </a:r>
            <a:endParaRPr kumimoji="1"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1626465" y="2658165"/>
            <a:ext cx="649537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</a:t>
            </a:r>
            <a:endParaRPr kumimoji="1"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2318632" y="2658165"/>
            <a:ext cx="2044149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リフレッシュ体験</a:t>
            </a:r>
            <a:endParaRPr kumimoji="1"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1626465" y="3181013"/>
            <a:ext cx="2736000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マインドフルネス</a:t>
            </a:r>
            <a:endParaRPr kumimoji="1"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4" name="図 43">
            <a:extLst>
              <a:ext uri="{FF2B5EF4-FFF2-40B4-BE49-F238E27FC236}">
                <a16:creationId xmlns="" xmlns:a16="http://schemas.microsoft.com/office/drawing/2014/main" id="{A2AA7C96-F316-4D5A-9ECE-8B00347C6E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6940" y="2123529"/>
            <a:ext cx="1978387" cy="1978387"/>
          </a:xfrm>
          <a:prstGeom prst="rect">
            <a:avLst/>
          </a:prstGeom>
        </p:spPr>
      </p:pic>
      <p:sp>
        <p:nvSpPr>
          <p:cNvPr id="45" name="テキスト ボックス 44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5644386" y="1226355"/>
            <a:ext cx="543739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37560" y="1215616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はセミナー・プログラム名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="" xmlns:a16="http://schemas.microsoft.com/office/drawing/2014/main" id="{C36C3416-349F-4E42-BDD6-E10706E904DC}"/>
              </a:ext>
            </a:extLst>
          </p:cNvPr>
          <p:cNvSpPr txBox="1"/>
          <p:nvPr/>
        </p:nvSpPr>
        <p:spPr>
          <a:xfrm>
            <a:off x="1178334" y="1559242"/>
            <a:ext cx="2920827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①生活習慣</a:t>
            </a: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72701" y="4653159"/>
            <a:ext cx="1349951" cy="134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661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1"/>
          <p:cNvSpPr txBox="1">
            <a:spLocks/>
          </p:cNvSpPr>
          <p:nvPr/>
        </p:nvSpPr>
        <p:spPr>
          <a:xfrm>
            <a:off x="385240" y="697449"/>
            <a:ext cx="8189183" cy="913240"/>
          </a:xfrm>
          <a:prstGeom prst="rect">
            <a:avLst/>
          </a:prstGeom>
        </p:spPr>
        <p:txBody>
          <a:bodyPr vert="horz" lIns="77913" tIns="38957" rIns="77913" bIns="3895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2727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Rectangle 3">
            <a:extLst>
              <a:ext uri="{FF2B5EF4-FFF2-40B4-BE49-F238E27FC236}">
                <a16:creationId xmlns="" xmlns:a16="http://schemas.microsoft.com/office/drawing/2014/main" id="{1FA6CD8E-5E0A-4FF7-8044-03EA099146EA}"/>
              </a:ext>
            </a:extLst>
          </p:cNvPr>
          <p:cNvSpPr txBox="1">
            <a:spLocks noChangeArrowheads="1"/>
          </p:cNvSpPr>
          <p:nvPr/>
        </p:nvSpPr>
        <p:spPr>
          <a:xfrm>
            <a:off x="266500" y="1236030"/>
            <a:ext cx="8610999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1021" indent="-211021" algn="l" defTabSz="844083" rtl="0" eaLnBrk="1" latinLnBrk="0" hangingPunct="1">
              <a:lnSpc>
                <a:spcPct val="90000"/>
              </a:lnSpc>
              <a:spcBef>
                <a:spcPts val="923"/>
              </a:spcBef>
              <a:buFont typeface="Arial" panose="020B0604020202020204" pitchFamily="34" charset="0"/>
              <a:buChar char="•"/>
              <a:defRPr kumimoji="1" sz="2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3062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2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55103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77145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99186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1227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rgbClr val="4472C4">
                  <a:lumMod val="75000"/>
                </a:srgbClr>
              </a:buClr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rgbClr val="4472C4">
                  <a:lumMod val="75000"/>
                </a:srgbClr>
              </a:buClr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rgbClr val="4472C4">
                  <a:lumMod val="75000"/>
                </a:srgbClr>
              </a:buClr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="" xmlns:a16="http://schemas.microsoft.com/office/drawing/2014/main" id="{4E8DF9CA-F4E3-4C64-97E3-FFEEEE1B3125}"/>
              </a:ext>
            </a:extLst>
          </p:cNvPr>
          <p:cNvSpPr/>
          <p:nvPr/>
        </p:nvSpPr>
        <p:spPr bwMode="auto">
          <a:xfrm>
            <a:off x="4836424" y="1565237"/>
            <a:ext cx="3855887" cy="3254220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="" xmlns:a16="http://schemas.microsoft.com/office/drawing/2014/main" id="{69440936-D138-45D6-8BBE-4A672087795E}"/>
              </a:ext>
            </a:extLst>
          </p:cNvPr>
          <p:cNvSpPr txBox="1">
            <a:spLocks/>
          </p:cNvSpPr>
          <p:nvPr/>
        </p:nvSpPr>
        <p:spPr>
          <a:xfrm>
            <a:off x="0" y="-35267"/>
            <a:ext cx="9144000" cy="11215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8440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４つのテーマ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に沿って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3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</a:t>
            </a:r>
            <a:r>
              <a:rPr lang="ja-JP" altLang="en-US" sz="3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・実践</a:t>
            </a:r>
            <a:r>
              <a:rPr lang="ja-JP" altLang="en-US" sz="3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する」</a:t>
            </a:r>
            <a:endParaRPr lang="en-US" altLang="ja-JP" sz="3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sz="2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～職業場面・生活場面でのスキルの実用性を高める～</a:t>
            </a:r>
            <a:endParaRPr lang="en-US" altLang="ja-JP" sz="24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643739" y="3581947"/>
            <a:ext cx="383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模擬的な職場環境の中で、チームの一員として役割を担いながら、協力してノルマを達成</a:t>
            </a:r>
            <a:r>
              <a:rPr lang="ja-JP" altLang="en-US" sz="18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する。</a:t>
            </a:r>
            <a:endParaRPr lang="ja-JP" altLang="en-US" sz="18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D1EBA8D0-532E-4941-A265-6CE3BB8F72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95951" y="2596051"/>
            <a:ext cx="1141606" cy="101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908" y="2752981"/>
            <a:ext cx="905020" cy="905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右矢印 2"/>
          <p:cNvSpPr/>
          <p:nvPr/>
        </p:nvSpPr>
        <p:spPr>
          <a:xfrm rot="5400000">
            <a:off x="2122949" y="2993103"/>
            <a:ext cx="433603" cy="52913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496213" y="1967553"/>
            <a:ext cx="3860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800" b="1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8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8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仕事の体験・役割の体験</a:t>
            </a:r>
            <a:endParaRPr lang="en-US" altLang="ja-JP" sz="18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キャリアについての気づき・理解）</a:t>
            </a:r>
            <a:endParaRPr lang="en-US" altLang="ja-JP" sz="18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右大かっこ 28">
            <a:extLst>
              <a:ext uri="{FF2B5EF4-FFF2-40B4-BE49-F238E27FC236}">
                <a16:creationId xmlns="" xmlns:a16="http://schemas.microsoft.com/office/drawing/2014/main" id="{EDF2CBE2-63B1-4322-BF75-86FD44495F4A}"/>
              </a:ext>
            </a:extLst>
          </p:cNvPr>
          <p:cNvSpPr/>
          <p:nvPr/>
        </p:nvSpPr>
        <p:spPr>
          <a:xfrm rot="5400000">
            <a:off x="4319539" y="3230391"/>
            <a:ext cx="432913" cy="4392489"/>
          </a:xfrm>
          <a:prstGeom prst="rightBracket">
            <a:avLst>
              <a:gd name="adj" fmla="val 0"/>
            </a:avLst>
          </a:prstGeom>
          <a:noFill/>
          <a:ln w="136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1662" dirty="0">
              <a:solidFill>
                <a:srgbClr val="006699"/>
              </a:solidFill>
            </a:endParaRPr>
          </a:p>
        </p:txBody>
      </p:sp>
      <p:sp>
        <p:nvSpPr>
          <p:cNvPr id="32" name="台形 31">
            <a:extLst>
              <a:ext uri="{FF2B5EF4-FFF2-40B4-BE49-F238E27FC236}">
                <a16:creationId xmlns="" xmlns:a16="http://schemas.microsoft.com/office/drawing/2014/main" id="{80B1BDD8-1B5A-4C17-A124-477912533F63}"/>
              </a:ext>
            </a:extLst>
          </p:cNvPr>
          <p:cNvSpPr/>
          <p:nvPr/>
        </p:nvSpPr>
        <p:spPr>
          <a:xfrm>
            <a:off x="3914280" y="5346817"/>
            <a:ext cx="1283258" cy="967299"/>
          </a:xfrm>
          <a:prstGeom prst="trapezoid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1662" dirty="0">
              <a:solidFill>
                <a:srgbClr val="FFFFFF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="" xmlns:a16="http://schemas.microsoft.com/office/drawing/2014/main" id="{DC852973-9EA6-4255-89C2-F9BE1550656C}"/>
              </a:ext>
            </a:extLst>
          </p:cNvPr>
          <p:cNvSpPr/>
          <p:nvPr/>
        </p:nvSpPr>
        <p:spPr>
          <a:xfrm>
            <a:off x="3456531" y="6146659"/>
            <a:ext cx="2158926" cy="18750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1662" dirty="0">
              <a:solidFill>
                <a:srgbClr val="FFFFFF"/>
              </a:solidFill>
            </a:endParaRPr>
          </a:p>
        </p:txBody>
      </p:sp>
      <p:sp>
        <p:nvSpPr>
          <p:cNvPr id="36" name="楕円 14">
            <a:extLst>
              <a:ext uri="{FF2B5EF4-FFF2-40B4-BE49-F238E27FC236}">
                <a16:creationId xmlns="" xmlns:a16="http://schemas.microsoft.com/office/drawing/2014/main" id="{442B3D7A-8A18-478E-BD59-7ED8AAC158B5}"/>
              </a:ext>
            </a:extLst>
          </p:cNvPr>
          <p:cNvSpPr/>
          <p:nvPr/>
        </p:nvSpPr>
        <p:spPr>
          <a:xfrm>
            <a:off x="4253052" y="5492381"/>
            <a:ext cx="584224" cy="525828"/>
          </a:xfrm>
          <a:prstGeom prst="ellipse">
            <a:avLst/>
          </a:prstGeom>
          <a:solidFill>
            <a:srgbClr val="EDFAD2"/>
          </a:solidFill>
          <a:ln w="25400" cap="flat" cmpd="sng" algn="ctr">
            <a:solidFill>
              <a:srgbClr val="EDFA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662" kern="0" dirty="0">
              <a:solidFill>
                <a:srgbClr val="FFFFFF"/>
              </a:solidFill>
              <a:latin typeface="Verdana"/>
              <a:ea typeface="ＭＳ Ｐゴシック" panose="020B0600070205080204" pitchFamily="50" charset="-128"/>
            </a:endParaRPr>
          </a:p>
        </p:txBody>
      </p:sp>
      <p:sp>
        <p:nvSpPr>
          <p:cNvPr id="39" name="矢印: 上 15">
            <a:extLst>
              <a:ext uri="{FF2B5EF4-FFF2-40B4-BE49-F238E27FC236}">
                <a16:creationId xmlns="" xmlns:a16="http://schemas.microsoft.com/office/drawing/2014/main" id="{2E2AF576-567A-48DB-B825-96F970B97B4B}"/>
              </a:ext>
            </a:extLst>
          </p:cNvPr>
          <p:cNvSpPr/>
          <p:nvPr/>
        </p:nvSpPr>
        <p:spPr>
          <a:xfrm>
            <a:off x="4439566" y="5513941"/>
            <a:ext cx="192857" cy="41647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1662" dirty="0">
              <a:solidFill>
                <a:srgbClr val="FFFF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19615" y="6392648"/>
            <a:ext cx="6251098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仕事と生活のバランスを取り健康を維持して働く</a:t>
            </a:r>
          </a:p>
        </p:txBody>
      </p:sp>
      <p:sp>
        <p:nvSpPr>
          <p:cNvPr id="33" name="四角形: 角を丸くする 42">
            <a:extLst>
              <a:ext uri="{FF2B5EF4-FFF2-40B4-BE49-F238E27FC236}">
                <a16:creationId xmlns="" xmlns:a16="http://schemas.microsoft.com/office/drawing/2014/main" id="{4E8DF9CA-F4E3-4C64-97E3-FFEEEE1B3125}"/>
              </a:ext>
            </a:extLst>
          </p:cNvPr>
          <p:cNvSpPr/>
          <p:nvPr/>
        </p:nvSpPr>
        <p:spPr bwMode="auto">
          <a:xfrm>
            <a:off x="503128" y="1551162"/>
            <a:ext cx="3855887" cy="3254220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="" xmlns:a16="http://schemas.microsoft.com/office/drawing/2014/main" id="{C36C3416-349F-4E42-BDD6-E10706E904DC}"/>
              </a:ext>
            </a:extLst>
          </p:cNvPr>
          <p:cNvSpPr txBox="1"/>
          <p:nvPr/>
        </p:nvSpPr>
        <p:spPr>
          <a:xfrm>
            <a:off x="5303354" y="1200834"/>
            <a:ext cx="29992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復職後の生活を想定した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生活習慣・セルフケア</a:t>
            </a:r>
            <a:endParaRPr lang="en-US" altLang="ja-JP" sz="20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右大かっこ 39">
            <a:extLst>
              <a:ext uri="{FF2B5EF4-FFF2-40B4-BE49-F238E27FC236}">
                <a16:creationId xmlns="" xmlns:a16="http://schemas.microsoft.com/office/drawing/2014/main" id="{61D5F9AB-EF9F-4641-80E8-B03862258701}"/>
              </a:ext>
            </a:extLst>
          </p:cNvPr>
          <p:cNvSpPr/>
          <p:nvPr/>
        </p:nvSpPr>
        <p:spPr>
          <a:xfrm rot="5400000">
            <a:off x="6510496" y="3955092"/>
            <a:ext cx="401670" cy="2151917"/>
          </a:xfrm>
          <a:prstGeom prst="rightBracket">
            <a:avLst>
              <a:gd name="adj" fmla="val 72027"/>
            </a:avLst>
          </a:prstGeom>
          <a:noFill/>
          <a:ln w="136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1662" dirty="0">
              <a:solidFill>
                <a:srgbClr val="006699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="" xmlns:a16="http://schemas.microsoft.com/office/drawing/2014/main" id="{C36C3416-349F-4E42-BDD6-E10706E904DC}"/>
              </a:ext>
            </a:extLst>
          </p:cNvPr>
          <p:cNvSpPr txBox="1"/>
          <p:nvPr/>
        </p:nvSpPr>
        <p:spPr>
          <a:xfrm>
            <a:off x="941556" y="1229050"/>
            <a:ext cx="29992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復職後の勤務を想定した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ジョブリハーサル</a:t>
            </a:r>
            <a:endParaRPr lang="en-US" altLang="ja-JP" sz="20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右矢印 41"/>
          <p:cNvSpPr/>
          <p:nvPr/>
        </p:nvSpPr>
        <p:spPr>
          <a:xfrm rot="5400000">
            <a:off x="6586163" y="3028114"/>
            <a:ext cx="433603" cy="52913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475024" y="2598108"/>
            <a:ext cx="3860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8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・学んだスキルの実践</a:t>
            </a:r>
            <a:endParaRPr lang="en-US" altLang="ja-JP" sz="18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4958470" y="3677064"/>
            <a:ext cx="3837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ＪＤＳＰの期間を通して、復職後を見据えた適切な生活習慣の形成と体調管理に</a:t>
            </a:r>
            <a:r>
              <a:rPr lang="ja-JP" altLang="en-US" sz="18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取り組む。</a:t>
            </a:r>
            <a:endParaRPr lang="ja-JP" altLang="en-US" sz="18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4772727" y="1910352"/>
            <a:ext cx="3877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8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・「日常生活基礎力形成支援</a:t>
            </a:r>
            <a:r>
              <a:rPr lang="ja-JP" altLang="en-US" sz="18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1800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における</a:t>
            </a:r>
            <a:r>
              <a:rPr lang="ja-JP" altLang="en-US" sz="18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行動目標の実践・継続　</a:t>
            </a:r>
            <a:r>
              <a:rPr lang="ja-JP" altLang="en-US" sz="18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8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右大かっこ 29">
            <a:extLst>
              <a:ext uri="{FF2B5EF4-FFF2-40B4-BE49-F238E27FC236}">
                <a16:creationId xmlns="" xmlns:a16="http://schemas.microsoft.com/office/drawing/2014/main" id="{61D5F9AB-EF9F-4641-80E8-B03862258701}"/>
              </a:ext>
            </a:extLst>
          </p:cNvPr>
          <p:cNvSpPr/>
          <p:nvPr/>
        </p:nvSpPr>
        <p:spPr>
          <a:xfrm rot="5400000">
            <a:off x="2141340" y="3947967"/>
            <a:ext cx="401670" cy="2151917"/>
          </a:xfrm>
          <a:prstGeom prst="rightBracket">
            <a:avLst>
              <a:gd name="adj" fmla="val 72027"/>
            </a:avLst>
          </a:prstGeom>
          <a:noFill/>
          <a:ln w="1365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1662" dirty="0">
              <a:solidFill>
                <a:srgbClr val="006699"/>
              </a:solidFill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4810587" y="2560173"/>
            <a:ext cx="3860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</a:t>
            </a:r>
            <a:r>
              <a:rPr lang="ja-JP" altLang="en-US" sz="18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疲労やストレスのセルフケア</a:t>
            </a:r>
            <a:endParaRPr lang="en-US" altLang="ja-JP" sz="18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1734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テキスト ボックス 52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6136126" y="1798777"/>
            <a:ext cx="284538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◆復職に向けた課題の確認と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目標設定を</a:t>
            </a:r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行う。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◆プログラムを通じた目標へ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の取組みの進捗を確認</a:t>
            </a:r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する。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◆プログラムでの気づきを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　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まえて、休職要因の分析～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再休職予防策の検討を</a:t>
            </a:r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行う。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-2334" y="720628"/>
            <a:ext cx="8189183" cy="913240"/>
          </a:xfrm>
          <a:prstGeom prst="rect">
            <a:avLst/>
          </a:prstGeom>
        </p:spPr>
        <p:txBody>
          <a:bodyPr vert="horz" lIns="77913" tIns="38957" rIns="77913" bIns="3895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2727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Rectangle 3">
            <a:extLst>
              <a:ext uri="{FF2B5EF4-FFF2-40B4-BE49-F238E27FC236}">
                <a16:creationId xmlns="" xmlns:a16="http://schemas.microsoft.com/office/drawing/2014/main" id="{1FA6CD8E-5E0A-4FF7-8044-03EA099146EA}"/>
              </a:ext>
            </a:extLst>
          </p:cNvPr>
          <p:cNvSpPr txBox="1">
            <a:spLocks noChangeArrowheads="1"/>
          </p:cNvSpPr>
          <p:nvPr/>
        </p:nvSpPr>
        <p:spPr>
          <a:xfrm>
            <a:off x="266500" y="1236030"/>
            <a:ext cx="8610999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1021" indent="-211021" algn="l" defTabSz="844083" rtl="0" eaLnBrk="1" latinLnBrk="0" hangingPunct="1">
              <a:lnSpc>
                <a:spcPct val="90000"/>
              </a:lnSpc>
              <a:spcBef>
                <a:spcPts val="923"/>
              </a:spcBef>
              <a:buFont typeface="Arial" panose="020B0604020202020204" pitchFamily="34" charset="0"/>
              <a:buChar char="•"/>
              <a:defRPr kumimoji="1" sz="2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3062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22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55103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8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77145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99186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21227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9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5310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87351" indent="-211021" algn="l" defTabSz="844083" rtl="0" eaLnBrk="1" latinLnBrk="0" hangingPunct="1">
              <a:lnSpc>
                <a:spcPct val="90000"/>
              </a:lnSpc>
              <a:spcBef>
                <a:spcPts val="462"/>
              </a:spcBef>
              <a:buFont typeface="Arial" panose="020B0604020202020204" pitchFamily="34" charset="0"/>
              <a:buChar char="•"/>
              <a:defRPr kumimoji="1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rgbClr val="4472C4">
                  <a:lumMod val="75000"/>
                </a:srgbClr>
              </a:buClr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rgbClr val="4472C4">
                  <a:lumMod val="75000"/>
                </a:srgbClr>
              </a:buClr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fontAlgn="auto">
              <a:spcAft>
                <a:spcPts val="0"/>
              </a:spcAft>
              <a:buClr>
                <a:srgbClr val="4472C4">
                  <a:lumMod val="75000"/>
                </a:srgbClr>
              </a:buClr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四角形: 角を丸くする 37">
            <a:extLst>
              <a:ext uri="{FF2B5EF4-FFF2-40B4-BE49-F238E27FC236}">
                <a16:creationId xmlns="" xmlns:a16="http://schemas.microsoft.com/office/drawing/2014/main" id="{EB407FC2-3C2B-43F2-ABED-C2BA676BE031}"/>
              </a:ext>
            </a:extLst>
          </p:cNvPr>
          <p:cNvSpPr/>
          <p:nvPr/>
        </p:nvSpPr>
        <p:spPr bwMode="auto">
          <a:xfrm>
            <a:off x="139194" y="1085399"/>
            <a:ext cx="2867204" cy="3813274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0" name="四角形: 角を丸くする 42">
            <a:extLst>
              <a:ext uri="{FF2B5EF4-FFF2-40B4-BE49-F238E27FC236}">
                <a16:creationId xmlns="" xmlns:a16="http://schemas.microsoft.com/office/drawing/2014/main" id="{4E8DF9CA-F4E3-4C64-97E3-FFEEEE1B3125}"/>
              </a:ext>
            </a:extLst>
          </p:cNvPr>
          <p:cNvSpPr/>
          <p:nvPr/>
        </p:nvSpPr>
        <p:spPr bwMode="auto">
          <a:xfrm>
            <a:off x="2351384" y="5700875"/>
            <a:ext cx="4441230" cy="1055608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="" xmlns:a16="http://schemas.microsoft.com/office/drawing/2014/main" id="{3842F01F-9A43-4770-AA95-0209226D5ECA}"/>
              </a:ext>
            </a:extLst>
          </p:cNvPr>
          <p:cNvSpPr txBox="1"/>
          <p:nvPr/>
        </p:nvSpPr>
        <p:spPr>
          <a:xfrm>
            <a:off x="2516392" y="5792135"/>
            <a:ext cx="41924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ＪＤＳＰで理解を深める４つのテーマに沿って、休職要因や対処方法を整理する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C36C3416-349F-4E42-BDD6-E10706E904DC}"/>
              </a:ext>
            </a:extLst>
          </p:cNvPr>
          <p:cNvSpPr txBox="1"/>
          <p:nvPr/>
        </p:nvSpPr>
        <p:spPr>
          <a:xfrm>
            <a:off x="177577" y="960276"/>
            <a:ext cx="277200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各種ワークシートでの</a:t>
            </a:r>
            <a:endParaRPr lang="en-US" altLang="ja-JP" sz="2000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振返り</a:t>
            </a:r>
            <a:endParaRPr lang="en-US" altLang="ja-JP" sz="20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0381A966-E221-4205-AE3F-A46E00D8468E}"/>
              </a:ext>
            </a:extLst>
          </p:cNvPr>
          <p:cNvSpPr txBox="1"/>
          <p:nvPr/>
        </p:nvSpPr>
        <p:spPr>
          <a:xfrm>
            <a:off x="2539064" y="5402800"/>
            <a:ext cx="4054123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休職経緯の振返りと対処法の検討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158014" y="1788855"/>
            <a:ext cx="28453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◆プログラムでの気づきや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学びを整理</a:t>
            </a:r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する。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◆自分の状態や思考・気分を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客観的に観察・把握</a:t>
            </a:r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する。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="" xmlns:a16="http://schemas.microsoft.com/office/drawing/2014/main" id="{367A652B-B963-4443-A056-18A6C72697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012" t="15612" r="11048" b="9136"/>
          <a:stretch/>
        </p:blipFill>
        <p:spPr>
          <a:xfrm>
            <a:off x="1762694" y="3899950"/>
            <a:ext cx="972551" cy="939015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3600" y="3728807"/>
            <a:ext cx="1295114" cy="1295114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368780" y="2929883"/>
            <a:ext cx="2812385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・受講日誌</a:t>
            </a:r>
            <a:endParaRPr lang="en-US" altLang="ja-JP" sz="16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・生活記録表</a:t>
            </a:r>
            <a:endParaRPr lang="en-US" altLang="ja-JP" sz="16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・プログラム振返りシート</a:t>
            </a:r>
            <a:endParaRPr lang="en-US" altLang="ja-JP" sz="16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・行動ノート　　　　</a:t>
            </a:r>
            <a:r>
              <a:rPr lang="ja-JP" altLang="en-US" sz="1600" b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endParaRPr lang="en-US" altLang="ja-JP" sz="16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四角形: 角を丸くする 37">
            <a:extLst>
              <a:ext uri="{FF2B5EF4-FFF2-40B4-BE49-F238E27FC236}">
                <a16:creationId xmlns="" xmlns:a16="http://schemas.microsoft.com/office/drawing/2014/main" id="{EB407FC2-3C2B-43F2-ABED-C2BA676BE031}"/>
              </a:ext>
            </a:extLst>
          </p:cNvPr>
          <p:cNvSpPr/>
          <p:nvPr/>
        </p:nvSpPr>
        <p:spPr bwMode="auto">
          <a:xfrm>
            <a:off x="6137600" y="1082498"/>
            <a:ext cx="2867204" cy="3813274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="" xmlns:a16="http://schemas.microsoft.com/office/drawing/2014/main" id="{C36C3416-349F-4E42-BDD6-E10706E904DC}"/>
              </a:ext>
            </a:extLst>
          </p:cNvPr>
          <p:cNvSpPr txBox="1"/>
          <p:nvPr/>
        </p:nvSpPr>
        <p:spPr>
          <a:xfrm>
            <a:off x="6203809" y="952677"/>
            <a:ext cx="277200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個別面談での</a:t>
            </a:r>
            <a:endParaRPr lang="en-US" altLang="ja-JP" sz="20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振返り</a:t>
            </a:r>
            <a:endParaRPr lang="en-US" altLang="ja-JP" sz="20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="" xmlns:a16="http://schemas.microsoft.com/office/drawing/2014/main" id="{A08F5E6E-7D53-47DE-B5AF-FB5EC25153EF}"/>
              </a:ext>
            </a:extLst>
          </p:cNvPr>
          <p:cNvSpPr txBox="1"/>
          <p:nvPr/>
        </p:nvSpPr>
        <p:spPr>
          <a:xfrm>
            <a:off x="3129226" y="1817595"/>
            <a:ext cx="28453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◆話すことで、気づきや学び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を再確認し、理解を</a:t>
            </a:r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深める。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◆様々な価値観を理解</a:t>
            </a:r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する。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◆他者の視点を通して自分を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理解</a:t>
            </a:r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する。</a:t>
            </a:r>
            <a:endParaRPr lang="en-US" altLang="ja-JP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6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="" xmlns:a16="http://schemas.microsoft.com/office/drawing/2014/main" id="{69440936-D138-45D6-8BBE-4A672087795E}"/>
              </a:ext>
            </a:extLst>
          </p:cNvPr>
          <p:cNvSpPr txBox="1">
            <a:spLocks/>
          </p:cNvSpPr>
          <p:nvPr/>
        </p:nvSpPr>
        <p:spPr>
          <a:xfrm>
            <a:off x="0" y="-85112"/>
            <a:ext cx="9144000" cy="11215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8440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４つのテーマ</a:t>
            </a:r>
            <a:r>
              <a:rPr lang="en-US" altLang="ja-JP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沿って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3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振り返る」</a:t>
            </a:r>
            <a:endParaRPr lang="en-US" altLang="ja-JP" sz="3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fontAlgn="auto">
              <a:spcAft>
                <a:spcPts val="0"/>
              </a:spcAft>
            </a:pPr>
            <a:r>
              <a:rPr lang="ja-JP" altLang="en-US" sz="2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～気づきや学びを深め、対処法を検討する～</a:t>
            </a:r>
            <a:endParaRPr lang="en-US" altLang="ja-JP" sz="24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3181164" y="3186744"/>
            <a:ext cx="284299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・毎日のミーティング</a:t>
            </a:r>
            <a:endParaRPr lang="en-US" altLang="ja-JP" sz="16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600" b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プログラム後の</a:t>
            </a:r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意見交換</a:t>
            </a:r>
            <a:endParaRPr lang="en-US" altLang="ja-JP" sz="16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・習慣化</a:t>
            </a:r>
            <a:r>
              <a:rPr lang="ja-JP" altLang="en-US" sz="1600" b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ミーティング など</a:t>
            </a:r>
            <a:endParaRPr lang="en-US" altLang="ja-JP" sz="16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6162687" y="3702112"/>
            <a:ext cx="287290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・担当カウンセラーとの面談</a:t>
            </a:r>
            <a:endParaRPr lang="en-US" altLang="ja-JP" sz="16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（週１回）</a:t>
            </a:r>
            <a:endParaRPr lang="en-US" altLang="ja-JP" sz="16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="" xmlns:a16="http://schemas.microsoft.com/office/drawing/2014/main" id="{5DC12A21-C7E1-4EB6-8FD0-96223073B51F}"/>
              </a:ext>
            </a:extLst>
          </p:cNvPr>
          <p:cNvSpPr txBox="1"/>
          <p:nvPr/>
        </p:nvSpPr>
        <p:spPr>
          <a:xfrm>
            <a:off x="2904459" y="6378094"/>
            <a:ext cx="349326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休職の経緯と対処方法の整理シート</a:t>
            </a:r>
            <a:endParaRPr lang="en-US" altLang="ja-JP" sz="16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右大かっこ 58">
            <a:extLst>
              <a:ext uri="{FF2B5EF4-FFF2-40B4-BE49-F238E27FC236}">
                <a16:creationId xmlns="" xmlns:a16="http://schemas.microsoft.com/office/drawing/2014/main" id="{EDF2CBE2-63B1-4322-BF75-86FD44495F4A}"/>
              </a:ext>
            </a:extLst>
          </p:cNvPr>
          <p:cNvSpPr/>
          <p:nvPr/>
        </p:nvSpPr>
        <p:spPr>
          <a:xfrm rot="5400000">
            <a:off x="4489392" y="1770234"/>
            <a:ext cx="196209" cy="6447294"/>
          </a:xfrm>
          <a:prstGeom prst="rightBracket">
            <a:avLst>
              <a:gd name="adj" fmla="val 0"/>
            </a:avLst>
          </a:prstGeom>
          <a:noFill/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1662" dirty="0">
              <a:solidFill>
                <a:srgbClr val="006699"/>
              </a:solidFill>
            </a:endParaRPr>
          </a:p>
        </p:txBody>
      </p:sp>
      <p:pic>
        <p:nvPicPr>
          <p:cNvPr id="57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5"/>
          <a:srcRect t="30702" b="20307"/>
          <a:stretch/>
        </p:blipFill>
        <p:spPr>
          <a:xfrm>
            <a:off x="4240645" y="4037856"/>
            <a:ext cx="1531203" cy="750160"/>
          </a:xfrm>
          <a:prstGeom prst="rect">
            <a:avLst/>
          </a:prstGeom>
        </p:spPr>
      </p:pic>
      <p:sp>
        <p:nvSpPr>
          <p:cNvPr id="48" name="四角形: 角を丸くする 37">
            <a:extLst>
              <a:ext uri="{FF2B5EF4-FFF2-40B4-BE49-F238E27FC236}">
                <a16:creationId xmlns="" xmlns:a16="http://schemas.microsoft.com/office/drawing/2014/main" id="{EB407FC2-3C2B-43F2-ABED-C2BA676BE031}"/>
              </a:ext>
            </a:extLst>
          </p:cNvPr>
          <p:cNvSpPr/>
          <p:nvPr/>
        </p:nvSpPr>
        <p:spPr bwMode="auto">
          <a:xfrm>
            <a:off x="3143091" y="1082498"/>
            <a:ext cx="2867204" cy="3813274"/>
          </a:xfrm>
          <a:prstGeom prst="round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en-US" altLang="ja-JP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/>
            <a:endParaRPr lang="ja-JP" altLang="en-US" sz="28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4494945" y="4912578"/>
            <a:ext cx="177540" cy="51702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="" xmlns:a16="http://schemas.microsoft.com/office/drawing/2014/main" id="{C36C3416-349F-4E42-BDD6-E10706E904DC}"/>
              </a:ext>
            </a:extLst>
          </p:cNvPr>
          <p:cNvSpPr txBox="1"/>
          <p:nvPr/>
        </p:nvSpPr>
        <p:spPr>
          <a:xfrm>
            <a:off x="3202607" y="954302"/>
            <a:ext cx="277200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グループワークでの</a:t>
            </a:r>
            <a:endParaRPr lang="en-US" altLang="ja-JP" sz="20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振返り</a:t>
            </a:r>
            <a:endParaRPr lang="en-US" altLang="ja-JP" sz="20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97165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834</Words>
  <Application>Microsoft Office PowerPoint</Application>
  <PresentationFormat>画面に合わせる (4:3)</PresentationFormat>
  <Paragraphs>247</Paragraphs>
  <Slides>10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10</vt:i4>
      </vt:variant>
    </vt:vector>
  </HeadingPairs>
  <TitlesOfParts>
    <vt:vector size="28" baseType="lpstr">
      <vt:lpstr>BIZ UDPゴシック</vt:lpstr>
      <vt:lpstr>ＤＦ特太ゴシック体</vt:lpstr>
      <vt:lpstr>HGPｺﾞｼｯｸE</vt:lpstr>
      <vt:lpstr>HG丸ｺﾞｼｯｸM-PRO</vt:lpstr>
      <vt:lpstr>ＭＳ Ｐゴシック</vt:lpstr>
      <vt:lpstr>ＭＳ Ｐ明朝</vt:lpstr>
      <vt:lpstr>Osaka</vt:lpstr>
      <vt:lpstr>メイリオ</vt:lpstr>
      <vt:lpstr>Arial</vt:lpstr>
      <vt:lpstr>Calibri</vt:lpstr>
      <vt:lpstr>Calibri Light</vt:lpstr>
      <vt:lpstr>Times</vt:lpstr>
      <vt:lpstr>Times New Roman</vt:lpstr>
      <vt:lpstr>Verdana</vt:lpstr>
      <vt:lpstr>1_Office ​​テーマ</vt:lpstr>
      <vt:lpstr>2_Office ​​テーマ</vt:lpstr>
      <vt:lpstr>Office テーマ</vt:lpstr>
      <vt:lpstr>1_Office テーマ</vt:lpstr>
      <vt:lpstr>PowerPoint プレゼンテーション</vt:lpstr>
      <vt:lpstr>【ご説明内容】</vt:lpstr>
      <vt:lpstr>PowerPoint プレゼンテーション</vt:lpstr>
      <vt:lpstr>PowerPoint プレゼンテーション</vt:lpstr>
      <vt:lpstr>PowerPoint プレゼンテーション</vt:lpstr>
      <vt:lpstr>【ＪＤＳＰの支援サイクル】</vt:lpstr>
      <vt:lpstr>PowerPoint プレゼンテーション</vt:lpstr>
      <vt:lpstr>PowerPoint プレゼンテーション</vt:lpstr>
      <vt:lpstr>PowerPoint プレゼンテーション</vt:lpstr>
      <vt:lpstr>【「復職レポート」の作成と終了報告会】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2021-01-12T02:57:53Z</dcterms:created>
  <dcterms:modified xsi:type="dcterms:W3CDTF">2021-03-03T08:08:48Z</dcterms:modified>
</cp:coreProperties>
</file>