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9" r:id="rId3"/>
  </p:sldMasterIdLst>
  <p:notesMasterIdLst>
    <p:notesMasterId r:id="rId18"/>
  </p:notesMasterIdLst>
  <p:sldIdLst>
    <p:sldId id="260" r:id="rId4"/>
    <p:sldId id="288" r:id="rId5"/>
    <p:sldId id="262" r:id="rId6"/>
    <p:sldId id="259" r:id="rId7"/>
    <p:sldId id="292" r:id="rId8"/>
    <p:sldId id="264" r:id="rId9"/>
    <p:sldId id="265" r:id="rId10"/>
    <p:sldId id="295" r:id="rId11"/>
    <p:sldId id="294" r:id="rId12"/>
    <p:sldId id="266" r:id="rId13"/>
    <p:sldId id="290" r:id="rId14"/>
    <p:sldId id="267" r:id="rId15"/>
    <p:sldId id="284" r:id="rId16"/>
    <p:sldId id="291"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667" autoAdjust="0"/>
  </p:normalViewPr>
  <p:slideViewPr>
    <p:cSldViewPr snapToGrid="0">
      <p:cViewPr varScale="1">
        <p:scale>
          <a:sx n="63" d="100"/>
          <a:sy n="63" d="100"/>
        </p:scale>
        <p:origin x="18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BFE980-8896-46CA-A4AE-AEFA93ACC3ED}"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kumimoji="1" lang="ja-JP" altLang="en-US"/>
        </a:p>
      </dgm:t>
    </dgm:pt>
    <dgm:pt modelId="{D0958624-22C0-4AC2-A62B-CDF8DDEB43EC}">
      <dgm:prSet phldrT="[テキスト]" custT="1"/>
      <dgm:spPr/>
      <dgm:t>
        <a:bodyPr/>
        <a:lstStyle/>
        <a:p>
          <a:pPr algn="ctr"/>
          <a:r>
            <a:rPr kumimoji="1" lang="ja-JP" altLang="en-US" sz="2000" b="1" dirty="0"/>
            <a:t>快ー不快（横軸）</a:t>
          </a:r>
        </a:p>
      </dgm:t>
    </dgm:pt>
    <dgm:pt modelId="{5BFA9D3D-3218-48D4-9981-F1E333E1F126}" type="parTrans" cxnId="{499C3331-DEE2-41F0-A0D3-3653E959D9A3}">
      <dgm:prSet/>
      <dgm:spPr/>
      <dgm:t>
        <a:bodyPr/>
        <a:lstStyle/>
        <a:p>
          <a:endParaRPr kumimoji="1" lang="ja-JP" altLang="en-US" sz="2000"/>
        </a:p>
      </dgm:t>
    </dgm:pt>
    <dgm:pt modelId="{36B25084-CE9C-480F-8BA1-13E32A1CE092}" type="sibTrans" cxnId="{499C3331-DEE2-41F0-A0D3-3653E959D9A3}">
      <dgm:prSet/>
      <dgm:spPr/>
      <dgm:t>
        <a:bodyPr/>
        <a:lstStyle/>
        <a:p>
          <a:endParaRPr kumimoji="1" lang="ja-JP" altLang="en-US" sz="2000"/>
        </a:p>
      </dgm:t>
    </dgm:pt>
    <dgm:pt modelId="{F7F8528C-AB7D-4B94-9D3D-65481B81E901}">
      <dgm:prSet phldrT="[テキスト]" custT="1"/>
      <dgm:spPr/>
      <dgm:t>
        <a:bodyPr/>
        <a:lstStyle/>
        <a:p>
          <a:r>
            <a:rPr kumimoji="1" lang="ja-JP" altLang="en-US" sz="1600" dirty="0"/>
            <a:t>その感情が心地よい感覚か嫌な感覚か。原点（２軸が交差する点）から右に行くほど心地よい感覚、左に行くほど嫌な感覚が強いことを表す。</a:t>
          </a:r>
        </a:p>
      </dgm:t>
    </dgm:pt>
    <dgm:pt modelId="{B76BE627-8CBF-4C31-8242-81712D899CA0}" type="parTrans" cxnId="{9007AC15-5A37-4AF7-BB93-B32FDC8ED39E}">
      <dgm:prSet/>
      <dgm:spPr/>
      <dgm:t>
        <a:bodyPr/>
        <a:lstStyle/>
        <a:p>
          <a:endParaRPr kumimoji="1" lang="ja-JP" altLang="en-US" sz="2000"/>
        </a:p>
      </dgm:t>
    </dgm:pt>
    <dgm:pt modelId="{37339CF7-C701-4C2D-9E6D-188B8A26BA5C}" type="sibTrans" cxnId="{9007AC15-5A37-4AF7-BB93-B32FDC8ED39E}">
      <dgm:prSet/>
      <dgm:spPr/>
      <dgm:t>
        <a:bodyPr/>
        <a:lstStyle/>
        <a:p>
          <a:endParaRPr kumimoji="1" lang="ja-JP" altLang="en-US" sz="2000"/>
        </a:p>
      </dgm:t>
    </dgm:pt>
    <dgm:pt modelId="{61A9823C-640B-4A5E-85B3-C1B2D62B564A}">
      <dgm:prSet phldrT="[テキスト]" custT="1"/>
      <dgm:spPr/>
      <dgm:t>
        <a:bodyPr/>
        <a:lstStyle/>
        <a:p>
          <a:pPr algn="ctr"/>
          <a:r>
            <a:rPr kumimoji="1" lang="ja-JP" altLang="en-US" sz="2000" b="1" dirty="0"/>
            <a:t>覚醒ー低覚醒（縦軸）</a:t>
          </a:r>
        </a:p>
      </dgm:t>
    </dgm:pt>
    <dgm:pt modelId="{1481E024-3E32-4654-A622-6A16A1D8BD76}" type="parTrans" cxnId="{08B117C8-8C63-4CC4-BA35-7BBE16E18C9B}">
      <dgm:prSet/>
      <dgm:spPr/>
      <dgm:t>
        <a:bodyPr/>
        <a:lstStyle/>
        <a:p>
          <a:endParaRPr kumimoji="1" lang="ja-JP" altLang="en-US" sz="2000"/>
        </a:p>
      </dgm:t>
    </dgm:pt>
    <dgm:pt modelId="{36BD2993-A8D3-42CD-87F7-FA292FD8C643}" type="sibTrans" cxnId="{08B117C8-8C63-4CC4-BA35-7BBE16E18C9B}">
      <dgm:prSet/>
      <dgm:spPr/>
      <dgm:t>
        <a:bodyPr/>
        <a:lstStyle/>
        <a:p>
          <a:endParaRPr kumimoji="1" lang="ja-JP" altLang="en-US" sz="2000"/>
        </a:p>
      </dgm:t>
    </dgm:pt>
    <dgm:pt modelId="{AC90CFDB-58FB-40F5-AE3F-CE22644B9C6B}">
      <dgm:prSet phldrT="[テキスト]" custT="1"/>
      <dgm:spPr/>
      <dgm:t>
        <a:bodyPr/>
        <a:lstStyle/>
        <a:p>
          <a:r>
            <a:rPr kumimoji="1" lang="ja-JP" altLang="en-US" sz="1600" dirty="0">
              <a:solidFill>
                <a:schemeClr val="tx1"/>
              </a:solidFill>
            </a:rPr>
            <a:t>生理的な覚醒の度合いを表す。覚醒が高いと、瞳孔が開く、心拍数が増える、呼吸が速くなる、筋肉の緊張、体温上昇・・・などが見られる。低覚醒はその逆の変化が見られる。</a:t>
          </a:r>
        </a:p>
      </dgm:t>
    </dgm:pt>
    <dgm:pt modelId="{9E614F6A-FEC4-4637-8647-77DF353648D5}" type="parTrans" cxnId="{B0C1D2ED-80E8-4CF4-ACB4-4E2A2056781D}">
      <dgm:prSet/>
      <dgm:spPr/>
      <dgm:t>
        <a:bodyPr/>
        <a:lstStyle/>
        <a:p>
          <a:endParaRPr kumimoji="1" lang="ja-JP" altLang="en-US" sz="2000"/>
        </a:p>
      </dgm:t>
    </dgm:pt>
    <dgm:pt modelId="{FA26F924-4655-48DA-86F5-2CA861C8A479}" type="sibTrans" cxnId="{B0C1D2ED-80E8-4CF4-ACB4-4E2A2056781D}">
      <dgm:prSet/>
      <dgm:spPr/>
      <dgm:t>
        <a:bodyPr/>
        <a:lstStyle/>
        <a:p>
          <a:endParaRPr kumimoji="1" lang="ja-JP" altLang="en-US" sz="2000"/>
        </a:p>
      </dgm:t>
    </dgm:pt>
    <dgm:pt modelId="{57DDE816-7CDA-4084-9E88-6A3EFC840EFE}">
      <dgm:prSet phldrT="[テキスト]" custT="1"/>
      <dgm:spPr/>
      <dgm:t>
        <a:bodyPr/>
        <a:lstStyle/>
        <a:p>
          <a:endParaRPr kumimoji="1" lang="ja-JP" altLang="en-US" sz="1600" dirty="0">
            <a:solidFill>
              <a:schemeClr val="tx1"/>
            </a:solidFill>
          </a:endParaRPr>
        </a:p>
      </dgm:t>
    </dgm:pt>
    <dgm:pt modelId="{307F3C1C-1F4F-4CDB-9217-F88AAC576BED}" type="parTrans" cxnId="{6CBE61FB-780C-43F8-9ED1-C62DF4B43FCD}">
      <dgm:prSet/>
      <dgm:spPr/>
      <dgm:t>
        <a:bodyPr/>
        <a:lstStyle/>
        <a:p>
          <a:endParaRPr kumimoji="1" lang="ja-JP" altLang="en-US" sz="2000"/>
        </a:p>
      </dgm:t>
    </dgm:pt>
    <dgm:pt modelId="{66860372-82A6-438B-8146-A60D223A8259}" type="sibTrans" cxnId="{6CBE61FB-780C-43F8-9ED1-C62DF4B43FCD}">
      <dgm:prSet/>
      <dgm:spPr/>
      <dgm:t>
        <a:bodyPr/>
        <a:lstStyle/>
        <a:p>
          <a:endParaRPr kumimoji="1" lang="ja-JP" altLang="en-US" sz="2000"/>
        </a:p>
      </dgm:t>
    </dgm:pt>
    <dgm:pt modelId="{F15E4655-55AA-4A6D-9317-72720CA65AAB}">
      <dgm:prSet phldrT="[テキスト]" custT="1"/>
      <dgm:spPr/>
      <dgm:t>
        <a:bodyPr/>
        <a:lstStyle/>
        <a:p>
          <a:endParaRPr kumimoji="1" lang="ja-JP" altLang="en-US" sz="1600" dirty="0"/>
        </a:p>
      </dgm:t>
    </dgm:pt>
    <dgm:pt modelId="{57EB0BD3-D91C-4961-80BF-08399B00DC7E}" type="parTrans" cxnId="{3CEEC208-A94D-44F5-B8D7-8DA3CB4FD61A}">
      <dgm:prSet/>
      <dgm:spPr/>
      <dgm:t>
        <a:bodyPr/>
        <a:lstStyle/>
        <a:p>
          <a:endParaRPr kumimoji="1" lang="ja-JP" altLang="en-US"/>
        </a:p>
      </dgm:t>
    </dgm:pt>
    <dgm:pt modelId="{B3151E12-F935-4A87-8087-00FE46E213AF}" type="sibTrans" cxnId="{3CEEC208-A94D-44F5-B8D7-8DA3CB4FD61A}">
      <dgm:prSet/>
      <dgm:spPr/>
      <dgm:t>
        <a:bodyPr/>
        <a:lstStyle/>
        <a:p>
          <a:endParaRPr kumimoji="1" lang="ja-JP" altLang="en-US"/>
        </a:p>
      </dgm:t>
    </dgm:pt>
    <dgm:pt modelId="{1EEE9FDD-D6D2-42A0-AD6C-1B4A9B68A8DB}">
      <dgm:prSet phldrT="[テキスト]" custT="1"/>
      <dgm:spPr/>
      <dgm:t>
        <a:bodyPr/>
        <a:lstStyle/>
        <a:p>
          <a:endParaRPr kumimoji="1" lang="ja-JP" altLang="en-US" sz="1600" dirty="0"/>
        </a:p>
      </dgm:t>
    </dgm:pt>
    <dgm:pt modelId="{A5693C35-1520-4DE7-8B4E-68A9AB527E34}" type="parTrans" cxnId="{DEBA9963-099F-41A4-A564-5C0BE48F06BA}">
      <dgm:prSet/>
      <dgm:spPr/>
      <dgm:t>
        <a:bodyPr/>
        <a:lstStyle/>
        <a:p>
          <a:endParaRPr kumimoji="1" lang="ja-JP" altLang="en-US"/>
        </a:p>
      </dgm:t>
    </dgm:pt>
    <dgm:pt modelId="{CFBB5937-F4F0-4952-AC35-1B0FF7E760FC}" type="sibTrans" cxnId="{DEBA9963-099F-41A4-A564-5C0BE48F06BA}">
      <dgm:prSet/>
      <dgm:spPr/>
      <dgm:t>
        <a:bodyPr/>
        <a:lstStyle/>
        <a:p>
          <a:endParaRPr kumimoji="1" lang="ja-JP" altLang="en-US"/>
        </a:p>
      </dgm:t>
    </dgm:pt>
    <dgm:pt modelId="{7FFC1A25-E014-4E2A-96D7-A8AFDAC5F973}" type="pres">
      <dgm:prSet presAssocID="{F9BFE980-8896-46CA-A4AE-AEFA93ACC3ED}" presName="linear" presStyleCnt="0">
        <dgm:presLayoutVars>
          <dgm:animLvl val="lvl"/>
          <dgm:resizeHandles val="exact"/>
        </dgm:presLayoutVars>
      </dgm:prSet>
      <dgm:spPr/>
    </dgm:pt>
    <dgm:pt modelId="{6032145F-FD19-4B6C-8E8C-26C8E855D364}" type="pres">
      <dgm:prSet presAssocID="{D0958624-22C0-4AC2-A62B-CDF8DDEB43EC}" presName="parentText" presStyleLbl="node1" presStyleIdx="0" presStyleCnt="2">
        <dgm:presLayoutVars>
          <dgm:chMax val="0"/>
          <dgm:bulletEnabled val="1"/>
        </dgm:presLayoutVars>
      </dgm:prSet>
      <dgm:spPr/>
    </dgm:pt>
    <dgm:pt modelId="{D19969F4-20E6-4F65-8000-4A2F07FE52AE}" type="pres">
      <dgm:prSet presAssocID="{D0958624-22C0-4AC2-A62B-CDF8DDEB43EC}" presName="childText" presStyleLbl="revTx" presStyleIdx="0" presStyleCnt="2">
        <dgm:presLayoutVars>
          <dgm:bulletEnabled val="1"/>
        </dgm:presLayoutVars>
      </dgm:prSet>
      <dgm:spPr/>
    </dgm:pt>
    <dgm:pt modelId="{FFCB1485-B865-42A5-90C6-96E9E6F7D341}" type="pres">
      <dgm:prSet presAssocID="{61A9823C-640B-4A5E-85B3-C1B2D62B564A}" presName="parentText" presStyleLbl="node1" presStyleIdx="1" presStyleCnt="2" custScaleY="89977" custLinFactNeighborX="-194" custLinFactNeighborY="14224">
        <dgm:presLayoutVars>
          <dgm:chMax val="0"/>
          <dgm:bulletEnabled val="1"/>
        </dgm:presLayoutVars>
      </dgm:prSet>
      <dgm:spPr/>
    </dgm:pt>
    <dgm:pt modelId="{49E88CB4-57BD-45C9-BEE9-FA179D56AB6B}" type="pres">
      <dgm:prSet presAssocID="{61A9823C-640B-4A5E-85B3-C1B2D62B564A}" presName="childText" presStyleLbl="revTx" presStyleIdx="1" presStyleCnt="2" custScaleY="195110" custLinFactNeighborX="9" custLinFactNeighborY="22351">
        <dgm:presLayoutVars>
          <dgm:bulletEnabled val="1"/>
        </dgm:presLayoutVars>
      </dgm:prSet>
      <dgm:spPr/>
    </dgm:pt>
  </dgm:ptLst>
  <dgm:cxnLst>
    <dgm:cxn modelId="{3CEEC208-A94D-44F5-B8D7-8DA3CB4FD61A}" srcId="{D0958624-22C0-4AC2-A62B-CDF8DDEB43EC}" destId="{F15E4655-55AA-4A6D-9317-72720CA65AAB}" srcOrd="2" destOrd="0" parTransId="{57EB0BD3-D91C-4961-80BF-08399B00DC7E}" sibTransId="{B3151E12-F935-4A87-8087-00FE46E213AF}"/>
    <dgm:cxn modelId="{35858314-A672-42C8-BB5B-AF623DC93F69}" type="presOf" srcId="{D0958624-22C0-4AC2-A62B-CDF8DDEB43EC}" destId="{6032145F-FD19-4B6C-8E8C-26C8E855D364}" srcOrd="0" destOrd="0" presId="urn:microsoft.com/office/officeart/2005/8/layout/vList2"/>
    <dgm:cxn modelId="{41CCC014-220D-4ED7-9F4B-01CDB1CFC2F7}" type="presOf" srcId="{F7F8528C-AB7D-4B94-9D3D-65481B81E901}" destId="{D19969F4-20E6-4F65-8000-4A2F07FE52AE}" srcOrd="0" destOrd="0" presId="urn:microsoft.com/office/officeart/2005/8/layout/vList2"/>
    <dgm:cxn modelId="{64885715-F86C-457B-8BDE-C0539B08C3A0}" type="presOf" srcId="{AC90CFDB-58FB-40F5-AE3F-CE22644B9C6B}" destId="{49E88CB4-57BD-45C9-BEE9-FA179D56AB6B}" srcOrd="0" destOrd="1" presId="urn:microsoft.com/office/officeart/2005/8/layout/vList2"/>
    <dgm:cxn modelId="{9007AC15-5A37-4AF7-BB93-B32FDC8ED39E}" srcId="{D0958624-22C0-4AC2-A62B-CDF8DDEB43EC}" destId="{F7F8528C-AB7D-4B94-9D3D-65481B81E901}" srcOrd="0" destOrd="0" parTransId="{B76BE627-8CBF-4C31-8242-81712D899CA0}" sibTransId="{37339CF7-C701-4C2D-9E6D-188B8A26BA5C}"/>
    <dgm:cxn modelId="{499C3331-DEE2-41F0-A0D3-3653E959D9A3}" srcId="{F9BFE980-8896-46CA-A4AE-AEFA93ACC3ED}" destId="{D0958624-22C0-4AC2-A62B-CDF8DDEB43EC}" srcOrd="0" destOrd="0" parTransId="{5BFA9D3D-3218-48D4-9981-F1E333E1F126}" sibTransId="{36B25084-CE9C-480F-8BA1-13E32A1CE092}"/>
    <dgm:cxn modelId="{3043FD3C-2F8B-4401-A921-216C74F68BE2}" type="presOf" srcId="{61A9823C-640B-4A5E-85B3-C1B2D62B564A}" destId="{FFCB1485-B865-42A5-90C6-96E9E6F7D341}" srcOrd="0" destOrd="0" presId="urn:microsoft.com/office/officeart/2005/8/layout/vList2"/>
    <dgm:cxn modelId="{DEBA9963-099F-41A4-A564-5C0BE48F06BA}" srcId="{D0958624-22C0-4AC2-A62B-CDF8DDEB43EC}" destId="{1EEE9FDD-D6D2-42A0-AD6C-1B4A9B68A8DB}" srcOrd="1" destOrd="0" parTransId="{A5693C35-1520-4DE7-8B4E-68A9AB527E34}" sibTransId="{CFBB5937-F4F0-4952-AC35-1B0FF7E760FC}"/>
    <dgm:cxn modelId="{0B832768-2255-4B0C-BA1D-31F94F7FAFAB}" type="presOf" srcId="{F9BFE980-8896-46CA-A4AE-AEFA93ACC3ED}" destId="{7FFC1A25-E014-4E2A-96D7-A8AFDAC5F973}" srcOrd="0" destOrd="0" presId="urn:microsoft.com/office/officeart/2005/8/layout/vList2"/>
    <dgm:cxn modelId="{72B8F66B-0FEF-4E65-9F80-56DB2D877A5D}" type="presOf" srcId="{1EEE9FDD-D6D2-42A0-AD6C-1B4A9B68A8DB}" destId="{D19969F4-20E6-4F65-8000-4A2F07FE52AE}" srcOrd="0" destOrd="1" presId="urn:microsoft.com/office/officeart/2005/8/layout/vList2"/>
    <dgm:cxn modelId="{F48029C1-7896-4E0F-8278-0BD889BF7CA8}" type="presOf" srcId="{57DDE816-7CDA-4084-9E88-6A3EFC840EFE}" destId="{49E88CB4-57BD-45C9-BEE9-FA179D56AB6B}" srcOrd="0" destOrd="0" presId="urn:microsoft.com/office/officeart/2005/8/layout/vList2"/>
    <dgm:cxn modelId="{08B117C8-8C63-4CC4-BA35-7BBE16E18C9B}" srcId="{F9BFE980-8896-46CA-A4AE-AEFA93ACC3ED}" destId="{61A9823C-640B-4A5E-85B3-C1B2D62B564A}" srcOrd="1" destOrd="0" parTransId="{1481E024-3E32-4654-A622-6A16A1D8BD76}" sibTransId="{36BD2993-A8D3-42CD-87F7-FA292FD8C643}"/>
    <dgm:cxn modelId="{B0C1D2ED-80E8-4CF4-ACB4-4E2A2056781D}" srcId="{61A9823C-640B-4A5E-85B3-C1B2D62B564A}" destId="{AC90CFDB-58FB-40F5-AE3F-CE22644B9C6B}" srcOrd="1" destOrd="0" parTransId="{9E614F6A-FEC4-4637-8647-77DF353648D5}" sibTransId="{FA26F924-4655-48DA-86F5-2CA861C8A479}"/>
    <dgm:cxn modelId="{300F48F8-5EDE-4713-B5CD-39B2783CC0E2}" type="presOf" srcId="{F15E4655-55AA-4A6D-9317-72720CA65AAB}" destId="{D19969F4-20E6-4F65-8000-4A2F07FE52AE}" srcOrd="0" destOrd="2" presId="urn:microsoft.com/office/officeart/2005/8/layout/vList2"/>
    <dgm:cxn modelId="{6CBE61FB-780C-43F8-9ED1-C62DF4B43FCD}" srcId="{61A9823C-640B-4A5E-85B3-C1B2D62B564A}" destId="{57DDE816-7CDA-4084-9E88-6A3EFC840EFE}" srcOrd="0" destOrd="0" parTransId="{307F3C1C-1F4F-4CDB-9217-F88AAC576BED}" sibTransId="{66860372-82A6-438B-8146-A60D223A8259}"/>
    <dgm:cxn modelId="{5D06628D-0B7E-41E4-833E-20DC4FE261B7}" type="presParOf" srcId="{7FFC1A25-E014-4E2A-96D7-A8AFDAC5F973}" destId="{6032145F-FD19-4B6C-8E8C-26C8E855D364}" srcOrd="0" destOrd="0" presId="urn:microsoft.com/office/officeart/2005/8/layout/vList2"/>
    <dgm:cxn modelId="{21A912DF-1BCB-47D2-A832-06FCCD3DABF5}" type="presParOf" srcId="{7FFC1A25-E014-4E2A-96D7-A8AFDAC5F973}" destId="{D19969F4-20E6-4F65-8000-4A2F07FE52AE}" srcOrd="1" destOrd="0" presId="urn:microsoft.com/office/officeart/2005/8/layout/vList2"/>
    <dgm:cxn modelId="{62D8F448-767C-42EB-ABE8-A77D11B1A06F}" type="presParOf" srcId="{7FFC1A25-E014-4E2A-96D7-A8AFDAC5F973}" destId="{FFCB1485-B865-42A5-90C6-96E9E6F7D341}" srcOrd="2" destOrd="0" presId="urn:microsoft.com/office/officeart/2005/8/layout/vList2"/>
    <dgm:cxn modelId="{BABC4307-8727-424B-BBED-E94A4DCB1A0B}" type="presParOf" srcId="{7FFC1A25-E014-4E2A-96D7-A8AFDAC5F973}" destId="{49E88CB4-57BD-45C9-BEE9-FA179D56AB6B}" srcOrd="3" destOrd="0" presId="urn:microsoft.com/office/officeart/2005/8/layout/vList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32145F-FD19-4B6C-8E8C-26C8E855D364}">
      <dsp:nvSpPr>
        <dsp:cNvPr id="0" name=""/>
        <dsp:cNvSpPr/>
      </dsp:nvSpPr>
      <dsp:spPr>
        <a:xfrm>
          <a:off x="0" y="1723"/>
          <a:ext cx="3873506" cy="36066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altLang="en-US" sz="2000" b="1" kern="1200" dirty="0"/>
            <a:t>快ー不快（横軸）</a:t>
          </a:r>
        </a:p>
      </dsp:txBody>
      <dsp:txXfrm>
        <a:off x="17606" y="19329"/>
        <a:ext cx="3838294" cy="325453"/>
      </dsp:txXfrm>
    </dsp:sp>
    <dsp:sp modelId="{D19969F4-20E6-4F65-8000-4A2F07FE52AE}">
      <dsp:nvSpPr>
        <dsp:cNvPr id="0" name=""/>
        <dsp:cNvSpPr/>
      </dsp:nvSpPr>
      <dsp:spPr>
        <a:xfrm>
          <a:off x="0" y="362388"/>
          <a:ext cx="3873506" cy="10147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984"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その感情が心地よい感覚か嫌な感覚か。原点（２軸が交差する点）から右に行くほど心地よい感覚、左に行くほど嫌な感覚が強いことを表す。</a:t>
          </a:r>
        </a:p>
        <a:p>
          <a:pPr marL="171450" lvl="1" indent="-171450" algn="l" defTabSz="711200">
            <a:lnSpc>
              <a:spcPct val="90000"/>
            </a:lnSpc>
            <a:spcBef>
              <a:spcPct val="0"/>
            </a:spcBef>
            <a:spcAft>
              <a:spcPct val="20000"/>
            </a:spcAft>
            <a:buChar char="•"/>
          </a:pPr>
          <a:endParaRPr kumimoji="1" lang="ja-JP" altLang="en-US" sz="1600" kern="1200" dirty="0"/>
        </a:p>
        <a:p>
          <a:pPr marL="171450" lvl="1" indent="-171450" algn="l" defTabSz="711200">
            <a:lnSpc>
              <a:spcPct val="90000"/>
            </a:lnSpc>
            <a:spcBef>
              <a:spcPct val="0"/>
            </a:spcBef>
            <a:spcAft>
              <a:spcPct val="20000"/>
            </a:spcAft>
            <a:buChar char="•"/>
          </a:pPr>
          <a:endParaRPr kumimoji="1" lang="ja-JP" altLang="en-US" sz="1600" kern="1200" dirty="0"/>
        </a:p>
      </dsp:txBody>
      <dsp:txXfrm>
        <a:off x="0" y="362388"/>
        <a:ext cx="3873506" cy="1014764"/>
      </dsp:txXfrm>
    </dsp:sp>
    <dsp:sp modelId="{FFCB1485-B865-42A5-90C6-96E9E6F7D341}">
      <dsp:nvSpPr>
        <dsp:cNvPr id="0" name=""/>
        <dsp:cNvSpPr/>
      </dsp:nvSpPr>
      <dsp:spPr>
        <a:xfrm>
          <a:off x="0" y="1517694"/>
          <a:ext cx="3873506" cy="324515"/>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altLang="en-US" sz="2000" b="1" kern="1200" dirty="0"/>
            <a:t>覚醒ー低覚醒（縦軸）</a:t>
          </a:r>
        </a:p>
      </dsp:txBody>
      <dsp:txXfrm>
        <a:off x="15842" y="1533536"/>
        <a:ext cx="3841822" cy="292831"/>
      </dsp:txXfrm>
    </dsp:sp>
    <dsp:sp modelId="{49E88CB4-57BD-45C9-BEE9-FA179D56AB6B}">
      <dsp:nvSpPr>
        <dsp:cNvPr id="0" name=""/>
        <dsp:cNvSpPr/>
      </dsp:nvSpPr>
      <dsp:spPr>
        <a:xfrm>
          <a:off x="0" y="1703391"/>
          <a:ext cx="3873506" cy="1927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984" tIns="20320" rIns="113792" bIns="20320" numCol="1" spcCol="1270" anchor="t" anchorCtr="0">
          <a:noAutofit/>
        </a:bodyPr>
        <a:lstStyle/>
        <a:p>
          <a:pPr marL="171450" lvl="1" indent="-171450" algn="l" defTabSz="711200">
            <a:lnSpc>
              <a:spcPct val="90000"/>
            </a:lnSpc>
            <a:spcBef>
              <a:spcPct val="0"/>
            </a:spcBef>
            <a:spcAft>
              <a:spcPct val="20000"/>
            </a:spcAft>
            <a:buChar char="•"/>
          </a:pPr>
          <a:endParaRPr kumimoji="1" lang="ja-JP" altLang="en-US" sz="1600" kern="1200" dirty="0">
            <a:solidFill>
              <a:schemeClr val="tx1"/>
            </a:solidFill>
          </a:endParaRPr>
        </a:p>
        <a:p>
          <a:pPr marL="171450" lvl="1" indent="-171450" algn="l" defTabSz="711200">
            <a:lnSpc>
              <a:spcPct val="90000"/>
            </a:lnSpc>
            <a:spcBef>
              <a:spcPct val="0"/>
            </a:spcBef>
            <a:spcAft>
              <a:spcPct val="20000"/>
            </a:spcAft>
            <a:buChar char="•"/>
          </a:pPr>
          <a:r>
            <a:rPr kumimoji="1" lang="ja-JP" altLang="en-US" sz="1600" kern="1200" dirty="0">
              <a:solidFill>
                <a:schemeClr val="tx1"/>
              </a:solidFill>
            </a:rPr>
            <a:t>生理的な覚醒の度合いを表す。覚醒が高いと、瞳孔が開く、心拍数が増える、呼吸が速くなる、筋肉の緊張、体温上昇・・・などが見られる。低覚醒はその逆の変化が見られる。</a:t>
          </a:r>
        </a:p>
      </dsp:txBody>
      <dsp:txXfrm>
        <a:off x="0" y="1703391"/>
        <a:ext cx="3873506" cy="192780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9726BCB-8ACB-4304-8FFE-964A480F8E17}" type="datetimeFigureOut">
              <a:rPr kumimoji="1" lang="ja-JP" altLang="en-US" smtClean="0"/>
              <a:t>2021/2/25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96C841A3-0B96-4403-AEB2-DAB3E6FC1F22}" type="slidenum">
              <a:rPr kumimoji="1" lang="ja-JP" altLang="en-US" smtClean="0"/>
              <a:t>‹#›</a:t>
            </a:fld>
            <a:endParaRPr kumimoji="1" lang="ja-JP" altLang="en-US"/>
          </a:p>
        </p:txBody>
      </p:sp>
    </p:spTree>
    <p:extLst>
      <p:ext uri="{BB962C8B-B14F-4D97-AF65-F5344CB8AC3E}">
        <p14:creationId xmlns:p14="http://schemas.microsoft.com/office/powerpoint/2010/main" val="22918576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6C841A3-0B96-4403-AEB2-DAB3E6FC1F22}" type="slidenum">
              <a:rPr kumimoji="1" lang="ja-JP" altLang="en-US" smtClean="0"/>
              <a:t>1</a:t>
            </a:fld>
            <a:endParaRPr kumimoji="1" lang="ja-JP" altLang="en-US"/>
          </a:p>
        </p:txBody>
      </p:sp>
    </p:spTree>
    <p:extLst>
      <p:ext uri="{BB962C8B-B14F-4D97-AF65-F5344CB8AC3E}">
        <p14:creationId xmlns:p14="http://schemas.microsoft.com/office/powerpoint/2010/main" val="115120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Tree>
    <p:extLst>
      <p:ext uri="{BB962C8B-B14F-4D97-AF65-F5344CB8AC3E}">
        <p14:creationId xmlns:p14="http://schemas.microsoft.com/office/powerpoint/2010/main" val="24457912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Tree>
    <p:extLst>
      <p:ext uri="{BB962C8B-B14F-4D97-AF65-F5344CB8AC3E}">
        <p14:creationId xmlns:p14="http://schemas.microsoft.com/office/powerpoint/2010/main" val="1555804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3738713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3270793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96C841A3-0B96-4403-AEB2-DAB3E6FC1F22}" type="slidenum">
              <a:rPr kumimoji="1" lang="ja-JP" altLang="en-US" smtClean="0"/>
              <a:t>14</a:t>
            </a:fld>
            <a:endParaRPr kumimoji="1" lang="ja-JP" altLang="en-US"/>
          </a:p>
        </p:txBody>
      </p:sp>
    </p:spTree>
    <p:extLst>
      <p:ext uri="{BB962C8B-B14F-4D97-AF65-F5344CB8AC3E}">
        <p14:creationId xmlns:p14="http://schemas.microsoft.com/office/powerpoint/2010/main" val="1759384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ja-JP" dirty="0"/>
          </a:p>
        </p:txBody>
      </p:sp>
    </p:spTree>
    <p:extLst>
      <p:ext uri="{BB962C8B-B14F-4D97-AF65-F5344CB8AC3E}">
        <p14:creationId xmlns:p14="http://schemas.microsoft.com/office/powerpoint/2010/main" val="4149501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Grp="1"/>
          </p:cNvSpPr>
          <p:nvPr>
            <p:ph type="body" idx="1"/>
          </p:nvPr>
        </p:nvSpPr>
        <p:spPr bwMode="auto"/>
        <p:txBody>
          <a:bodyPr wrap="square" numCol="1" anchor="t" anchorCtr="0" compatLnSpc="1">
            <a:prstTxWarp prst="textNoShape">
              <a:avLst/>
            </a:prstTxWarp>
            <a:normAutofit/>
          </a:bodyPr>
          <a:lstStyle/>
          <a:p>
            <a:endParaRPr lang="en-US" altLang="ja-JP" dirty="0"/>
          </a:p>
        </p:txBody>
      </p:sp>
    </p:spTree>
    <p:extLst>
      <p:ext uri="{BB962C8B-B14F-4D97-AF65-F5344CB8AC3E}">
        <p14:creationId xmlns:p14="http://schemas.microsoft.com/office/powerpoint/2010/main" val="379438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96C841A3-0B96-4403-AEB2-DAB3E6FC1F22}" type="slidenum">
              <a:rPr kumimoji="1" lang="ja-JP" altLang="en-US" smtClean="0"/>
              <a:t>4</a:t>
            </a:fld>
            <a:endParaRPr kumimoji="1" lang="ja-JP" altLang="en-US"/>
          </a:p>
        </p:txBody>
      </p:sp>
    </p:spTree>
    <p:extLst>
      <p:ext uri="{BB962C8B-B14F-4D97-AF65-F5344CB8AC3E}">
        <p14:creationId xmlns:p14="http://schemas.microsoft.com/office/powerpoint/2010/main" val="1344416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6C841A3-0B96-4403-AEB2-DAB3E6FC1F22}" type="slidenum">
              <a:rPr kumimoji="1" lang="ja-JP" altLang="en-US" smtClean="0"/>
              <a:t>5</a:t>
            </a:fld>
            <a:endParaRPr kumimoji="1" lang="ja-JP" altLang="en-US"/>
          </a:p>
        </p:txBody>
      </p:sp>
    </p:spTree>
    <p:extLst>
      <p:ext uri="{BB962C8B-B14F-4D97-AF65-F5344CB8AC3E}">
        <p14:creationId xmlns:p14="http://schemas.microsoft.com/office/powerpoint/2010/main" val="1101501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p:cNvSpPr>
          <p:nvPr>
            <p:ph type="body" idx="1"/>
          </p:nvPr>
        </p:nvSpPr>
        <p:spPr bwMode="auto"/>
        <p:txBody>
          <a:bodyPr wrap="square" numCol="1" anchor="t" anchorCtr="0" compatLnSpc="1">
            <a:prstTxWarp prst="textNoShape">
              <a:avLst/>
            </a:prstTxWarp>
            <a:normAutofit/>
          </a:bodyPr>
          <a:lstStyle/>
          <a:p>
            <a:endParaRPr lang="ja-JP" altLang="ja-JP" dirty="0"/>
          </a:p>
        </p:txBody>
      </p:sp>
    </p:spTree>
    <p:extLst>
      <p:ext uri="{BB962C8B-B14F-4D97-AF65-F5344CB8AC3E}">
        <p14:creationId xmlns:p14="http://schemas.microsoft.com/office/powerpoint/2010/main" val="1984568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Tree>
    <p:extLst>
      <p:ext uri="{BB962C8B-B14F-4D97-AF65-F5344CB8AC3E}">
        <p14:creationId xmlns:p14="http://schemas.microsoft.com/office/powerpoint/2010/main" val="1042311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pPr>
              <a:defRPr/>
            </a:pPr>
            <a:fld id="{B4499FE2-DE6D-493F-B056-BFB7A5A5C24A}" type="slidenum">
              <a:rPr lang="ja-JP" altLang="en-US" smtClean="0">
                <a:solidFill>
                  <a:srgbClr val="000000"/>
                </a:solidFill>
              </a:rPr>
              <a:pPr>
                <a:defRPr/>
              </a:pPr>
              <a:t>8</a:t>
            </a:fld>
            <a:endParaRPr lang="en-US" altLang="ja-JP">
              <a:solidFill>
                <a:srgbClr val="000000"/>
              </a:solidFill>
            </a:endParaRPr>
          </a:p>
        </p:txBody>
      </p:sp>
    </p:spTree>
    <p:extLst>
      <p:ext uri="{BB962C8B-B14F-4D97-AF65-F5344CB8AC3E}">
        <p14:creationId xmlns:p14="http://schemas.microsoft.com/office/powerpoint/2010/main" val="3028908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fld id="{5887D0C9-D90F-4C64-ADA1-4F189A22C67D}" type="slidenum">
              <a:rPr lang="ja-JP" altLang="en-US" sz="1200" smtClean="0">
                <a:solidFill>
                  <a:srgbClr val="000000"/>
                </a:solidFill>
              </a:rPr>
              <a:pPr eaLnBrk="1" hangingPunct="1"/>
              <a:t>9</a:t>
            </a:fld>
            <a:endParaRPr lang="en-US" altLang="ja-JP" sz="1200">
              <a:solidFill>
                <a:srgbClr val="000000"/>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p>
        </p:txBody>
      </p:sp>
    </p:spTree>
    <p:extLst>
      <p:ext uri="{BB962C8B-B14F-4D97-AF65-F5344CB8AC3E}">
        <p14:creationId xmlns:p14="http://schemas.microsoft.com/office/powerpoint/2010/main" val="3484565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C63987-5980-4B10-A3E4-1664714A3C3C}" type="datetimeFigureOut">
              <a:rPr kumimoji="1" lang="ja-JP" altLang="en-US" smtClean="0"/>
              <a:t>2021/2/25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75407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C63987-5980-4B10-A3E4-1664714A3C3C}" type="datetimeFigureOut">
              <a:rPr kumimoji="1" lang="ja-JP" altLang="en-US" smtClean="0"/>
              <a:t>2021/2/25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3340466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C63987-5980-4B10-A3E4-1664714A3C3C}" type="datetimeFigureOut">
              <a:rPr kumimoji="1" lang="ja-JP" altLang="en-US" smtClean="0"/>
              <a:t>2021/2/25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27189747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4CA658D-0878-4638-8386-E8BDB85FA044}"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35113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96604B4B-DAF6-4CD4-BD72-B6A8689AD218}"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5321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434992A4-A9D8-4EDC-B0AD-AC4D9B03E4B6}"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37218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263D09F-CAE5-44DF-B983-8BBA4972DF63}"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93415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64FC8A3B-3D90-4357-A0BF-1524F3877834}"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58042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AAC624AE-9363-47EA-B8C2-3B1092975E1D}"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638152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AE507844-2EF0-4176-9452-0B7738E0B7EC}"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183054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1E8BBF9-DEA3-459B-B4B2-B7E8F9AA9F49}"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690558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C63987-5980-4B10-A3E4-1664714A3C3C}" type="datetimeFigureOut">
              <a:rPr kumimoji="1" lang="ja-JP" altLang="en-US" smtClean="0"/>
              <a:t>2021/2/25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171483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668B5054-3619-4049-BA96-8317E5735A6F}"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2476694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45A6EB2C-8E9D-4617-85E0-00D678A9417D}"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6516177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C52399EA-EDAB-4890-A36D-C55FAC994580}"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56377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547813" y="609600"/>
            <a:ext cx="6910387"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685800" y="1981200"/>
            <a:ext cx="7772400" cy="4114800"/>
          </a:xfrm>
        </p:spPr>
        <p:txBody>
          <a:bodyPr rtlCol="0">
            <a:normAutofit/>
          </a:bodyPr>
          <a:lstStyle/>
          <a:p>
            <a:pPr lvl="0"/>
            <a:endParaRPr lang="ja-JP" altLang="en-US" noProof="0"/>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63A8EE06-C3CC-4EF8-9E61-33F520418E06}"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8864102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4CA658D-0878-4638-8386-E8BDB85FA044}"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4258082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96604B4B-DAF6-4CD4-BD72-B6A8689AD218}"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197000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434992A4-A9D8-4EDC-B0AD-AC4D9B03E4B6}"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0243477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263D09F-CAE5-44DF-B983-8BBA4972DF63}"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0359789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64FC8A3B-3D90-4357-A0BF-1524F3877834}"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0172204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AAC624AE-9363-47EA-B8C2-3B1092975E1D}"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91870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8C63987-5980-4B10-A3E4-1664714A3C3C}" type="datetimeFigureOut">
              <a:rPr kumimoji="1" lang="ja-JP" altLang="en-US" smtClean="0"/>
              <a:t>2021/2/25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10840162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AE507844-2EF0-4176-9452-0B7738E0B7EC}"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7547370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1E8BBF9-DEA3-459B-B4B2-B7E8F9AA9F49}"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060640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668B5054-3619-4049-BA96-8317E5735A6F}"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040073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45A6EB2C-8E9D-4617-85E0-00D678A9417D}"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6831615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C52399EA-EDAB-4890-A36D-C55FAC994580}"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349107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ja-JP" altLang="en-US"/>
              <a:t>マスター タイトルの書式設定</a:t>
            </a:r>
            <a:endParaRPr lang="en-US" dirty="0"/>
          </a:p>
        </p:txBody>
      </p:sp>
      <p:sp>
        <p:nvSpPr>
          <p:cNvPr id="4" name="Date Placeholder 3"/>
          <p:cNvSpPr>
            <a:spLocks noGrp="1"/>
          </p:cNvSpPr>
          <p:nvPr>
            <p:ph type="dt" sz="half" idx="10"/>
          </p:nvPr>
        </p:nvSpPr>
        <p:spPr/>
        <p:txBody>
          <a:bodyPr/>
          <a:lstStyle/>
          <a:p>
            <a:fld id="{019012AB-C21B-4D6A-B0FA-974C0E543834}" type="datetime1">
              <a:rPr lang="ja-JP" altLang="en-US" smtClean="0">
                <a:solidFill>
                  <a:prstClr val="black">
                    <a:tint val="75000"/>
                  </a:prstClr>
                </a:solidFill>
              </a:rPr>
              <a:pPr/>
              <a:t>2021/2/25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7856F80-35A5-4732-BA6E-4F506A7D4B94}" type="slidenum">
              <a:rPr lang="ja-JP" altLang="en-US" smtClean="0">
                <a:solidFill>
                  <a:prstClr val="black">
                    <a:tint val="75000"/>
                  </a:prstClr>
                </a:solidFill>
              </a:rPr>
              <a:pPr/>
              <a:t>‹#›</a:t>
            </a:fld>
            <a:endParaRPr lang="ja-JP" altLang="en-US">
              <a:solidFill>
                <a:prstClr val="black">
                  <a:tint val="75000"/>
                </a:prstClr>
              </a:solidFill>
            </a:endParaRPr>
          </a:p>
        </p:txBody>
      </p:sp>
      <p:sp>
        <p:nvSpPr>
          <p:cNvPr id="8" name="Content Placeholder 7"/>
          <p:cNvSpPr>
            <a:spLocks noGrp="1"/>
          </p:cNvSpPr>
          <p:nvPr>
            <p:ph sz="quarter" idx="13"/>
          </p:nvPr>
        </p:nvSpPr>
        <p:spPr>
          <a:xfrm>
            <a:off x="609600" y="1600200"/>
            <a:ext cx="79248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790579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8C63987-5980-4B10-A3E4-1664714A3C3C}" type="datetimeFigureOut">
              <a:rPr kumimoji="1" lang="ja-JP" altLang="en-US" smtClean="0"/>
              <a:t>2021/2/25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731292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8C63987-5980-4B10-A3E4-1664714A3C3C}" type="datetimeFigureOut">
              <a:rPr kumimoji="1" lang="ja-JP" altLang="en-US" smtClean="0"/>
              <a:t>2021/2/25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7222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8C63987-5980-4B10-A3E4-1664714A3C3C}" type="datetimeFigureOut">
              <a:rPr kumimoji="1" lang="ja-JP" altLang="en-US" smtClean="0"/>
              <a:t>2021/2/25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131177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63987-5980-4B10-A3E4-1664714A3C3C}" type="datetimeFigureOut">
              <a:rPr kumimoji="1" lang="ja-JP" altLang="en-US" smtClean="0"/>
              <a:t>2021/2/25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2103394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8C63987-5980-4B10-A3E4-1664714A3C3C}" type="datetimeFigureOut">
              <a:rPr kumimoji="1" lang="ja-JP" altLang="en-US" smtClean="0"/>
              <a:t>2021/2/25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327942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8C63987-5980-4B10-A3E4-1664714A3C3C}" type="datetimeFigureOut">
              <a:rPr kumimoji="1" lang="ja-JP" altLang="en-US" smtClean="0"/>
              <a:t>2021/2/25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194565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C63987-5980-4B10-A3E4-1664714A3C3C}" type="datetimeFigureOut">
              <a:rPr kumimoji="1" lang="ja-JP" altLang="en-US" smtClean="0"/>
              <a:t>2021/2/25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CC8D99-E650-4AF9-89B6-C5C307363805}" type="slidenum">
              <a:rPr kumimoji="1" lang="ja-JP" altLang="en-US" smtClean="0"/>
              <a:t>‹#›</a:t>
            </a:fld>
            <a:endParaRPr kumimoji="1" lang="ja-JP" altLang="en-US"/>
          </a:p>
        </p:txBody>
      </p:sp>
    </p:spTree>
    <p:extLst>
      <p:ext uri="{BB962C8B-B14F-4D97-AF65-F5344CB8AC3E}">
        <p14:creationId xmlns:p14="http://schemas.microsoft.com/office/powerpoint/2010/main" val="206544245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itchFamily="50" charset="-128"/>
              </a:defRPr>
            </a:lvl1pPr>
          </a:lstStyle>
          <a:p>
            <a:pPr fontAlgn="base">
              <a:spcBef>
                <a:spcPct val="0"/>
              </a:spcBef>
              <a:spcAft>
                <a:spcPct val="0"/>
              </a:spcAft>
              <a:defRPr/>
            </a:pPr>
            <a:endParaRPr lang="en-US" altLang="ja-JP">
              <a:solidFill>
                <a:prstClr val="black">
                  <a:tint val="75000"/>
                </a:prstClr>
              </a:solidFill>
              <a:latin typeface="Times New Roman" pitchFamily="18" charset="0"/>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itchFamily="50" charset="-128"/>
              </a:defRPr>
            </a:lvl1pPr>
          </a:lstStyle>
          <a:p>
            <a:pPr fontAlgn="base">
              <a:spcBef>
                <a:spcPct val="0"/>
              </a:spcBef>
              <a:spcAft>
                <a:spcPct val="0"/>
              </a:spcAft>
              <a:defRPr/>
            </a:pPr>
            <a:endParaRPr lang="en-US" altLang="ja-JP">
              <a:solidFill>
                <a:prstClr val="black">
                  <a:tint val="75000"/>
                </a:prstClr>
              </a:solidFill>
              <a:latin typeface="Times New Roman" pitchFamily="18" charset="0"/>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ＭＳ Ｐゴシック" pitchFamily="50" charset="-128"/>
              </a:defRPr>
            </a:lvl1pPr>
          </a:lstStyle>
          <a:p>
            <a:pPr fontAlgn="base">
              <a:spcBef>
                <a:spcPct val="0"/>
              </a:spcBef>
              <a:spcAft>
                <a:spcPct val="0"/>
              </a:spcAft>
              <a:defRPr/>
            </a:pPr>
            <a:fld id="{82D6C5F1-EEE1-4897-BF6E-D1E6AE0CD774}" type="slidenum">
              <a:rPr lang="ja-JP" altLang="en-US">
                <a:solidFill>
                  <a:prstClr val="black">
                    <a:tint val="75000"/>
                  </a:prstClr>
                </a:solidFill>
                <a:latin typeface="Times New Roman" pitchFamily="18" charset="0"/>
              </a:rPr>
              <a:pPr fontAlgn="base">
                <a:spcBef>
                  <a:spcPct val="0"/>
                </a:spcBef>
                <a:spcAft>
                  <a:spcPct val="0"/>
                </a:spcAft>
                <a:defRPr/>
              </a:pPr>
              <a:t>‹#›</a:t>
            </a:fld>
            <a:endParaRPr lang="en-US" altLang="ja-JP">
              <a:solidFill>
                <a:prstClr val="black">
                  <a:tint val="75000"/>
                </a:prstClr>
              </a:solidFill>
              <a:latin typeface="Times New Roman" pitchFamily="18" charset="0"/>
            </a:endParaRPr>
          </a:p>
        </p:txBody>
      </p:sp>
    </p:spTree>
    <p:extLst>
      <p:ext uri="{BB962C8B-B14F-4D97-AF65-F5344CB8AC3E}">
        <p14:creationId xmlns:p14="http://schemas.microsoft.com/office/powerpoint/2010/main" val="40417313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itchFamily="50" charset="-128"/>
              </a:defRPr>
            </a:lvl1pPr>
          </a:lstStyle>
          <a:p>
            <a:pPr fontAlgn="base">
              <a:spcBef>
                <a:spcPct val="0"/>
              </a:spcBef>
              <a:spcAft>
                <a:spcPct val="0"/>
              </a:spcAft>
              <a:defRPr/>
            </a:pPr>
            <a:endParaRPr lang="en-US" altLang="ja-JP">
              <a:solidFill>
                <a:prstClr val="black">
                  <a:tint val="75000"/>
                </a:prstClr>
              </a:solidFill>
              <a:latin typeface="Times New Roman" pitchFamily="18" charset="0"/>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itchFamily="50" charset="-128"/>
              </a:defRPr>
            </a:lvl1pPr>
          </a:lstStyle>
          <a:p>
            <a:pPr fontAlgn="base">
              <a:spcBef>
                <a:spcPct val="0"/>
              </a:spcBef>
              <a:spcAft>
                <a:spcPct val="0"/>
              </a:spcAft>
              <a:defRPr/>
            </a:pPr>
            <a:endParaRPr lang="en-US" altLang="ja-JP">
              <a:solidFill>
                <a:prstClr val="black">
                  <a:tint val="75000"/>
                </a:prstClr>
              </a:solidFill>
              <a:latin typeface="Times New Roman" pitchFamily="18" charset="0"/>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ＭＳ Ｐゴシック" pitchFamily="50" charset="-128"/>
              </a:defRPr>
            </a:lvl1pPr>
          </a:lstStyle>
          <a:p>
            <a:pPr fontAlgn="base">
              <a:spcBef>
                <a:spcPct val="0"/>
              </a:spcBef>
              <a:spcAft>
                <a:spcPct val="0"/>
              </a:spcAft>
              <a:defRPr/>
            </a:pPr>
            <a:fld id="{82D6C5F1-EEE1-4897-BF6E-D1E6AE0CD774}" type="slidenum">
              <a:rPr lang="ja-JP" altLang="en-US">
                <a:solidFill>
                  <a:prstClr val="black">
                    <a:tint val="75000"/>
                  </a:prstClr>
                </a:solidFill>
                <a:latin typeface="Times New Roman" pitchFamily="18" charset="0"/>
              </a:rPr>
              <a:pPr fontAlgn="base">
                <a:spcBef>
                  <a:spcPct val="0"/>
                </a:spcBef>
                <a:spcAft>
                  <a:spcPct val="0"/>
                </a:spcAft>
                <a:defRPr/>
              </a:pPr>
              <a:t>‹#›</a:t>
            </a:fld>
            <a:endParaRPr lang="en-US" altLang="ja-JP">
              <a:solidFill>
                <a:prstClr val="black">
                  <a:tint val="75000"/>
                </a:prstClr>
              </a:solidFill>
              <a:latin typeface="Times New Roman" pitchFamily="18" charset="0"/>
            </a:endParaRPr>
          </a:p>
        </p:txBody>
      </p:sp>
    </p:spTree>
    <p:extLst>
      <p:ext uri="{BB962C8B-B14F-4D97-AF65-F5344CB8AC3E}">
        <p14:creationId xmlns:p14="http://schemas.microsoft.com/office/powerpoint/2010/main" val="3933323204"/>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435E828-8BD7-4D80-87B9-10BFB08CFF92}"/>
              </a:ext>
            </a:extLst>
          </p:cNvPr>
          <p:cNvSpPr>
            <a:spLocks noGrp="1"/>
          </p:cNvSpPr>
          <p:nvPr>
            <p:ph idx="1"/>
          </p:nvPr>
        </p:nvSpPr>
        <p:spPr>
          <a:xfrm>
            <a:off x="628650" y="0"/>
            <a:ext cx="7886700" cy="6858000"/>
          </a:xfrm>
        </p:spPr>
        <p:txBody>
          <a:bodyPr anchor="ctr"/>
          <a:lstStyle/>
          <a:p>
            <a:pPr marL="0" indent="0" algn="ctr">
              <a:buNone/>
            </a:pPr>
            <a:r>
              <a:rPr lang="ja-JP" altLang="en-US" sz="4400" dirty="0">
                <a:solidFill>
                  <a:prstClr val="black"/>
                </a:solidFill>
              </a:rPr>
              <a:t>体験整理シートの活用</a:t>
            </a:r>
            <a:endParaRPr lang="en-US" altLang="ja-JP" sz="4400" dirty="0">
              <a:solidFill>
                <a:prstClr val="black"/>
              </a:solidFill>
            </a:endParaRPr>
          </a:p>
          <a:p>
            <a:pPr marL="0" indent="0">
              <a:buNone/>
            </a:pPr>
            <a:r>
              <a:rPr lang="ja-JP" altLang="en-US" dirty="0">
                <a:solidFill>
                  <a:prstClr val="black"/>
                </a:solidFill>
              </a:rPr>
              <a:t>～ストレス場面を思考・感情・身体・行動・状況という　　　 </a:t>
            </a:r>
            <a:r>
              <a:rPr lang="ja-JP" altLang="en-US" dirty="0">
                <a:solidFill>
                  <a:schemeClr val="bg1"/>
                </a:solidFill>
              </a:rPr>
              <a:t>～</a:t>
            </a:r>
            <a:r>
              <a:rPr lang="ja-JP" altLang="en-US" dirty="0">
                <a:solidFill>
                  <a:prstClr val="black"/>
                </a:solidFill>
              </a:rPr>
              <a:t>５つの視点から整理する～</a:t>
            </a:r>
            <a:endParaRPr lang="ja-JP" altLang="en-US" dirty="0"/>
          </a:p>
          <a:p>
            <a:endParaRPr kumimoji="1" lang="ja-JP" altLang="en-US" dirty="0"/>
          </a:p>
        </p:txBody>
      </p:sp>
      <p:sp>
        <p:nvSpPr>
          <p:cNvPr id="2" name="テキスト ボックス 1"/>
          <p:cNvSpPr txBox="1"/>
          <p:nvPr/>
        </p:nvSpPr>
        <p:spPr>
          <a:xfrm>
            <a:off x="768625" y="6149009"/>
            <a:ext cx="7898297" cy="490329"/>
          </a:xfrm>
          <a:prstGeom prst="rect">
            <a:avLst/>
          </a:prstGeom>
          <a:noFill/>
        </p:spPr>
        <p:txBody>
          <a:bodyPr wrap="square" rtlCol="0">
            <a:noAutofit/>
          </a:bodyPr>
          <a:lstStyle/>
          <a:p>
            <a:r>
              <a:rPr kumimoji="1" lang="ja-JP" altLang="en-US" sz="1200" dirty="0"/>
              <a:t>独立行政法人高齢・障害・求職者雇用支援機構：「支援マニュアル</a:t>
            </a:r>
            <a:r>
              <a:rPr kumimoji="1" lang="en-US" altLang="ja-JP" sz="1200" dirty="0"/>
              <a:t>No.9</a:t>
            </a:r>
            <a:r>
              <a:rPr kumimoji="1" lang="ja-JP" altLang="en-US" sz="1200" dirty="0"/>
              <a:t>　気分障害等の精神疾患で休職中の方のためのストレス対処講習」、</a:t>
            </a:r>
            <a:r>
              <a:rPr kumimoji="1" lang="en-US" altLang="ja-JP" sz="1200" dirty="0"/>
              <a:t>2013</a:t>
            </a:r>
            <a:r>
              <a:rPr kumimoji="1" lang="ja-JP" altLang="en-US" sz="1200" dirty="0"/>
              <a:t>、</a:t>
            </a:r>
            <a:r>
              <a:rPr lang="en-US" altLang="ja-JP" sz="1200" dirty="0"/>
              <a:t>p58</a:t>
            </a:r>
            <a:r>
              <a:rPr lang="ja-JP" altLang="en-US" sz="1200" dirty="0"/>
              <a:t>、</a:t>
            </a:r>
            <a:r>
              <a:rPr lang="en-US" altLang="ja-JP" sz="1200" dirty="0"/>
              <a:t>67-74</a:t>
            </a:r>
            <a:r>
              <a:rPr lang="ja-JP" altLang="en-US" sz="1200" dirty="0"/>
              <a:t>を参考に作成</a:t>
            </a:r>
            <a:endParaRPr kumimoji="1" lang="ja-JP" altLang="en-US" sz="1200" dirty="0"/>
          </a:p>
        </p:txBody>
      </p:sp>
    </p:spTree>
    <p:extLst>
      <p:ext uri="{BB962C8B-B14F-4D97-AF65-F5344CB8AC3E}">
        <p14:creationId xmlns:p14="http://schemas.microsoft.com/office/powerpoint/2010/main" val="1607856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388" y="274638"/>
            <a:ext cx="8785225" cy="1143000"/>
          </a:xfrm>
        </p:spPr>
        <p:txBody>
          <a:bodyPr rtlCol="0">
            <a:noAutofit/>
          </a:bodyPr>
          <a:lstStyle/>
          <a:p>
            <a:pPr eaLnBrk="1" fontAlgn="auto" hangingPunct="1">
              <a:spcAft>
                <a:spcPts val="0"/>
              </a:spcAft>
              <a:defRPr/>
            </a:pPr>
            <a:r>
              <a:rPr lang="ja-JP" altLang="en-US" b="1" dirty="0">
                <a:latin typeface="+mn-ea"/>
                <a:ea typeface="+mn-ea"/>
              </a:rPr>
              <a:t>ステップ２：自分の気分・感情をつかまえる</a:t>
            </a:r>
          </a:p>
        </p:txBody>
      </p:sp>
      <p:sp>
        <p:nvSpPr>
          <p:cNvPr id="9219" name="コンテンツ プレースホルダ 2"/>
          <p:cNvSpPr>
            <a:spLocks noGrp="1"/>
          </p:cNvSpPr>
          <p:nvPr>
            <p:ph idx="1"/>
          </p:nvPr>
        </p:nvSpPr>
        <p:spPr/>
        <p:txBody>
          <a:bodyPr/>
          <a:lstStyle/>
          <a:p>
            <a:pPr eaLnBrk="1" hangingPunct="1">
              <a:buFont typeface="Wingdings 2" pitchFamily="18" charset="2"/>
              <a:buNone/>
            </a:pPr>
            <a:endParaRPr lang="en-US" altLang="ja-JP" dirty="0"/>
          </a:p>
          <a:p>
            <a:pPr eaLnBrk="1" hangingPunct="1">
              <a:buFont typeface="Wingdings 2" pitchFamily="18" charset="2"/>
              <a:buNone/>
            </a:pPr>
            <a:r>
              <a:rPr lang="ja-JP" altLang="en-US" b="1" dirty="0"/>
              <a:t>②それぞれの気分・感情について、０～１００％で</a:t>
            </a:r>
            <a:endParaRPr lang="en-US" altLang="ja-JP" b="1" dirty="0"/>
          </a:p>
          <a:p>
            <a:pPr eaLnBrk="1" hangingPunct="1">
              <a:buFont typeface="Wingdings 2" pitchFamily="18" charset="2"/>
              <a:buNone/>
            </a:pPr>
            <a:r>
              <a:rPr lang="ja-JP" altLang="en-US" b="1" dirty="0"/>
              <a:t>　　評価する。</a:t>
            </a:r>
            <a:endParaRPr lang="en-US" altLang="ja-JP" b="1" dirty="0"/>
          </a:p>
          <a:p>
            <a:pPr eaLnBrk="1" hangingPunct="1">
              <a:buFont typeface="Wingdings 2" pitchFamily="18" charset="2"/>
              <a:buNone/>
            </a:pPr>
            <a:endParaRPr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pPr eaLnBrk="1" hangingPunct="1"/>
            <a:r>
              <a:rPr lang="ja-JP" altLang="en-US" b="1"/>
              <a:t>ステップ３：　</a:t>
            </a:r>
            <a:br>
              <a:rPr lang="en-US" altLang="ja-JP" b="1"/>
            </a:br>
            <a:r>
              <a:rPr lang="ja-JP" altLang="en-US" b="1"/>
              <a:t>身体に生じた変化を振り返る</a:t>
            </a:r>
          </a:p>
        </p:txBody>
      </p:sp>
      <p:sp>
        <p:nvSpPr>
          <p:cNvPr id="10243" name="コンテンツ プレースホルダ 2"/>
          <p:cNvSpPr>
            <a:spLocks noGrp="1"/>
          </p:cNvSpPr>
          <p:nvPr>
            <p:ph idx="1"/>
          </p:nvPr>
        </p:nvSpPr>
        <p:spPr>
          <a:xfrm>
            <a:off x="755650" y="2060575"/>
            <a:ext cx="7499350" cy="4800600"/>
          </a:xfrm>
        </p:spPr>
        <p:txBody>
          <a:bodyPr/>
          <a:lstStyle/>
          <a:p>
            <a:pPr eaLnBrk="1" hangingPunct="1">
              <a:buFont typeface="Wingdings 2" pitchFamily="18" charset="2"/>
              <a:buNone/>
            </a:pPr>
            <a:r>
              <a:rPr lang="ja-JP" altLang="en-US" b="1" dirty="0"/>
              <a:t>　その状況で、どのような身体的変化が生じたかを記入する。</a:t>
            </a:r>
            <a:endParaRPr lang="en-US" altLang="ja-JP" b="1" dirty="0"/>
          </a:p>
          <a:p>
            <a:pPr eaLnBrk="1" hangingPunct="1">
              <a:buFont typeface="Wingdings 2" pitchFamily="18" charset="2"/>
              <a:buNone/>
            </a:pPr>
            <a:endParaRPr lang="en-US" altLang="ja-JP" dirty="0"/>
          </a:p>
          <a:p>
            <a:pPr eaLnBrk="1" hangingPunct="1">
              <a:buFont typeface="Wingdings 2" pitchFamily="18" charset="2"/>
              <a:buNone/>
            </a:pPr>
            <a:endParaRPr lang="en-US" altLang="ja-JP"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pPr eaLnBrk="1" hangingPunct="1"/>
            <a:r>
              <a:rPr lang="ja-JP" altLang="en-US" b="1"/>
              <a:t>ステップ４：　行動を振り返る</a:t>
            </a:r>
          </a:p>
        </p:txBody>
      </p:sp>
      <p:sp>
        <p:nvSpPr>
          <p:cNvPr id="11267" name="コンテンツ プレースホルダ 2"/>
          <p:cNvSpPr>
            <a:spLocks noGrp="1"/>
          </p:cNvSpPr>
          <p:nvPr>
            <p:ph idx="1"/>
          </p:nvPr>
        </p:nvSpPr>
        <p:spPr>
          <a:xfrm>
            <a:off x="755650" y="1844675"/>
            <a:ext cx="7499350" cy="4800600"/>
          </a:xfrm>
        </p:spPr>
        <p:txBody>
          <a:bodyPr/>
          <a:lstStyle/>
          <a:p>
            <a:pPr eaLnBrk="1" hangingPunct="1">
              <a:buFont typeface="Wingdings 2" pitchFamily="18" charset="2"/>
              <a:buNone/>
            </a:pPr>
            <a:r>
              <a:rPr lang="ja-JP" altLang="en-US" b="1" dirty="0"/>
              <a:t>　その状況で、思わずどんな行動をとってしまったのかをふり返って記入する。</a:t>
            </a:r>
            <a:endParaRPr lang="en-US" altLang="ja-JP" b="1" dirty="0"/>
          </a:p>
          <a:p>
            <a:pPr eaLnBrk="1" hangingPunct="1">
              <a:buFont typeface="Wingdings 2" pitchFamily="18" charset="2"/>
              <a:buNone/>
            </a:pPr>
            <a:endParaRPr lang="en-US" altLang="ja-JP" dirty="0"/>
          </a:p>
          <a:p>
            <a:pPr eaLnBrk="1" hangingPunct="1">
              <a:buFont typeface="Wingdings 2" pitchFamily="18" charset="2"/>
              <a:buNone/>
            </a:pPr>
            <a:endParaRPr lang="en-US" altLang="ja-JP"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44463" y="274638"/>
            <a:ext cx="8748712" cy="1143000"/>
          </a:xfrm>
        </p:spPr>
        <p:txBody>
          <a:bodyPr rtlCol="0">
            <a:noAutofit/>
          </a:bodyPr>
          <a:lstStyle/>
          <a:p>
            <a:pPr eaLnBrk="1" fontAlgn="auto" hangingPunct="1">
              <a:spcAft>
                <a:spcPts val="0"/>
              </a:spcAft>
              <a:defRPr/>
            </a:pPr>
            <a:r>
              <a:rPr lang="ja-JP" altLang="en-US" b="1" dirty="0">
                <a:latin typeface="+mj-ea"/>
              </a:rPr>
              <a:t>ステップ５：頭に浮かんだ言葉・</a:t>
            </a:r>
            <a:br>
              <a:rPr lang="en-US" altLang="ja-JP" b="1" dirty="0">
                <a:latin typeface="+mj-ea"/>
              </a:rPr>
            </a:br>
            <a:r>
              <a:rPr lang="ja-JP" altLang="en-US" b="1" dirty="0">
                <a:latin typeface="+mj-ea"/>
              </a:rPr>
              <a:t>イメージを意識する</a:t>
            </a:r>
          </a:p>
        </p:txBody>
      </p:sp>
      <p:sp>
        <p:nvSpPr>
          <p:cNvPr id="12291" name="コンテンツ プレースホルダ 2"/>
          <p:cNvSpPr>
            <a:spLocks noGrp="1"/>
          </p:cNvSpPr>
          <p:nvPr>
            <p:ph idx="4294967295"/>
          </p:nvPr>
        </p:nvSpPr>
        <p:spPr>
          <a:xfrm>
            <a:off x="971550" y="2208361"/>
            <a:ext cx="7499350" cy="4292451"/>
          </a:xfrm>
        </p:spPr>
        <p:txBody>
          <a:bodyPr/>
          <a:lstStyle/>
          <a:p>
            <a:pPr eaLnBrk="1" hangingPunct="1">
              <a:buFont typeface="Wingdings 2" pitchFamily="18" charset="2"/>
              <a:buNone/>
            </a:pPr>
            <a:r>
              <a:rPr lang="ja-JP" altLang="en-US" b="1" dirty="0"/>
              <a:t>　その状況で、実際に頭に浮かんだ言葉やイメージを書き出す。</a:t>
            </a:r>
            <a:endParaRPr lang="en-US" altLang="ja-JP" b="1" dirty="0"/>
          </a:p>
        </p:txBody>
      </p:sp>
      <p:sp>
        <p:nvSpPr>
          <p:cNvPr id="4" name="横巻き 3"/>
          <p:cNvSpPr/>
          <p:nvPr/>
        </p:nvSpPr>
        <p:spPr>
          <a:xfrm>
            <a:off x="971550" y="2924175"/>
            <a:ext cx="7072313" cy="3573463"/>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65125" indent="-282575">
              <a:buFont typeface="Wingdings 2" pitchFamily="18" charset="2"/>
              <a:buNone/>
              <a:defRPr/>
            </a:pPr>
            <a:r>
              <a:rPr lang="en-US" altLang="ja-JP" sz="2800" dirty="0">
                <a:solidFill>
                  <a:srgbClr val="FFFFFF"/>
                </a:solidFill>
              </a:rPr>
              <a:t>POINT</a:t>
            </a:r>
          </a:p>
          <a:p>
            <a:pPr marL="365125" indent="-282575">
              <a:buFont typeface="Wingdings 2" pitchFamily="18" charset="2"/>
              <a:buNone/>
              <a:defRPr/>
            </a:pPr>
            <a:r>
              <a:rPr lang="ja-JP" altLang="en-US" sz="2800" dirty="0">
                <a:solidFill>
                  <a:srgbClr val="FFFFFF"/>
                </a:solidFill>
              </a:rPr>
              <a:t>・できるだけ頭に浮かんだとおりに書く。</a:t>
            </a:r>
            <a:endParaRPr lang="en-US" altLang="ja-JP" sz="2800" dirty="0">
              <a:solidFill>
                <a:srgbClr val="FFFFFF"/>
              </a:solidFill>
            </a:endParaRPr>
          </a:p>
          <a:p>
            <a:pPr marL="365125" indent="-282575">
              <a:buFont typeface="Wingdings 2" pitchFamily="18" charset="2"/>
              <a:buNone/>
              <a:defRPr/>
            </a:pPr>
            <a:r>
              <a:rPr lang="ja-JP" altLang="en-US" sz="2800" dirty="0">
                <a:solidFill>
                  <a:srgbClr val="FFFFFF"/>
                </a:solidFill>
              </a:rPr>
              <a:t>・浮かんできたものは全部書く。映像や記</a:t>
            </a:r>
            <a:endParaRPr lang="en-US" altLang="ja-JP" sz="2800" dirty="0">
              <a:solidFill>
                <a:srgbClr val="FFFFFF"/>
              </a:solidFill>
            </a:endParaRPr>
          </a:p>
          <a:p>
            <a:pPr marL="365125" indent="-282575">
              <a:buFont typeface="Wingdings 2" pitchFamily="18" charset="2"/>
              <a:buNone/>
              <a:defRPr/>
            </a:pPr>
            <a:r>
              <a:rPr lang="ja-JP" altLang="en-US" sz="2800" dirty="0">
                <a:solidFill>
                  <a:srgbClr val="FFFFFF"/>
                </a:solidFill>
              </a:rPr>
              <a:t>憶、イメージも思考欄に書く。</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33928" y="80764"/>
            <a:ext cx="2206661" cy="304933"/>
          </a:xfrm>
          <a:prstGeom prst="roundRect">
            <a:avLst>
              <a:gd name="adj" fmla="val 14922"/>
            </a:avLst>
          </a:prstGeom>
          <a:noFill/>
          <a:ln>
            <a:noFill/>
          </a:ln>
        </p:spPr>
        <p:style>
          <a:lnRef idx="2">
            <a:schemeClr val="accent3"/>
          </a:lnRef>
          <a:fillRef idx="1">
            <a:schemeClr val="lt1"/>
          </a:fillRef>
          <a:effectRef idx="0">
            <a:schemeClr val="accent3"/>
          </a:effectRef>
          <a:fontRef idx="minor">
            <a:schemeClr val="dk1"/>
          </a:fontRef>
        </p:style>
        <p:txBody>
          <a:bodyPr tIns="36000" bIns="36000" anchor="ctr" anchorCtr="1"/>
          <a:lstStyle/>
          <a:p>
            <a:pPr>
              <a:lnSpc>
                <a:spcPct val="150000"/>
              </a:lnSpc>
            </a:pPr>
            <a:r>
              <a:rPr lang="ja-JP" altLang="en-US"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rPr>
              <a:t>体験整理シート（記入例）</a:t>
            </a:r>
            <a:endParaRPr lang="ja-JP" altLang="ja-JP"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endParaRPr>
          </a:p>
        </p:txBody>
      </p:sp>
      <p:grpSp>
        <p:nvGrpSpPr>
          <p:cNvPr id="2" name="グループ化 1"/>
          <p:cNvGrpSpPr/>
          <p:nvPr/>
        </p:nvGrpSpPr>
        <p:grpSpPr>
          <a:xfrm>
            <a:off x="33928" y="787400"/>
            <a:ext cx="9085930" cy="6019281"/>
            <a:chOff x="33928" y="787400"/>
            <a:chExt cx="9085930" cy="6019281"/>
          </a:xfrm>
        </p:grpSpPr>
        <p:sp>
          <p:nvSpPr>
            <p:cNvPr id="75" name="角丸四角形 74"/>
            <p:cNvSpPr/>
            <p:nvPr/>
          </p:nvSpPr>
          <p:spPr bwMode="auto">
            <a:xfrm>
              <a:off x="2887651" y="787400"/>
              <a:ext cx="6232207" cy="6019281"/>
            </a:xfrm>
            <a:prstGeom prst="roundRect">
              <a:avLst>
                <a:gd name="adj" fmla="val 0"/>
              </a:avLst>
            </a:prstGeom>
            <a:solidFill>
              <a:schemeClr val="bg1">
                <a:lumMod val="95000"/>
              </a:schemeClr>
            </a:solidFill>
            <a:ln w="57150" cap="flat" cmpd="sng" algn="ctr">
              <a:noFill/>
              <a:prstDash val="solid"/>
              <a:round/>
              <a:headEnd type="none" w="med" len="med"/>
              <a:tailEnd type="none" w="med" len="med"/>
            </a:ln>
            <a:effectLst/>
          </p:spPr>
          <p:txBody>
            <a:bodyPr bIns="81000" anchor="ctr" anchorCtr="0"/>
            <a:lstStyle/>
            <a:p>
              <a:pPr algn="ctr"/>
              <a:endParaRPr kumimoji="0" lang="ja-JP" altLang="en-US" sz="825"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7" name="角丸四角形 6"/>
            <p:cNvSpPr/>
            <p:nvPr/>
          </p:nvSpPr>
          <p:spPr>
            <a:xfrm>
              <a:off x="33928" y="1868377"/>
              <a:ext cx="2606681" cy="3538519"/>
            </a:xfrm>
            <a:prstGeom prst="roundRect">
              <a:avLst>
                <a:gd name="adj" fmla="val 0"/>
              </a:avLst>
            </a:prstGeom>
            <a:solidFill>
              <a:schemeClr val="bg1">
                <a:lumMod val="85000"/>
              </a:schemeClr>
            </a:solidFill>
            <a:ln>
              <a:noFill/>
            </a:ln>
          </p:spPr>
          <p:style>
            <a:lnRef idx="2">
              <a:schemeClr val="accent3"/>
            </a:lnRef>
            <a:fillRef idx="1">
              <a:schemeClr val="lt1"/>
            </a:fillRef>
            <a:effectRef idx="0">
              <a:schemeClr val="accent3"/>
            </a:effectRef>
            <a:fontRef idx="minor">
              <a:schemeClr val="dk1"/>
            </a:fontRef>
          </p:style>
          <p:txBody>
            <a:bodyPr tIns="54000" anchor="t"/>
            <a:lstStyle/>
            <a:p>
              <a:pPr algn="ct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　状　況　</a:t>
              </a:r>
              <a:r>
                <a:rPr lang="en-US" altLang="ja-JP" sz="1100" dirty="0">
                  <a:latin typeface="UD デジタル 教科書体 NP-R" panose="02020400000000000000" pitchFamily="18" charset="-128"/>
                  <a:ea typeface="UD デジタル 教科書体 NP-R" panose="02020400000000000000" pitchFamily="18" charset="-128"/>
                </a:rPr>
                <a:t>】</a:t>
              </a:r>
            </a:p>
          </p:txBody>
        </p:sp>
        <p:sp>
          <p:nvSpPr>
            <p:cNvPr id="8" name="角丸四角形 7"/>
            <p:cNvSpPr/>
            <p:nvPr/>
          </p:nvSpPr>
          <p:spPr>
            <a:xfrm>
              <a:off x="107052" y="2199924"/>
              <a:ext cx="2468178" cy="465624"/>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r>
                <a:rPr lang="ja-JP" altLang="en-US" sz="825" dirty="0">
                  <a:latin typeface="UD デジタル 教科書体 NP-R" panose="02020400000000000000" pitchFamily="18" charset="-128"/>
                  <a:ea typeface="UD デジタル 教科書体 NP-R" panose="02020400000000000000" pitchFamily="18" charset="-128"/>
                </a:rPr>
                <a:t>いつ</a:t>
              </a:r>
              <a:endParaRPr lang="en-US" altLang="ja-JP" sz="825" dirty="0">
                <a:latin typeface="UD デジタル 教科書体 NP-R" panose="02020400000000000000" pitchFamily="18" charset="-128"/>
                <a:ea typeface="UD デジタル 教科書体 NP-R" panose="02020400000000000000" pitchFamily="18" charset="-128"/>
              </a:endParaRPr>
            </a:p>
            <a:p>
              <a:r>
                <a:rPr lang="ja-JP" altLang="en-US" sz="1050" dirty="0">
                  <a:latin typeface="UD デジタル 教科書体 NP-R" panose="02020400000000000000" pitchFamily="18" charset="-128"/>
                  <a:ea typeface="UD デジタル 教科書体 NP-R" panose="02020400000000000000" pitchFamily="18" charset="-128"/>
                </a:rPr>
                <a:t>・昨日の出勤時</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9" name="角丸四角形 8"/>
            <p:cNvSpPr/>
            <p:nvPr/>
          </p:nvSpPr>
          <p:spPr>
            <a:xfrm>
              <a:off x="107049" y="3306126"/>
              <a:ext cx="2468178" cy="465624"/>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r>
                <a:rPr lang="ja-JP" altLang="en-US" sz="825" dirty="0">
                  <a:latin typeface="UD デジタル 教科書体 NP-R" panose="02020400000000000000" pitchFamily="18" charset="-128"/>
                  <a:ea typeface="UD デジタル 教科書体 NP-R" panose="02020400000000000000" pitchFamily="18" charset="-128"/>
                </a:rPr>
                <a:t>誰と</a:t>
              </a:r>
              <a:endParaRPr lang="en-US" altLang="ja-JP" sz="825" dirty="0">
                <a:latin typeface="UD デジタル 教科書体 NP-R" panose="02020400000000000000" pitchFamily="18" charset="-128"/>
                <a:ea typeface="UD デジタル 教科書体 NP-R" panose="02020400000000000000" pitchFamily="18" charset="-128"/>
              </a:endParaRPr>
            </a:p>
            <a:p>
              <a:r>
                <a:rPr lang="ja-JP" altLang="en-US" sz="1050" dirty="0">
                  <a:latin typeface="UD デジタル 教科書体 NP-R" panose="02020400000000000000" pitchFamily="18" charset="-128"/>
                  <a:ea typeface="UD デジタル 教科書体 NP-R" panose="02020400000000000000" pitchFamily="18" charset="-128"/>
                </a:rPr>
                <a:t>・上司</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10" name="角丸四角形 9"/>
            <p:cNvSpPr/>
            <p:nvPr/>
          </p:nvSpPr>
          <p:spPr>
            <a:xfrm>
              <a:off x="107049" y="2753025"/>
              <a:ext cx="2468178" cy="465624"/>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r>
                <a:rPr lang="ja-JP" altLang="en-US" sz="825" dirty="0">
                  <a:latin typeface="UD デジタル 教科書体 NP-R" panose="02020400000000000000" pitchFamily="18" charset="-128"/>
                  <a:ea typeface="UD デジタル 教科書体 NP-R" panose="02020400000000000000" pitchFamily="18" charset="-128"/>
                </a:rPr>
                <a:t>どこで</a:t>
              </a:r>
              <a:endParaRPr lang="en-US" altLang="ja-JP" sz="825" dirty="0">
                <a:latin typeface="UD デジタル 教科書体 NP-R" panose="02020400000000000000" pitchFamily="18" charset="-128"/>
                <a:ea typeface="UD デジタル 教科書体 NP-R" panose="02020400000000000000" pitchFamily="18" charset="-128"/>
              </a:endParaRPr>
            </a:p>
            <a:p>
              <a:r>
                <a:rPr lang="ja-JP" altLang="en-US" sz="1050" dirty="0">
                  <a:latin typeface="UD デジタル 教科書体 NP-R" panose="02020400000000000000" pitchFamily="18" charset="-128"/>
                  <a:ea typeface="UD デジタル 教科書体 NP-R" panose="02020400000000000000" pitchFamily="18" charset="-128"/>
                </a:rPr>
                <a:t>・会社の廊下</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12" name="角丸四角形 11"/>
            <p:cNvSpPr/>
            <p:nvPr/>
          </p:nvSpPr>
          <p:spPr>
            <a:xfrm>
              <a:off x="107048" y="3862842"/>
              <a:ext cx="2468178" cy="140655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r>
                <a:rPr lang="ja-JP" altLang="en-US" sz="825" dirty="0">
                  <a:latin typeface="UD デジタル 教科書体 NP-R" panose="02020400000000000000" pitchFamily="18" charset="-128"/>
                  <a:ea typeface="UD デジタル 教科書体 NP-R" panose="02020400000000000000" pitchFamily="18" charset="-128"/>
                </a:rPr>
                <a:t>どんなことが起きた</a:t>
              </a:r>
              <a:endParaRPr lang="en-US" altLang="ja-JP" sz="825" dirty="0">
                <a:latin typeface="UD デジタル 教科書体 NP-R" panose="02020400000000000000" pitchFamily="18" charset="-128"/>
                <a:ea typeface="UD デジタル 教科書体 NP-R" panose="02020400000000000000" pitchFamily="18" charset="-128"/>
              </a:endParaRPr>
            </a:p>
            <a:p>
              <a:r>
                <a:rPr lang="ja-JP" altLang="en-US" sz="1050" dirty="0">
                  <a:latin typeface="UD デジタル 教科書体 NP-R" panose="02020400000000000000" pitchFamily="18" charset="-128"/>
                  <a:ea typeface="UD デジタル 教科書体 NP-R" panose="02020400000000000000" pitchFamily="18" charset="-128"/>
                </a:rPr>
                <a:t>・すれ違った際に、自分から「おはようございます」と挨拶をしたが、上司は軽くうなずくだけで通り過ぎていった。</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13" name="角丸四角形 12"/>
            <p:cNvSpPr/>
            <p:nvPr/>
          </p:nvSpPr>
          <p:spPr>
            <a:xfrm>
              <a:off x="3028477" y="917049"/>
              <a:ext cx="2754923" cy="2669269"/>
            </a:xfrm>
            <a:prstGeom prst="roundRect">
              <a:avLst>
                <a:gd name="adj" fmla="val 0"/>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tIns="54000" anchor="t"/>
            <a:lstStyle/>
            <a:p>
              <a:pPr algn="ct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その時頭に浮かんだ言葉･イメージ</a:t>
              </a:r>
              <a:r>
                <a:rPr lang="en-US" altLang="ja-JP" sz="1100" dirty="0">
                  <a:latin typeface="UD デジタル 教科書体 NP-R" panose="02020400000000000000" pitchFamily="18" charset="-128"/>
                  <a:ea typeface="UD デジタル 教科書体 NP-R" panose="02020400000000000000" pitchFamily="18" charset="-128"/>
                </a:rPr>
                <a:t>】</a:t>
              </a:r>
            </a:p>
          </p:txBody>
        </p:sp>
        <p:sp>
          <p:nvSpPr>
            <p:cNvPr id="14" name="角丸四角形 13"/>
            <p:cNvSpPr/>
            <p:nvPr/>
          </p:nvSpPr>
          <p:spPr>
            <a:xfrm>
              <a:off x="3121798" y="1201705"/>
              <a:ext cx="2554235" cy="709462"/>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r>
                <a:rPr lang="ja-JP" altLang="en-US" sz="1050" dirty="0">
                  <a:latin typeface="UD デジタル 教科書体 NP-R" panose="02020400000000000000" pitchFamily="18" charset="-128"/>
                  <a:ea typeface="UD デジタル 教科書体 NP-R" panose="02020400000000000000" pitchFamily="18" charset="-128"/>
                </a:rPr>
                <a:t>・素っ気ない挨拶だなぁ。</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18" name="角丸四角形 17"/>
            <p:cNvSpPr/>
            <p:nvPr/>
          </p:nvSpPr>
          <p:spPr>
            <a:xfrm>
              <a:off x="6230803" y="917049"/>
              <a:ext cx="2754923" cy="2669269"/>
            </a:xfrm>
            <a:prstGeom prst="roundRect">
              <a:avLst>
                <a:gd name="adj" fmla="val 0"/>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tIns="54000" anchor="t"/>
            <a:lstStyle/>
            <a:p>
              <a:pPr algn="ct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その時感じた気分・感情（強さ％）</a:t>
              </a:r>
              <a:r>
                <a:rPr lang="en-US" altLang="ja-JP" sz="1100" dirty="0">
                  <a:latin typeface="UD デジタル 教科書体 NP-R" panose="02020400000000000000" pitchFamily="18" charset="-128"/>
                  <a:ea typeface="UD デジタル 教科書体 NP-R" panose="02020400000000000000" pitchFamily="18" charset="-128"/>
                </a:rPr>
                <a:t>】</a:t>
              </a:r>
            </a:p>
          </p:txBody>
        </p:sp>
        <p:sp>
          <p:nvSpPr>
            <p:cNvPr id="19" name="角丸四角形 18"/>
            <p:cNvSpPr/>
            <p:nvPr/>
          </p:nvSpPr>
          <p:spPr>
            <a:xfrm>
              <a:off x="6327604" y="1201704"/>
              <a:ext cx="211094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anchor="t"/>
            <a:lstStyle/>
            <a:p>
              <a:r>
                <a:rPr lang="ja-JP" altLang="en-US" sz="825" dirty="0">
                  <a:latin typeface="UD デジタル 教科書体 NP-R" panose="02020400000000000000" pitchFamily="18" charset="-128"/>
                  <a:ea typeface="UD デジタル 教科書体 NP-R" panose="02020400000000000000" pitchFamily="18" charset="-128"/>
                </a:rPr>
                <a:t>（気分・感情）</a:t>
              </a:r>
              <a:r>
                <a:rPr lang="ja-JP" altLang="en-US" sz="1050" dirty="0">
                  <a:latin typeface="UD デジタル 教科書体 NP-R" panose="02020400000000000000" pitchFamily="18" charset="-128"/>
                  <a:ea typeface="UD デジタル 教科書体 NP-R" panose="02020400000000000000" pitchFamily="18" charset="-128"/>
                </a:rPr>
                <a:t>不安</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23" name="角丸四角形 22"/>
            <p:cNvSpPr/>
            <p:nvPr/>
          </p:nvSpPr>
          <p:spPr>
            <a:xfrm>
              <a:off x="3028477" y="4035681"/>
              <a:ext cx="2754923" cy="2669269"/>
            </a:xfrm>
            <a:prstGeom prst="roundRect">
              <a:avLst>
                <a:gd name="adj" fmla="val 0"/>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tIns="54000" anchor="t"/>
            <a:lstStyle/>
            <a:p>
              <a:pPr algn="ct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その時自分がとった行動</a:t>
              </a:r>
              <a:r>
                <a:rPr lang="en-US" altLang="ja-JP" sz="1100" dirty="0">
                  <a:latin typeface="UD デジタル 教科書体 NP-R" panose="02020400000000000000" pitchFamily="18" charset="-128"/>
                  <a:ea typeface="UD デジタル 教科書体 NP-R" panose="02020400000000000000" pitchFamily="18" charset="-128"/>
                </a:rPr>
                <a:t>】</a:t>
              </a:r>
            </a:p>
          </p:txBody>
        </p:sp>
        <p:sp>
          <p:nvSpPr>
            <p:cNvPr id="27" name="角丸四角形 26"/>
            <p:cNvSpPr/>
            <p:nvPr/>
          </p:nvSpPr>
          <p:spPr>
            <a:xfrm>
              <a:off x="3125281" y="4314109"/>
              <a:ext cx="2554235" cy="2289538"/>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r>
                <a:rPr lang="ja-JP" altLang="en-US" sz="1050" dirty="0">
                  <a:latin typeface="UD デジタル 教科書体 NP-R" panose="02020400000000000000" pitchFamily="18" charset="-128"/>
                  <a:ea typeface="UD デジタル 教科書体 NP-R" panose="02020400000000000000" pitchFamily="18" charset="-128"/>
                </a:rPr>
                <a:t>・自分のデスクに向かう間、自分が何か上司の機嫌を損ねるようなことをしたか振り返った。</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28" name="角丸四角形 27"/>
            <p:cNvSpPr/>
            <p:nvPr/>
          </p:nvSpPr>
          <p:spPr>
            <a:xfrm>
              <a:off x="6230803" y="4035681"/>
              <a:ext cx="2754923" cy="2669269"/>
            </a:xfrm>
            <a:prstGeom prst="roundRect">
              <a:avLst>
                <a:gd name="adj" fmla="val 0"/>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tIns="54000" anchor="t"/>
            <a:lstStyle/>
            <a:p>
              <a:pPr algn="ct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その時感じた身体の変化</a:t>
              </a:r>
              <a:r>
                <a:rPr lang="en-US" altLang="ja-JP" sz="1100" dirty="0">
                  <a:latin typeface="UD デジタル 教科書体 NP-R" panose="02020400000000000000" pitchFamily="18" charset="-128"/>
                  <a:ea typeface="UD デジタル 教科書体 NP-R" panose="02020400000000000000" pitchFamily="18" charset="-128"/>
                </a:rPr>
                <a:t>】</a:t>
              </a:r>
            </a:p>
          </p:txBody>
        </p:sp>
        <p:sp>
          <p:nvSpPr>
            <p:cNvPr id="33" name="角丸四角形 32"/>
            <p:cNvSpPr/>
            <p:nvPr/>
          </p:nvSpPr>
          <p:spPr>
            <a:xfrm>
              <a:off x="8471531" y="1201704"/>
              <a:ext cx="41030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rIns="36000" bIns="36000" anchor="b" anchorCtr="0"/>
            <a:lstStyle/>
            <a:p>
              <a:pPr algn="r"/>
              <a:r>
                <a:rPr lang="ja-JP" altLang="en-US" sz="825" dirty="0">
                  <a:latin typeface="UD デジタル 教科書体 NP-R" panose="02020400000000000000" pitchFamily="18" charset="-128"/>
                  <a:ea typeface="UD デジタル 教科書体 NP-R" panose="02020400000000000000" pitchFamily="18" charset="-128"/>
                </a:rPr>
                <a:t>％</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4" name="角丸四角形 33"/>
            <p:cNvSpPr/>
            <p:nvPr/>
          </p:nvSpPr>
          <p:spPr>
            <a:xfrm>
              <a:off x="3121797" y="2001365"/>
              <a:ext cx="2554235" cy="709462"/>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5" name="角丸四角形 34"/>
            <p:cNvSpPr/>
            <p:nvPr/>
          </p:nvSpPr>
          <p:spPr>
            <a:xfrm>
              <a:off x="3121797" y="2801025"/>
              <a:ext cx="2554235" cy="709462"/>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6" name="角丸四角形 35"/>
            <p:cNvSpPr/>
            <p:nvPr/>
          </p:nvSpPr>
          <p:spPr>
            <a:xfrm>
              <a:off x="6327604" y="1672867"/>
              <a:ext cx="211094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anchor="t"/>
            <a:lstStyle/>
            <a:p>
              <a:r>
                <a:rPr lang="ja-JP" altLang="en-US" sz="825" dirty="0">
                  <a:latin typeface="UD デジタル 教科書体 NP-R" panose="02020400000000000000" pitchFamily="18" charset="-128"/>
                  <a:ea typeface="UD デジタル 教科書体 NP-R" panose="02020400000000000000" pitchFamily="18" charset="-128"/>
                </a:rPr>
                <a:t>（気分・感情）</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7" name="角丸四角形 36"/>
            <p:cNvSpPr/>
            <p:nvPr/>
          </p:nvSpPr>
          <p:spPr>
            <a:xfrm>
              <a:off x="8471530" y="1672867"/>
              <a:ext cx="41030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rIns="36000" bIns="36000" anchor="b" anchorCtr="0"/>
            <a:lstStyle/>
            <a:p>
              <a:pPr algn="r"/>
              <a:r>
                <a:rPr lang="ja-JP" altLang="en-US" sz="825" dirty="0">
                  <a:latin typeface="UD デジタル 教科書体 NP-R" panose="02020400000000000000" pitchFamily="18" charset="-128"/>
                  <a:ea typeface="UD デジタル 教科書体 NP-R" panose="02020400000000000000" pitchFamily="18" charset="-128"/>
                </a:rPr>
                <a:t>％</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8" name="角丸四角形 37"/>
            <p:cNvSpPr/>
            <p:nvPr/>
          </p:nvSpPr>
          <p:spPr>
            <a:xfrm>
              <a:off x="6327604" y="2144030"/>
              <a:ext cx="211094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anchor="t"/>
            <a:lstStyle/>
            <a:p>
              <a:r>
                <a:rPr lang="ja-JP" altLang="en-US" sz="825" dirty="0">
                  <a:latin typeface="UD デジタル 教科書体 NP-R" panose="02020400000000000000" pitchFamily="18" charset="-128"/>
                  <a:ea typeface="UD デジタル 教科書体 NP-R" panose="02020400000000000000" pitchFamily="18" charset="-128"/>
                </a:rPr>
                <a:t>（気分・感情）</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9" name="角丸四角形 38"/>
            <p:cNvSpPr/>
            <p:nvPr/>
          </p:nvSpPr>
          <p:spPr>
            <a:xfrm>
              <a:off x="8471530" y="2144030"/>
              <a:ext cx="41030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rIns="36000" bIns="36000" anchor="b" anchorCtr="0"/>
            <a:lstStyle/>
            <a:p>
              <a:pPr algn="r"/>
              <a:r>
                <a:rPr lang="ja-JP" altLang="en-US" sz="825" dirty="0">
                  <a:latin typeface="UD デジタル 教科書体 NP-R" panose="02020400000000000000" pitchFamily="18" charset="-128"/>
                  <a:ea typeface="UD デジタル 教科書体 NP-R" panose="02020400000000000000" pitchFamily="18" charset="-128"/>
                </a:rPr>
                <a:t>％</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40" name="角丸四角形 39"/>
            <p:cNvSpPr/>
            <p:nvPr/>
          </p:nvSpPr>
          <p:spPr>
            <a:xfrm>
              <a:off x="6327604" y="2620254"/>
              <a:ext cx="211094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anchor="t"/>
            <a:lstStyle/>
            <a:p>
              <a:r>
                <a:rPr lang="ja-JP" altLang="en-US" sz="825" dirty="0">
                  <a:latin typeface="UD デジタル 教科書体 NP-R" panose="02020400000000000000" pitchFamily="18" charset="-128"/>
                  <a:ea typeface="UD デジタル 教科書体 NP-R" panose="02020400000000000000" pitchFamily="18" charset="-128"/>
                </a:rPr>
                <a:t>（気分・感情）</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41" name="角丸四角形 40"/>
            <p:cNvSpPr/>
            <p:nvPr/>
          </p:nvSpPr>
          <p:spPr>
            <a:xfrm>
              <a:off x="8471530" y="2620254"/>
              <a:ext cx="41030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rIns="36000" bIns="36000" anchor="b" anchorCtr="0"/>
            <a:lstStyle/>
            <a:p>
              <a:pPr algn="r"/>
              <a:r>
                <a:rPr lang="ja-JP" altLang="en-US" sz="825" dirty="0">
                  <a:latin typeface="UD デジタル 教科書体 NP-R" panose="02020400000000000000" pitchFamily="18" charset="-128"/>
                  <a:ea typeface="UD デジタル 教科書体 NP-R" panose="02020400000000000000" pitchFamily="18" charset="-128"/>
                </a:rPr>
                <a:t>％</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42" name="角丸四角形 41"/>
            <p:cNvSpPr/>
            <p:nvPr/>
          </p:nvSpPr>
          <p:spPr>
            <a:xfrm>
              <a:off x="6327604" y="3096478"/>
              <a:ext cx="211094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anchor="t"/>
            <a:lstStyle/>
            <a:p>
              <a:r>
                <a:rPr lang="ja-JP" altLang="en-US" sz="825" dirty="0">
                  <a:latin typeface="UD デジタル 教科書体 NP-R" panose="02020400000000000000" pitchFamily="18" charset="-128"/>
                  <a:ea typeface="UD デジタル 教科書体 NP-R" panose="02020400000000000000" pitchFamily="18" charset="-128"/>
                </a:rPr>
                <a:t>（気分・感情）</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43" name="角丸四角形 42"/>
            <p:cNvSpPr/>
            <p:nvPr/>
          </p:nvSpPr>
          <p:spPr>
            <a:xfrm>
              <a:off x="8471530" y="3096478"/>
              <a:ext cx="41030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rIns="36000" bIns="36000" anchor="b" anchorCtr="0"/>
            <a:lstStyle/>
            <a:p>
              <a:pPr algn="r"/>
              <a:r>
                <a:rPr lang="ja-JP" altLang="en-US" sz="825" dirty="0">
                  <a:latin typeface="UD デジタル 教科書体 NP-R" panose="02020400000000000000" pitchFamily="18" charset="-128"/>
                  <a:ea typeface="UD デジタル 教科書体 NP-R" panose="02020400000000000000" pitchFamily="18" charset="-128"/>
                </a:rPr>
                <a:t>％</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44" name="角丸四角形 43"/>
            <p:cNvSpPr/>
            <p:nvPr/>
          </p:nvSpPr>
          <p:spPr>
            <a:xfrm>
              <a:off x="6327604" y="4320670"/>
              <a:ext cx="2554234"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rIns="36000" anchor="t"/>
            <a:lstStyle/>
            <a:p>
              <a:r>
                <a:rPr lang="ja-JP" altLang="en-US" sz="825" dirty="0">
                  <a:latin typeface="UD デジタル 教科書体 NP-R" panose="02020400000000000000" pitchFamily="18" charset="-128"/>
                  <a:ea typeface="UD デジタル 教科書体 NP-R" panose="02020400000000000000" pitchFamily="18" charset="-128"/>
                </a:rPr>
                <a:t>（頭・目・耳・口・首）</a:t>
              </a:r>
            </a:p>
            <a:p>
              <a:r>
                <a:rPr lang="ja-JP" altLang="en-US" sz="1050" dirty="0">
                  <a:latin typeface="UD デジタル 教科書体 NP-R" panose="02020400000000000000" pitchFamily="18" charset="-128"/>
                  <a:ea typeface="UD デジタル 教科書体 NP-R" panose="02020400000000000000" pitchFamily="18" charset="-128"/>
                </a:rPr>
                <a:t>・顔が少し熱っぽい。</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46" name="角丸四角形 45"/>
            <p:cNvSpPr/>
            <p:nvPr/>
          </p:nvSpPr>
          <p:spPr>
            <a:xfrm>
              <a:off x="6327603" y="4791833"/>
              <a:ext cx="2554234"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rIns="36000" anchor="t"/>
            <a:lstStyle/>
            <a:p>
              <a:r>
                <a:rPr lang="ja-JP" altLang="en-US" sz="825" dirty="0">
                  <a:latin typeface="UD デジタル 教科書体 NP-R" panose="02020400000000000000" pitchFamily="18" charset="-128"/>
                  <a:ea typeface="UD デジタル 教科書体 NP-R" panose="02020400000000000000" pitchFamily="18" charset="-128"/>
                </a:rPr>
                <a:t>（肩・胸・腕・手・手の指）</a:t>
              </a:r>
            </a:p>
            <a:p>
              <a:r>
                <a:rPr lang="ja-JP" altLang="en-US" sz="1050" dirty="0">
                  <a:latin typeface="UD デジタル 教科書体 NP-R" panose="02020400000000000000" pitchFamily="18" charset="-128"/>
                  <a:ea typeface="UD デジタル 教科書体 NP-R" panose="02020400000000000000" pitchFamily="18" charset="-128"/>
                </a:rPr>
                <a:t>・胸のあたりが重い感じ。</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48" name="角丸四角形 47"/>
            <p:cNvSpPr/>
            <p:nvPr/>
          </p:nvSpPr>
          <p:spPr>
            <a:xfrm>
              <a:off x="6327603" y="5262996"/>
              <a:ext cx="2554234"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rIns="36000" anchor="t"/>
            <a:lstStyle/>
            <a:p>
              <a:r>
                <a:rPr lang="ja-JP" altLang="en-US" sz="825" dirty="0">
                  <a:latin typeface="UD デジタル 教科書体 NP-R" panose="02020400000000000000" pitchFamily="18" charset="-128"/>
                  <a:ea typeface="UD デジタル 教科書体 NP-R" panose="02020400000000000000" pitchFamily="18" charset="-128"/>
                </a:rPr>
                <a:t>（腹・背中）</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50" name="角丸四角形 49"/>
            <p:cNvSpPr/>
            <p:nvPr/>
          </p:nvSpPr>
          <p:spPr>
            <a:xfrm>
              <a:off x="6327603" y="5739220"/>
              <a:ext cx="2554234"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rIns="36000" anchor="t"/>
            <a:lstStyle/>
            <a:p>
              <a:r>
                <a:rPr lang="ja-JP" altLang="en-US" sz="825" dirty="0">
                  <a:latin typeface="UD デジタル 教科書体 NP-R" panose="02020400000000000000" pitchFamily="18" charset="-128"/>
                  <a:ea typeface="UD デジタル 教科書体 NP-R" panose="02020400000000000000" pitchFamily="18" charset="-128"/>
                </a:rPr>
                <a:t>（腰・股関節）</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52" name="角丸四角形 51"/>
            <p:cNvSpPr/>
            <p:nvPr/>
          </p:nvSpPr>
          <p:spPr>
            <a:xfrm>
              <a:off x="6327603" y="6215444"/>
              <a:ext cx="2554234"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rIns="36000" anchor="t"/>
            <a:lstStyle/>
            <a:p>
              <a:r>
                <a:rPr lang="ja-JP" altLang="en-US" sz="825" dirty="0">
                  <a:latin typeface="UD デジタル 教科書体 NP-R" panose="02020400000000000000" pitchFamily="18" charset="-128"/>
                  <a:ea typeface="UD デジタル 教科書体 NP-R" panose="02020400000000000000" pitchFamily="18" charset="-128"/>
                </a:rPr>
                <a:t>（太もも・ヒザ・足首・足の指）</a:t>
              </a:r>
              <a:endParaRPr lang="en-US" altLang="ja-JP" sz="825" dirty="0">
                <a:latin typeface="UD デジタル 教科書体 NP-R" panose="02020400000000000000" pitchFamily="18" charset="-128"/>
                <a:ea typeface="UD デジタル 教科書体 NP-R" panose="02020400000000000000" pitchFamily="18" charset="-128"/>
              </a:endParaRPr>
            </a:p>
          </p:txBody>
        </p:sp>
        <p:cxnSp>
          <p:nvCxnSpPr>
            <p:cNvPr id="3" name="直線矢印コネクタ 2"/>
            <p:cNvCxnSpPr>
              <a:stCxn id="13" idx="2"/>
              <a:endCxn id="23" idx="0"/>
            </p:cNvCxnSpPr>
            <p:nvPr/>
          </p:nvCxnSpPr>
          <p:spPr>
            <a:xfrm>
              <a:off x="4405939" y="3586318"/>
              <a:ext cx="0" cy="449363"/>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stCxn id="18" idx="2"/>
              <a:endCxn id="28" idx="0"/>
            </p:cNvCxnSpPr>
            <p:nvPr/>
          </p:nvCxnSpPr>
          <p:spPr>
            <a:xfrm>
              <a:off x="7608265" y="3586318"/>
              <a:ext cx="0" cy="449363"/>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a:stCxn id="13" idx="3"/>
              <a:endCxn id="18" idx="1"/>
            </p:cNvCxnSpPr>
            <p:nvPr/>
          </p:nvCxnSpPr>
          <p:spPr>
            <a:xfrm>
              <a:off x="5783400" y="2251684"/>
              <a:ext cx="447403" cy="0"/>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stCxn id="23" idx="3"/>
              <a:endCxn id="28" idx="1"/>
            </p:cNvCxnSpPr>
            <p:nvPr/>
          </p:nvCxnSpPr>
          <p:spPr>
            <a:xfrm>
              <a:off x="5783400" y="5370316"/>
              <a:ext cx="447403" cy="0"/>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5783400" y="3586318"/>
              <a:ext cx="447403" cy="449363"/>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flipV="1">
              <a:off x="5783400" y="3586318"/>
              <a:ext cx="447403" cy="449364"/>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sp>
          <p:nvSpPr>
            <p:cNvPr id="45" name="右矢印 44"/>
            <p:cNvSpPr/>
            <p:nvPr/>
          </p:nvSpPr>
          <p:spPr>
            <a:xfrm>
              <a:off x="2656177" y="3389026"/>
              <a:ext cx="362437" cy="497219"/>
            </a:xfrm>
            <a:prstGeom prst="rightArrow">
              <a:avLst>
                <a:gd name="adj1" fmla="val 40705"/>
                <a:gd name="adj2" fmla="val 6146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7" name="角丸四角形 46"/>
          <p:cNvSpPr/>
          <p:nvPr/>
        </p:nvSpPr>
        <p:spPr>
          <a:xfrm>
            <a:off x="6914042" y="80764"/>
            <a:ext cx="2206661" cy="547538"/>
          </a:xfrm>
          <a:prstGeom prst="roundRect">
            <a:avLst>
              <a:gd name="adj" fmla="val 14922"/>
            </a:avLst>
          </a:prstGeom>
          <a:noFill/>
          <a:ln>
            <a:noFill/>
          </a:ln>
        </p:spPr>
        <p:style>
          <a:lnRef idx="2">
            <a:schemeClr val="accent3"/>
          </a:lnRef>
          <a:fillRef idx="1">
            <a:schemeClr val="lt1"/>
          </a:fillRef>
          <a:effectRef idx="0">
            <a:schemeClr val="accent3"/>
          </a:effectRef>
          <a:fontRef idx="minor">
            <a:schemeClr val="dk1"/>
          </a:fontRef>
        </p:style>
        <p:txBody>
          <a:bodyPr tIns="36000" bIns="36000" anchor="ctr" anchorCtr="1"/>
          <a:lstStyle/>
          <a:p>
            <a:pPr>
              <a:lnSpc>
                <a:spcPct val="150000"/>
              </a:lnSpc>
            </a:pPr>
            <a:r>
              <a:rPr lang="ja-JP" altLang="en-US"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rPr>
              <a:t>氏名　　　　　　　　　　　　</a:t>
            </a:r>
            <a:r>
              <a:rPr lang="ja-JP" altLang="en-US" sz="1100" u="sng"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rPr>
              <a:t>　　　　　　　　　</a:t>
            </a:r>
            <a:endParaRPr lang="en-US" altLang="ja-JP" sz="1100" u="sng"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endParaRPr>
          </a:p>
          <a:p>
            <a:pPr>
              <a:lnSpc>
                <a:spcPct val="150000"/>
              </a:lnSpc>
            </a:pPr>
            <a:r>
              <a:rPr lang="ja-JP" altLang="en-US"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rPr>
              <a:t>日付：　　　年　　月　　日</a:t>
            </a:r>
            <a:endParaRPr lang="ja-JP" altLang="ja-JP"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endParaRPr>
          </a:p>
        </p:txBody>
      </p:sp>
      <p:sp>
        <p:nvSpPr>
          <p:cNvPr id="4" name="テキスト ボックス 3">
            <a:extLst>
              <a:ext uri="{FF2B5EF4-FFF2-40B4-BE49-F238E27FC236}">
                <a16:creationId xmlns:a16="http://schemas.microsoft.com/office/drawing/2014/main" id="{4B68D525-3C64-483C-92FD-B7EA09C2645D}"/>
              </a:ext>
            </a:extLst>
          </p:cNvPr>
          <p:cNvSpPr txBox="1"/>
          <p:nvPr/>
        </p:nvSpPr>
        <p:spPr>
          <a:xfrm>
            <a:off x="8458399" y="1270273"/>
            <a:ext cx="377026" cy="261610"/>
          </a:xfrm>
          <a:prstGeom prst="rect">
            <a:avLst/>
          </a:prstGeom>
          <a:noFill/>
        </p:spPr>
        <p:txBody>
          <a:bodyPr wrap="none" rtlCol="0">
            <a:spAutoFit/>
          </a:bodyPr>
          <a:lstStyle/>
          <a:p>
            <a:r>
              <a:rPr kumimoji="1" lang="ja-JP" altLang="en-US" sz="1050" dirty="0"/>
              <a:t>７０</a:t>
            </a:r>
          </a:p>
        </p:txBody>
      </p:sp>
    </p:spTree>
    <p:extLst>
      <p:ext uri="{BB962C8B-B14F-4D97-AF65-F5344CB8AC3E}">
        <p14:creationId xmlns:p14="http://schemas.microsoft.com/office/powerpoint/2010/main" val="2777304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eaLnBrk="1" fontAlgn="auto" hangingPunct="1">
              <a:spcAft>
                <a:spcPts val="0"/>
              </a:spcAft>
              <a:defRPr/>
            </a:pPr>
            <a:r>
              <a:rPr lang="ja-JP" altLang="en-US" b="1" dirty="0">
                <a:latin typeface="+mj-ea"/>
              </a:rPr>
              <a:t>目的・進め方</a:t>
            </a:r>
          </a:p>
        </p:txBody>
      </p:sp>
      <p:sp>
        <p:nvSpPr>
          <p:cNvPr id="10243" name="コンテンツ プレースホルダ 2"/>
          <p:cNvSpPr>
            <a:spLocks noGrp="1"/>
          </p:cNvSpPr>
          <p:nvPr>
            <p:ph idx="1"/>
          </p:nvPr>
        </p:nvSpPr>
        <p:spPr>
          <a:xfrm>
            <a:off x="611188" y="1447800"/>
            <a:ext cx="7962900" cy="4800600"/>
          </a:xfrm>
        </p:spPr>
        <p:txBody>
          <a:bodyPr rtlCol="0">
            <a:normAutofit/>
          </a:bodyPr>
          <a:lstStyle/>
          <a:p>
            <a:pPr marL="82550" indent="0" eaLnBrk="1" fontAlgn="auto" hangingPunct="1">
              <a:spcAft>
                <a:spcPts val="0"/>
              </a:spcAft>
              <a:buFont typeface="Wingdings 2" pitchFamily="18" charset="2"/>
              <a:buNone/>
              <a:defRPr/>
            </a:pPr>
            <a:r>
              <a:rPr lang="ja-JP" altLang="en-US" dirty="0"/>
              <a:t>■目的</a:t>
            </a:r>
            <a:endParaRPr lang="en-US" altLang="ja-JP" dirty="0"/>
          </a:p>
          <a:p>
            <a:pPr marL="82550" indent="0" eaLnBrk="1" fontAlgn="auto" hangingPunct="1">
              <a:spcAft>
                <a:spcPts val="0"/>
              </a:spcAft>
              <a:buFont typeface="Wingdings 2" pitchFamily="18" charset="2"/>
              <a:buNone/>
              <a:defRPr/>
            </a:pPr>
            <a:r>
              <a:rPr lang="ja-JP" altLang="en-US" dirty="0"/>
              <a:t>・体験整理シートの書き方を理解する。</a:t>
            </a:r>
          </a:p>
          <a:p>
            <a:pPr marL="82550" indent="0" eaLnBrk="1" fontAlgn="auto" hangingPunct="1">
              <a:spcAft>
                <a:spcPts val="0"/>
              </a:spcAft>
              <a:buFont typeface="Wingdings 2" pitchFamily="18" charset="2"/>
              <a:buNone/>
              <a:defRPr/>
            </a:pPr>
            <a:r>
              <a:rPr lang="ja-JP" altLang="en-US" dirty="0"/>
              <a:t>・体験整理シートの書き方を練習する。</a:t>
            </a:r>
            <a:endParaRPr lang="en-US" altLang="ja-JP" dirty="0"/>
          </a:p>
          <a:p>
            <a:pPr marL="82550" indent="0" eaLnBrk="1" fontAlgn="auto" hangingPunct="1">
              <a:spcAft>
                <a:spcPts val="0"/>
              </a:spcAft>
              <a:buFont typeface="Wingdings 2" pitchFamily="18" charset="2"/>
              <a:buNone/>
              <a:defRPr/>
            </a:pPr>
            <a:endParaRPr lang="en-US" altLang="ja-JP" dirty="0"/>
          </a:p>
          <a:p>
            <a:pPr marL="82550" indent="0" eaLnBrk="1" fontAlgn="auto" hangingPunct="1">
              <a:spcAft>
                <a:spcPts val="0"/>
              </a:spcAft>
              <a:buFont typeface="Wingdings 2" pitchFamily="18" charset="2"/>
              <a:buNone/>
              <a:defRPr/>
            </a:pPr>
            <a:r>
              <a:rPr lang="ja-JP" altLang="en-US" dirty="0"/>
              <a:t>■進め方</a:t>
            </a:r>
            <a:endParaRPr lang="en-US" altLang="ja-JP" dirty="0"/>
          </a:p>
          <a:p>
            <a:pPr marL="82550" indent="0" eaLnBrk="1" fontAlgn="auto" hangingPunct="1">
              <a:spcAft>
                <a:spcPts val="0"/>
              </a:spcAft>
              <a:buFont typeface="Wingdings 2" pitchFamily="18" charset="2"/>
              <a:buNone/>
              <a:defRPr/>
            </a:pPr>
            <a:r>
              <a:rPr lang="ja-JP" altLang="en-US" dirty="0"/>
              <a:t>・レジュメの説明</a:t>
            </a:r>
            <a:endParaRPr lang="en-US" altLang="ja-JP" dirty="0"/>
          </a:p>
          <a:p>
            <a:pPr marL="82550" indent="0" eaLnBrk="1" fontAlgn="auto" hangingPunct="1">
              <a:spcAft>
                <a:spcPts val="0"/>
              </a:spcAft>
              <a:buFont typeface="Wingdings 2" pitchFamily="18" charset="2"/>
              <a:buNone/>
              <a:defRPr/>
            </a:pPr>
            <a:r>
              <a:rPr lang="ja-JP" altLang="en-US" dirty="0"/>
              <a:t>・体験整理シートの作成体験</a:t>
            </a:r>
          </a:p>
          <a:p>
            <a:pPr eaLnBrk="1" fontAlgn="auto" hangingPunct="1">
              <a:spcAft>
                <a:spcPts val="0"/>
              </a:spcAft>
              <a:buFont typeface="Arial" pitchFamily="34" charset="0"/>
              <a:buChar char="•"/>
              <a:defRPr/>
            </a:pP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eaLnBrk="1" fontAlgn="auto" hangingPunct="1">
              <a:spcAft>
                <a:spcPts val="0"/>
              </a:spcAft>
              <a:defRPr/>
            </a:pPr>
            <a:r>
              <a:rPr lang="ja-JP" altLang="en-US" b="1" dirty="0">
                <a:effectLst>
                  <a:outerShdw blurRad="38100" dist="38100" dir="2700000" algn="tl">
                    <a:srgbClr val="C0C0C0"/>
                  </a:outerShdw>
                </a:effectLst>
              </a:rPr>
              <a:t>体験整理</a:t>
            </a:r>
            <a:r>
              <a:rPr lang="ja-JP" altLang="en-US" b="1" dirty="0"/>
              <a:t>シート</a:t>
            </a:r>
            <a:r>
              <a:rPr lang="ja-JP" altLang="en-US" b="1" dirty="0">
                <a:effectLst>
                  <a:outerShdw blurRad="38100" dist="38100" dir="2700000" algn="tl">
                    <a:srgbClr val="C0C0C0"/>
                  </a:outerShdw>
                </a:effectLst>
              </a:rPr>
              <a:t>を書く目的</a:t>
            </a:r>
          </a:p>
        </p:txBody>
      </p:sp>
      <p:sp>
        <p:nvSpPr>
          <p:cNvPr id="10243" name="コンテンツ プレースホルダ 2"/>
          <p:cNvSpPr>
            <a:spLocks noGrp="1"/>
          </p:cNvSpPr>
          <p:nvPr>
            <p:ph idx="1"/>
          </p:nvPr>
        </p:nvSpPr>
        <p:spPr>
          <a:xfrm>
            <a:off x="381000" y="1825625"/>
            <a:ext cx="8496300" cy="4351338"/>
          </a:xfrm>
        </p:spPr>
        <p:txBody>
          <a:bodyPr rtlCol="0">
            <a:normAutofit/>
          </a:bodyPr>
          <a:lstStyle/>
          <a:p>
            <a:pPr marL="82550" indent="0" eaLnBrk="1" fontAlgn="auto" hangingPunct="1">
              <a:spcAft>
                <a:spcPts val="0"/>
              </a:spcAft>
              <a:buFont typeface="Arial" charset="0"/>
              <a:buNone/>
              <a:defRPr/>
            </a:pPr>
            <a:r>
              <a:rPr lang="ja-JP" altLang="en-US" b="1" dirty="0"/>
              <a:t>①自分のストレス体験の全体像を把握する。</a:t>
            </a:r>
            <a:endParaRPr lang="en-US" altLang="ja-JP" b="1" dirty="0"/>
          </a:p>
          <a:p>
            <a:pPr marL="82550" indent="0" eaLnBrk="1" fontAlgn="auto" hangingPunct="1">
              <a:spcAft>
                <a:spcPts val="0"/>
              </a:spcAft>
              <a:buFont typeface="Arial" charset="0"/>
              <a:buNone/>
              <a:defRPr/>
            </a:pPr>
            <a:endParaRPr lang="en-US" altLang="ja-JP" b="1" dirty="0"/>
          </a:p>
          <a:p>
            <a:pPr marL="82550" indent="0" eaLnBrk="1" fontAlgn="auto" hangingPunct="1">
              <a:spcAft>
                <a:spcPts val="0"/>
              </a:spcAft>
              <a:buFont typeface="Arial" charset="0"/>
              <a:buNone/>
              <a:defRPr/>
            </a:pPr>
            <a:r>
              <a:rPr lang="ja-JP" altLang="en-US" b="1" dirty="0"/>
              <a:t>②</a:t>
            </a:r>
            <a:r>
              <a:rPr lang="ja-JP" altLang="en-US" b="1" dirty="0">
                <a:latin typeface="ＭＳ ゴシック" pitchFamily="49" charset="-128"/>
                <a:ea typeface="ＭＳ ゴシック" pitchFamily="49" charset="-128"/>
              </a:rPr>
              <a:t>ストレスを感じた場面を書き出し、客観的に振り返ることで気分・感情が落ち着くことが多い。</a:t>
            </a:r>
            <a:endParaRPr lang="en-US" altLang="ja-JP" b="1" dirty="0">
              <a:latin typeface="ＭＳ ゴシック" pitchFamily="49" charset="-128"/>
              <a:ea typeface="ＭＳ ゴシック" pitchFamily="49" charset="-128"/>
            </a:endParaRPr>
          </a:p>
          <a:p>
            <a:pPr marL="82550" indent="0" eaLnBrk="1" fontAlgn="auto" hangingPunct="1">
              <a:spcAft>
                <a:spcPts val="0"/>
              </a:spcAft>
              <a:buFont typeface="Arial" charset="0"/>
              <a:buNone/>
              <a:defRPr/>
            </a:pPr>
            <a:endParaRPr lang="en-US" altLang="ja-JP" b="1" dirty="0">
              <a:latin typeface="ＭＳ ゴシック" pitchFamily="49" charset="-128"/>
              <a:ea typeface="ＭＳ ゴシック" pitchFamily="49" charset="-128"/>
            </a:endParaRPr>
          </a:p>
          <a:p>
            <a:pPr marL="82550" indent="0" eaLnBrk="1" fontAlgn="auto" hangingPunct="1">
              <a:spcAft>
                <a:spcPts val="0"/>
              </a:spcAft>
              <a:buFont typeface="Arial" charset="0"/>
              <a:buNone/>
              <a:defRPr/>
            </a:pPr>
            <a:r>
              <a:rPr lang="ja-JP" altLang="en-US" b="1" dirty="0">
                <a:latin typeface="ＭＳ ゴシック" pitchFamily="49" charset="-128"/>
                <a:ea typeface="ＭＳ ゴシック" pitchFamily="49" charset="-128"/>
              </a:rPr>
              <a:t>③繰り返し書くことで、自分のストレス反応やストレスを感じやすい状況について理解が深まる。</a:t>
            </a:r>
            <a:endParaRPr lang="en-US" altLang="ja-JP" b="1" dirty="0"/>
          </a:p>
          <a:p>
            <a:pPr marL="82550" indent="0" eaLnBrk="1" fontAlgn="auto" hangingPunct="1">
              <a:spcAft>
                <a:spcPts val="0"/>
              </a:spcAft>
              <a:buFont typeface="Wingdings 2" pitchFamily="18" charset="2"/>
              <a:buNone/>
              <a:defRPr/>
            </a:pPr>
            <a:endParaRPr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33928" y="80764"/>
            <a:ext cx="2206661" cy="304933"/>
          </a:xfrm>
          <a:prstGeom prst="roundRect">
            <a:avLst>
              <a:gd name="adj" fmla="val 14922"/>
            </a:avLst>
          </a:prstGeom>
          <a:noFill/>
          <a:ln>
            <a:noFill/>
          </a:ln>
        </p:spPr>
        <p:style>
          <a:lnRef idx="2">
            <a:schemeClr val="accent3"/>
          </a:lnRef>
          <a:fillRef idx="1">
            <a:schemeClr val="lt1"/>
          </a:fillRef>
          <a:effectRef idx="0">
            <a:schemeClr val="accent3"/>
          </a:effectRef>
          <a:fontRef idx="minor">
            <a:schemeClr val="dk1"/>
          </a:fontRef>
        </p:style>
        <p:txBody>
          <a:bodyPr tIns="36000" bIns="36000" anchor="ctr" anchorCtr="1"/>
          <a:lstStyle/>
          <a:p>
            <a:pPr>
              <a:lnSpc>
                <a:spcPct val="150000"/>
              </a:lnSpc>
            </a:pPr>
            <a:r>
              <a:rPr lang="ja-JP" altLang="en-US"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rPr>
              <a:t>体験整理シート（</a:t>
            </a:r>
            <a:r>
              <a:rPr lang="en-US" altLang="ja-JP"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rPr>
              <a:t>WSSP</a:t>
            </a:r>
            <a:r>
              <a:rPr lang="ja-JP" altLang="en-US"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rPr>
              <a:t>版）</a:t>
            </a:r>
            <a:endParaRPr lang="ja-JP" altLang="ja-JP"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endParaRPr>
          </a:p>
        </p:txBody>
      </p:sp>
      <p:grpSp>
        <p:nvGrpSpPr>
          <p:cNvPr id="2" name="グループ化 1"/>
          <p:cNvGrpSpPr/>
          <p:nvPr/>
        </p:nvGrpSpPr>
        <p:grpSpPr>
          <a:xfrm>
            <a:off x="33928" y="787400"/>
            <a:ext cx="9085930" cy="6019281"/>
            <a:chOff x="33928" y="787400"/>
            <a:chExt cx="9085930" cy="6019281"/>
          </a:xfrm>
        </p:grpSpPr>
        <p:sp>
          <p:nvSpPr>
            <p:cNvPr id="75" name="角丸四角形 74"/>
            <p:cNvSpPr/>
            <p:nvPr/>
          </p:nvSpPr>
          <p:spPr bwMode="auto">
            <a:xfrm>
              <a:off x="2887651" y="787400"/>
              <a:ext cx="6232207" cy="6019281"/>
            </a:xfrm>
            <a:prstGeom prst="roundRect">
              <a:avLst>
                <a:gd name="adj" fmla="val 0"/>
              </a:avLst>
            </a:prstGeom>
            <a:solidFill>
              <a:schemeClr val="bg1">
                <a:lumMod val="95000"/>
              </a:schemeClr>
            </a:solidFill>
            <a:ln w="57150" cap="flat" cmpd="sng" algn="ctr">
              <a:noFill/>
              <a:prstDash val="solid"/>
              <a:round/>
              <a:headEnd type="none" w="med" len="med"/>
              <a:tailEnd type="none" w="med" len="med"/>
            </a:ln>
            <a:effectLst/>
          </p:spPr>
          <p:txBody>
            <a:bodyPr bIns="81000" anchor="ctr" anchorCtr="0"/>
            <a:lstStyle/>
            <a:p>
              <a:pPr algn="ctr"/>
              <a:endParaRPr kumimoji="0" lang="ja-JP" altLang="en-US" sz="825"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7" name="角丸四角形 6"/>
            <p:cNvSpPr/>
            <p:nvPr/>
          </p:nvSpPr>
          <p:spPr>
            <a:xfrm>
              <a:off x="33928" y="1868377"/>
              <a:ext cx="2606681" cy="3538519"/>
            </a:xfrm>
            <a:prstGeom prst="roundRect">
              <a:avLst>
                <a:gd name="adj" fmla="val 0"/>
              </a:avLst>
            </a:prstGeom>
            <a:solidFill>
              <a:schemeClr val="bg1">
                <a:lumMod val="85000"/>
              </a:schemeClr>
            </a:solidFill>
            <a:ln>
              <a:noFill/>
            </a:ln>
          </p:spPr>
          <p:style>
            <a:lnRef idx="2">
              <a:schemeClr val="accent3"/>
            </a:lnRef>
            <a:fillRef idx="1">
              <a:schemeClr val="lt1"/>
            </a:fillRef>
            <a:effectRef idx="0">
              <a:schemeClr val="accent3"/>
            </a:effectRef>
            <a:fontRef idx="minor">
              <a:schemeClr val="dk1"/>
            </a:fontRef>
          </p:style>
          <p:txBody>
            <a:bodyPr tIns="54000" anchor="t"/>
            <a:lstStyle/>
            <a:p>
              <a:pPr algn="ct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　状　況　</a:t>
              </a:r>
              <a:r>
                <a:rPr lang="en-US" altLang="ja-JP" sz="1100" dirty="0">
                  <a:latin typeface="UD デジタル 教科書体 NP-R" panose="02020400000000000000" pitchFamily="18" charset="-128"/>
                  <a:ea typeface="UD デジタル 教科書体 NP-R" panose="02020400000000000000" pitchFamily="18" charset="-128"/>
                </a:rPr>
                <a:t>】</a:t>
              </a:r>
            </a:p>
          </p:txBody>
        </p:sp>
        <p:sp>
          <p:nvSpPr>
            <p:cNvPr id="8" name="角丸四角形 7"/>
            <p:cNvSpPr/>
            <p:nvPr/>
          </p:nvSpPr>
          <p:spPr>
            <a:xfrm>
              <a:off x="107052" y="2199924"/>
              <a:ext cx="2468178" cy="465624"/>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r>
                <a:rPr lang="ja-JP" altLang="en-US" sz="825" dirty="0">
                  <a:latin typeface="UD デジタル 教科書体 NP-R" panose="02020400000000000000" pitchFamily="18" charset="-128"/>
                  <a:ea typeface="UD デジタル 教科書体 NP-R" panose="02020400000000000000" pitchFamily="18" charset="-128"/>
                </a:rPr>
                <a:t>いつ</a:t>
              </a:r>
              <a:endParaRPr lang="en-US" altLang="ja-JP" sz="825" dirty="0">
                <a:latin typeface="UD デジタル 教科書体 NP-R" panose="02020400000000000000" pitchFamily="18" charset="-128"/>
                <a:ea typeface="UD デジタル 教科書体 NP-R" panose="02020400000000000000" pitchFamily="18" charset="-128"/>
              </a:endParaRPr>
            </a:p>
            <a:p>
              <a:r>
                <a:rPr lang="ja-JP" altLang="en-US" sz="1050" dirty="0">
                  <a:latin typeface="UD デジタル 教科書体 NP-R" panose="02020400000000000000" pitchFamily="18" charset="-128"/>
                  <a:ea typeface="UD デジタル 教科書体 NP-R" panose="02020400000000000000" pitchFamily="18" charset="-128"/>
                </a:rPr>
                <a:t>・昨日の出勤時</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9" name="角丸四角形 8"/>
            <p:cNvSpPr/>
            <p:nvPr/>
          </p:nvSpPr>
          <p:spPr>
            <a:xfrm>
              <a:off x="107049" y="3306126"/>
              <a:ext cx="2468178" cy="465624"/>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r>
                <a:rPr lang="ja-JP" altLang="en-US" sz="825" dirty="0">
                  <a:latin typeface="UD デジタル 教科書体 NP-R" panose="02020400000000000000" pitchFamily="18" charset="-128"/>
                  <a:ea typeface="UD デジタル 教科書体 NP-R" panose="02020400000000000000" pitchFamily="18" charset="-128"/>
                </a:rPr>
                <a:t>誰と</a:t>
              </a:r>
              <a:endParaRPr lang="en-US" altLang="ja-JP" sz="825" dirty="0">
                <a:latin typeface="UD デジタル 教科書体 NP-R" panose="02020400000000000000" pitchFamily="18" charset="-128"/>
                <a:ea typeface="UD デジタル 教科書体 NP-R" panose="02020400000000000000" pitchFamily="18" charset="-128"/>
              </a:endParaRPr>
            </a:p>
            <a:p>
              <a:r>
                <a:rPr lang="ja-JP" altLang="en-US" sz="1050" dirty="0">
                  <a:latin typeface="UD デジタル 教科書体 NP-R" panose="02020400000000000000" pitchFamily="18" charset="-128"/>
                  <a:ea typeface="UD デジタル 教科書体 NP-R" panose="02020400000000000000" pitchFamily="18" charset="-128"/>
                </a:rPr>
                <a:t>・上司</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10" name="角丸四角形 9"/>
            <p:cNvSpPr/>
            <p:nvPr/>
          </p:nvSpPr>
          <p:spPr>
            <a:xfrm>
              <a:off x="107049" y="2753025"/>
              <a:ext cx="2468178" cy="465624"/>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r>
                <a:rPr lang="ja-JP" altLang="en-US" sz="825" dirty="0">
                  <a:latin typeface="UD デジタル 教科書体 NP-R" panose="02020400000000000000" pitchFamily="18" charset="-128"/>
                  <a:ea typeface="UD デジタル 教科書体 NP-R" panose="02020400000000000000" pitchFamily="18" charset="-128"/>
                </a:rPr>
                <a:t>どこで</a:t>
              </a:r>
              <a:endParaRPr lang="en-US" altLang="ja-JP" sz="825" dirty="0">
                <a:latin typeface="UD デジタル 教科書体 NP-R" panose="02020400000000000000" pitchFamily="18" charset="-128"/>
                <a:ea typeface="UD デジタル 教科書体 NP-R" panose="02020400000000000000" pitchFamily="18" charset="-128"/>
              </a:endParaRPr>
            </a:p>
            <a:p>
              <a:r>
                <a:rPr lang="ja-JP" altLang="en-US" sz="1050" dirty="0">
                  <a:latin typeface="UD デジタル 教科書体 NP-R" panose="02020400000000000000" pitchFamily="18" charset="-128"/>
                  <a:ea typeface="UD デジタル 教科書体 NP-R" panose="02020400000000000000" pitchFamily="18" charset="-128"/>
                </a:rPr>
                <a:t>・会社の廊下</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12" name="角丸四角形 11"/>
            <p:cNvSpPr/>
            <p:nvPr/>
          </p:nvSpPr>
          <p:spPr>
            <a:xfrm>
              <a:off x="107048" y="3862842"/>
              <a:ext cx="2468178" cy="140655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r>
                <a:rPr lang="ja-JP" altLang="en-US" sz="825" dirty="0">
                  <a:latin typeface="UD デジタル 教科書体 NP-R" panose="02020400000000000000" pitchFamily="18" charset="-128"/>
                  <a:ea typeface="UD デジタル 教科書体 NP-R" panose="02020400000000000000" pitchFamily="18" charset="-128"/>
                </a:rPr>
                <a:t>どんなことが起きた</a:t>
              </a:r>
              <a:endParaRPr lang="en-US" altLang="ja-JP" sz="825" dirty="0">
                <a:latin typeface="UD デジタル 教科書体 NP-R" panose="02020400000000000000" pitchFamily="18" charset="-128"/>
                <a:ea typeface="UD デジタル 教科書体 NP-R" panose="02020400000000000000" pitchFamily="18" charset="-128"/>
              </a:endParaRPr>
            </a:p>
            <a:p>
              <a:r>
                <a:rPr lang="ja-JP" altLang="en-US" sz="1050" dirty="0">
                  <a:latin typeface="UD デジタル 教科書体 NP-R" panose="02020400000000000000" pitchFamily="18" charset="-128"/>
                  <a:ea typeface="UD デジタル 教科書体 NP-R" panose="02020400000000000000" pitchFamily="18" charset="-128"/>
                </a:rPr>
                <a:t>・すれ違った際に、自分から「おはようございます」と挨拶をしたが、上司は軽くうなずくだけで通り過ぎていった。</a:t>
              </a:r>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13" name="角丸四角形 12"/>
            <p:cNvSpPr/>
            <p:nvPr/>
          </p:nvSpPr>
          <p:spPr>
            <a:xfrm>
              <a:off x="3028477" y="917049"/>
              <a:ext cx="2754923" cy="2669269"/>
            </a:xfrm>
            <a:prstGeom prst="roundRect">
              <a:avLst>
                <a:gd name="adj" fmla="val 0"/>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tIns="54000" anchor="t"/>
            <a:lstStyle/>
            <a:p>
              <a:pPr algn="ct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その時頭に浮かんだ言葉･イメージ</a:t>
              </a:r>
              <a:r>
                <a:rPr lang="en-US" altLang="ja-JP" sz="1100" dirty="0">
                  <a:latin typeface="UD デジタル 教科書体 NP-R" panose="02020400000000000000" pitchFamily="18" charset="-128"/>
                  <a:ea typeface="UD デジタル 教科書体 NP-R" panose="02020400000000000000" pitchFamily="18" charset="-128"/>
                </a:rPr>
                <a:t>】</a:t>
              </a:r>
            </a:p>
          </p:txBody>
        </p:sp>
        <p:sp>
          <p:nvSpPr>
            <p:cNvPr id="14" name="角丸四角形 13"/>
            <p:cNvSpPr/>
            <p:nvPr/>
          </p:nvSpPr>
          <p:spPr>
            <a:xfrm>
              <a:off x="3121798" y="1201705"/>
              <a:ext cx="2554235" cy="709462"/>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18" name="角丸四角形 17"/>
            <p:cNvSpPr/>
            <p:nvPr/>
          </p:nvSpPr>
          <p:spPr>
            <a:xfrm>
              <a:off x="6230803" y="917049"/>
              <a:ext cx="2754923" cy="2669269"/>
            </a:xfrm>
            <a:prstGeom prst="roundRect">
              <a:avLst>
                <a:gd name="adj" fmla="val 0"/>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tIns="54000" anchor="t"/>
            <a:lstStyle/>
            <a:p>
              <a:pPr algn="ct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その時感じた気分・感情（強さ％）</a:t>
              </a:r>
              <a:r>
                <a:rPr lang="en-US" altLang="ja-JP" sz="1100" dirty="0">
                  <a:latin typeface="UD デジタル 教科書体 NP-R" panose="02020400000000000000" pitchFamily="18" charset="-128"/>
                  <a:ea typeface="UD デジタル 教科書体 NP-R" panose="02020400000000000000" pitchFamily="18" charset="-128"/>
                </a:rPr>
                <a:t>】</a:t>
              </a:r>
            </a:p>
          </p:txBody>
        </p:sp>
        <p:sp>
          <p:nvSpPr>
            <p:cNvPr id="19" name="角丸四角形 18"/>
            <p:cNvSpPr/>
            <p:nvPr/>
          </p:nvSpPr>
          <p:spPr>
            <a:xfrm>
              <a:off x="6327604" y="1201704"/>
              <a:ext cx="211094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anchor="t"/>
            <a:lstStyle/>
            <a:p>
              <a:r>
                <a:rPr lang="ja-JP" altLang="en-US" sz="825" dirty="0">
                  <a:latin typeface="UD デジタル 教科書体 NP-R" panose="02020400000000000000" pitchFamily="18" charset="-128"/>
                  <a:ea typeface="UD デジタル 教科書体 NP-R" panose="02020400000000000000" pitchFamily="18" charset="-128"/>
                </a:rPr>
                <a:t>（気分・感情）</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23" name="角丸四角形 22"/>
            <p:cNvSpPr/>
            <p:nvPr/>
          </p:nvSpPr>
          <p:spPr>
            <a:xfrm>
              <a:off x="3028477" y="4035681"/>
              <a:ext cx="2754923" cy="2669269"/>
            </a:xfrm>
            <a:prstGeom prst="roundRect">
              <a:avLst>
                <a:gd name="adj" fmla="val 0"/>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tIns="54000" anchor="t"/>
            <a:lstStyle/>
            <a:p>
              <a:pPr algn="ct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その時自分がとった行動</a:t>
              </a:r>
              <a:r>
                <a:rPr lang="en-US" altLang="ja-JP" sz="1100" dirty="0">
                  <a:latin typeface="UD デジタル 教科書体 NP-R" panose="02020400000000000000" pitchFamily="18" charset="-128"/>
                  <a:ea typeface="UD デジタル 教科書体 NP-R" panose="02020400000000000000" pitchFamily="18" charset="-128"/>
                </a:rPr>
                <a:t>】</a:t>
              </a:r>
            </a:p>
          </p:txBody>
        </p:sp>
        <p:sp>
          <p:nvSpPr>
            <p:cNvPr id="27" name="角丸四角形 26"/>
            <p:cNvSpPr/>
            <p:nvPr/>
          </p:nvSpPr>
          <p:spPr>
            <a:xfrm>
              <a:off x="3125281" y="4314109"/>
              <a:ext cx="2554235" cy="2289538"/>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endParaRPr lang="en-US" altLang="ja-JP" sz="1050" dirty="0">
                <a:latin typeface="UD デジタル 教科書体 NP-R" panose="02020400000000000000" pitchFamily="18" charset="-128"/>
                <a:ea typeface="UD デジタル 教科書体 NP-R" panose="02020400000000000000" pitchFamily="18" charset="-128"/>
              </a:endParaRPr>
            </a:p>
          </p:txBody>
        </p:sp>
        <p:sp>
          <p:nvSpPr>
            <p:cNvPr id="28" name="角丸四角形 27"/>
            <p:cNvSpPr/>
            <p:nvPr/>
          </p:nvSpPr>
          <p:spPr>
            <a:xfrm>
              <a:off x="6230803" y="4035681"/>
              <a:ext cx="2754923" cy="2669269"/>
            </a:xfrm>
            <a:prstGeom prst="roundRect">
              <a:avLst>
                <a:gd name="adj" fmla="val 0"/>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tIns="54000" anchor="t"/>
            <a:lstStyle/>
            <a:p>
              <a:pPr algn="ctr"/>
              <a:r>
                <a:rPr lang="en-US" altLang="ja-JP" sz="1100" dirty="0">
                  <a:latin typeface="UD デジタル 教科書体 NP-R" panose="02020400000000000000" pitchFamily="18" charset="-128"/>
                  <a:ea typeface="UD デジタル 教科書体 NP-R" panose="02020400000000000000" pitchFamily="18" charset="-128"/>
                </a:rPr>
                <a:t>【</a:t>
              </a:r>
              <a:r>
                <a:rPr lang="ja-JP" altLang="en-US" sz="1100" dirty="0">
                  <a:latin typeface="UD デジタル 教科書体 NP-R" panose="02020400000000000000" pitchFamily="18" charset="-128"/>
                  <a:ea typeface="UD デジタル 教科書体 NP-R" panose="02020400000000000000" pitchFamily="18" charset="-128"/>
                </a:rPr>
                <a:t>その時感じた身体の変化</a:t>
              </a:r>
              <a:r>
                <a:rPr lang="en-US" altLang="ja-JP" sz="1100" dirty="0">
                  <a:latin typeface="UD デジタル 教科書体 NP-R" panose="02020400000000000000" pitchFamily="18" charset="-128"/>
                  <a:ea typeface="UD デジタル 教科書体 NP-R" panose="02020400000000000000" pitchFamily="18" charset="-128"/>
                </a:rPr>
                <a:t>】</a:t>
              </a:r>
            </a:p>
          </p:txBody>
        </p:sp>
        <p:sp>
          <p:nvSpPr>
            <p:cNvPr id="33" name="角丸四角形 32"/>
            <p:cNvSpPr/>
            <p:nvPr/>
          </p:nvSpPr>
          <p:spPr>
            <a:xfrm>
              <a:off x="8471531" y="1201704"/>
              <a:ext cx="41030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rIns="36000" bIns="36000" anchor="b" anchorCtr="0"/>
            <a:lstStyle/>
            <a:p>
              <a:pPr algn="r"/>
              <a:r>
                <a:rPr lang="ja-JP" altLang="en-US" sz="825" dirty="0">
                  <a:latin typeface="UD デジタル 教科書体 NP-R" panose="02020400000000000000" pitchFamily="18" charset="-128"/>
                  <a:ea typeface="UD デジタル 教科書体 NP-R" panose="02020400000000000000" pitchFamily="18" charset="-128"/>
                </a:rPr>
                <a:t>％</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4" name="角丸四角形 33"/>
            <p:cNvSpPr/>
            <p:nvPr/>
          </p:nvSpPr>
          <p:spPr>
            <a:xfrm>
              <a:off x="3121797" y="2001365"/>
              <a:ext cx="2554235" cy="709462"/>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5" name="角丸四角形 34"/>
            <p:cNvSpPr/>
            <p:nvPr/>
          </p:nvSpPr>
          <p:spPr>
            <a:xfrm>
              <a:off x="3121797" y="2801025"/>
              <a:ext cx="2554235" cy="709462"/>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anchor="t"/>
            <a:lstStyle/>
            <a:p>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6" name="角丸四角形 35"/>
            <p:cNvSpPr/>
            <p:nvPr/>
          </p:nvSpPr>
          <p:spPr>
            <a:xfrm>
              <a:off x="6327604" y="1672867"/>
              <a:ext cx="211094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anchor="t"/>
            <a:lstStyle/>
            <a:p>
              <a:r>
                <a:rPr lang="ja-JP" altLang="en-US" sz="825" dirty="0">
                  <a:latin typeface="UD デジタル 教科書体 NP-R" panose="02020400000000000000" pitchFamily="18" charset="-128"/>
                  <a:ea typeface="UD デジタル 教科書体 NP-R" panose="02020400000000000000" pitchFamily="18" charset="-128"/>
                </a:rPr>
                <a:t>（気分・感情）</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7" name="角丸四角形 36"/>
            <p:cNvSpPr/>
            <p:nvPr/>
          </p:nvSpPr>
          <p:spPr>
            <a:xfrm>
              <a:off x="8471530" y="1672867"/>
              <a:ext cx="41030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rIns="36000" bIns="36000" anchor="b" anchorCtr="0"/>
            <a:lstStyle/>
            <a:p>
              <a:pPr algn="r"/>
              <a:r>
                <a:rPr lang="ja-JP" altLang="en-US" sz="825" dirty="0">
                  <a:latin typeface="UD デジタル 教科書体 NP-R" panose="02020400000000000000" pitchFamily="18" charset="-128"/>
                  <a:ea typeface="UD デジタル 教科書体 NP-R" panose="02020400000000000000" pitchFamily="18" charset="-128"/>
                </a:rPr>
                <a:t>％</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8" name="角丸四角形 37"/>
            <p:cNvSpPr/>
            <p:nvPr/>
          </p:nvSpPr>
          <p:spPr>
            <a:xfrm>
              <a:off x="6327604" y="2144030"/>
              <a:ext cx="211094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anchor="t"/>
            <a:lstStyle/>
            <a:p>
              <a:r>
                <a:rPr lang="ja-JP" altLang="en-US" sz="825" dirty="0">
                  <a:latin typeface="UD デジタル 教科書体 NP-R" panose="02020400000000000000" pitchFamily="18" charset="-128"/>
                  <a:ea typeface="UD デジタル 教科書体 NP-R" panose="02020400000000000000" pitchFamily="18" charset="-128"/>
                </a:rPr>
                <a:t>（気分・感情）</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39" name="角丸四角形 38"/>
            <p:cNvSpPr/>
            <p:nvPr/>
          </p:nvSpPr>
          <p:spPr>
            <a:xfrm>
              <a:off x="8471530" y="2144030"/>
              <a:ext cx="41030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rIns="36000" bIns="36000" anchor="b" anchorCtr="0"/>
            <a:lstStyle/>
            <a:p>
              <a:pPr algn="r"/>
              <a:r>
                <a:rPr lang="ja-JP" altLang="en-US" sz="825" dirty="0">
                  <a:latin typeface="UD デジタル 教科書体 NP-R" panose="02020400000000000000" pitchFamily="18" charset="-128"/>
                  <a:ea typeface="UD デジタル 教科書体 NP-R" panose="02020400000000000000" pitchFamily="18" charset="-128"/>
                </a:rPr>
                <a:t>％</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40" name="角丸四角形 39"/>
            <p:cNvSpPr/>
            <p:nvPr/>
          </p:nvSpPr>
          <p:spPr>
            <a:xfrm>
              <a:off x="6327604" y="2620254"/>
              <a:ext cx="211094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anchor="t"/>
            <a:lstStyle/>
            <a:p>
              <a:r>
                <a:rPr lang="ja-JP" altLang="en-US" sz="825" dirty="0">
                  <a:latin typeface="UD デジタル 教科書体 NP-R" panose="02020400000000000000" pitchFamily="18" charset="-128"/>
                  <a:ea typeface="UD デジタル 教科書体 NP-R" panose="02020400000000000000" pitchFamily="18" charset="-128"/>
                </a:rPr>
                <a:t>（気分・感情）</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41" name="角丸四角形 40"/>
            <p:cNvSpPr/>
            <p:nvPr/>
          </p:nvSpPr>
          <p:spPr>
            <a:xfrm>
              <a:off x="8471530" y="2620254"/>
              <a:ext cx="41030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rIns="36000" bIns="36000" anchor="b" anchorCtr="0"/>
            <a:lstStyle/>
            <a:p>
              <a:pPr algn="r"/>
              <a:r>
                <a:rPr lang="ja-JP" altLang="en-US" sz="825" dirty="0">
                  <a:latin typeface="UD デジタル 教科書体 NP-R" panose="02020400000000000000" pitchFamily="18" charset="-128"/>
                  <a:ea typeface="UD デジタル 教科書体 NP-R" panose="02020400000000000000" pitchFamily="18" charset="-128"/>
                </a:rPr>
                <a:t>％</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42" name="角丸四角形 41"/>
            <p:cNvSpPr/>
            <p:nvPr/>
          </p:nvSpPr>
          <p:spPr>
            <a:xfrm>
              <a:off x="6327604" y="3096478"/>
              <a:ext cx="211094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anchor="t"/>
            <a:lstStyle/>
            <a:p>
              <a:r>
                <a:rPr lang="ja-JP" altLang="en-US" sz="825" dirty="0">
                  <a:latin typeface="UD デジタル 教科書体 NP-R" panose="02020400000000000000" pitchFamily="18" charset="-128"/>
                  <a:ea typeface="UD デジタル 教科書体 NP-R" panose="02020400000000000000" pitchFamily="18" charset="-128"/>
                </a:rPr>
                <a:t>（気分・感情）</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43" name="角丸四角形 42"/>
            <p:cNvSpPr/>
            <p:nvPr/>
          </p:nvSpPr>
          <p:spPr>
            <a:xfrm>
              <a:off x="8471530" y="3096478"/>
              <a:ext cx="410308"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tIns="54000" rIns="36000" bIns="36000" anchor="b" anchorCtr="0"/>
            <a:lstStyle/>
            <a:p>
              <a:pPr algn="r"/>
              <a:r>
                <a:rPr lang="ja-JP" altLang="en-US" sz="825" dirty="0">
                  <a:latin typeface="UD デジタル 教科書体 NP-R" panose="02020400000000000000" pitchFamily="18" charset="-128"/>
                  <a:ea typeface="UD デジタル 教科書体 NP-R" panose="02020400000000000000" pitchFamily="18" charset="-128"/>
                </a:rPr>
                <a:t>％</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44" name="角丸四角形 43"/>
            <p:cNvSpPr/>
            <p:nvPr/>
          </p:nvSpPr>
          <p:spPr>
            <a:xfrm>
              <a:off x="6327604" y="4320670"/>
              <a:ext cx="2554234"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rIns="36000" anchor="t"/>
            <a:lstStyle/>
            <a:p>
              <a:r>
                <a:rPr lang="ja-JP" altLang="en-US" sz="825" dirty="0">
                  <a:latin typeface="UD デジタル 教科書体 NP-R" panose="02020400000000000000" pitchFamily="18" charset="-128"/>
                  <a:ea typeface="UD デジタル 教科書体 NP-R" panose="02020400000000000000" pitchFamily="18" charset="-128"/>
                </a:rPr>
                <a:t>（頭・目・耳・口・首）</a:t>
              </a:r>
            </a:p>
          </p:txBody>
        </p:sp>
        <p:sp>
          <p:nvSpPr>
            <p:cNvPr id="46" name="角丸四角形 45"/>
            <p:cNvSpPr/>
            <p:nvPr/>
          </p:nvSpPr>
          <p:spPr>
            <a:xfrm>
              <a:off x="6327603" y="4791833"/>
              <a:ext cx="2554234"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rIns="36000" anchor="t"/>
            <a:lstStyle/>
            <a:p>
              <a:r>
                <a:rPr lang="ja-JP" altLang="en-US" sz="825" dirty="0">
                  <a:latin typeface="UD デジタル 教科書体 NP-R" panose="02020400000000000000" pitchFamily="18" charset="-128"/>
                  <a:ea typeface="UD デジタル 教科書体 NP-R" panose="02020400000000000000" pitchFamily="18" charset="-128"/>
                </a:rPr>
                <a:t>（肩・胸・腕・手・手の指）</a:t>
              </a:r>
            </a:p>
          </p:txBody>
        </p:sp>
        <p:sp>
          <p:nvSpPr>
            <p:cNvPr id="48" name="角丸四角形 47"/>
            <p:cNvSpPr/>
            <p:nvPr/>
          </p:nvSpPr>
          <p:spPr>
            <a:xfrm>
              <a:off x="6327603" y="5262996"/>
              <a:ext cx="2554234"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rIns="36000" anchor="t"/>
            <a:lstStyle/>
            <a:p>
              <a:r>
                <a:rPr lang="ja-JP" altLang="en-US" sz="825" dirty="0">
                  <a:latin typeface="UD デジタル 教科書体 NP-R" panose="02020400000000000000" pitchFamily="18" charset="-128"/>
                  <a:ea typeface="UD デジタル 教科書体 NP-R" panose="02020400000000000000" pitchFamily="18" charset="-128"/>
                </a:rPr>
                <a:t>（腹・背中）</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50" name="角丸四角形 49"/>
            <p:cNvSpPr/>
            <p:nvPr/>
          </p:nvSpPr>
          <p:spPr>
            <a:xfrm>
              <a:off x="6327603" y="5739220"/>
              <a:ext cx="2554234"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rIns="36000" anchor="t"/>
            <a:lstStyle/>
            <a:p>
              <a:r>
                <a:rPr lang="ja-JP" altLang="en-US" sz="825" dirty="0">
                  <a:latin typeface="UD デジタル 教科書体 NP-R" panose="02020400000000000000" pitchFamily="18" charset="-128"/>
                  <a:ea typeface="UD デジタル 教科書体 NP-R" panose="02020400000000000000" pitchFamily="18" charset="-128"/>
                </a:rPr>
                <a:t>（腰・股関節）</a:t>
              </a:r>
              <a:endParaRPr lang="en-US" altLang="ja-JP" sz="825" dirty="0">
                <a:latin typeface="UD デジタル 教科書体 NP-R" panose="02020400000000000000" pitchFamily="18" charset="-128"/>
                <a:ea typeface="UD デジタル 教科書体 NP-R" panose="02020400000000000000" pitchFamily="18" charset="-128"/>
              </a:endParaRPr>
            </a:p>
          </p:txBody>
        </p:sp>
        <p:sp>
          <p:nvSpPr>
            <p:cNvPr id="52" name="角丸四角形 51"/>
            <p:cNvSpPr/>
            <p:nvPr/>
          </p:nvSpPr>
          <p:spPr>
            <a:xfrm>
              <a:off x="6327603" y="6215444"/>
              <a:ext cx="2554234" cy="414139"/>
            </a:xfrm>
            <a:prstGeom prst="roundRect">
              <a:avLst>
                <a:gd name="adj" fmla="val 0"/>
              </a:avLst>
            </a:prstGeom>
            <a:ln>
              <a:noFill/>
            </a:ln>
          </p:spPr>
          <p:style>
            <a:lnRef idx="2">
              <a:schemeClr val="accent3"/>
            </a:lnRef>
            <a:fillRef idx="1">
              <a:schemeClr val="lt1"/>
            </a:fillRef>
            <a:effectRef idx="0">
              <a:schemeClr val="accent3"/>
            </a:effectRef>
            <a:fontRef idx="minor">
              <a:schemeClr val="dk1"/>
            </a:fontRef>
          </p:style>
          <p:txBody>
            <a:bodyPr lIns="36000" tIns="54000" rIns="36000" anchor="t"/>
            <a:lstStyle/>
            <a:p>
              <a:r>
                <a:rPr lang="ja-JP" altLang="en-US" sz="825" dirty="0">
                  <a:latin typeface="UD デジタル 教科書体 NP-R" panose="02020400000000000000" pitchFamily="18" charset="-128"/>
                  <a:ea typeface="UD デジタル 教科書体 NP-R" panose="02020400000000000000" pitchFamily="18" charset="-128"/>
                </a:rPr>
                <a:t>（太もも・ヒザ・足首・足の指）</a:t>
              </a:r>
              <a:endParaRPr lang="en-US" altLang="ja-JP" sz="825" dirty="0">
                <a:latin typeface="UD デジタル 教科書体 NP-R" panose="02020400000000000000" pitchFamily="18" charset="-128"/>
                <a:ea typeface="UD デジタル 教科書体 NP-R" panose="02020400000000000000" pitchFamily="18" charset="-128"/>
              </a:endParaRPr>
            </a:p>
          </p:txBody>
        </p:sp>
        <p:cxnSp>
          <p:nvCxnSpPr>
            <p:cNvPr id="3" name="直線矢印コネクタ 2"/>
            <p:cNvCxnSpPr>
              <a:stCxn id="13" idx="2"/>
              <a:endCxn id="23" idx="0"/>
            </p:cNvCxnSpPr>
            <p:nvPr/>
          </p:nvCxnSpPr>
          <p:spPr>
            <a:xfrm>
              <a:off x="4405939" y="3586318"/>
              <a:ext cx="0" cy="449363"/>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a:stCxn id="18" idx="2"/>
              <a:endCxn id="28" idx="0"/>
            </p:cNvCxnSpPr>
            <p:nvPr/>
          </p:nvCxnSpPr>
          <p:spPr>
            <a:xfrm>
              <a:off x="7608265" y="3586318"/>
              <a:ext cx="0" cy="449363"/>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a:stCxn id="13" idx="3"/>
              <a:endCxn id="18" idx="1"/>
            </p:cNvCxnSpPr>
            <p:nvPr/>
          </p:nvCxnSpPr>
          <p:spPr>
            <a:xfrm>
              <a:off x="5783400" y="2251684"/>
              <a:ext cx="447403" cy="0"/>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stCxn id="23" idx="3"/>
              <a:endCxn id="28" idx="1"/>
            </p:cNvCxnSpPr>
            <p:nvPr/>
          </p:nvCxnSpPr>
          <p:spPr>
            <a:xfrm>
              <a:off x="5783400" y="5370316"/>
              <a:ext cx="447403" cy="0"/>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5783400" y="3586318"/>
              <a:ext cx="447403" cy="449363"/>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flipV="1">
              <a:off x="5783400" y="3586318"/>
              <a:ext cx="447403" cy="449364"/>
            </a:xfrm>
            <a:prstGeom prst="straightConnector1">
              <a:avLst/>
            </a:prstGeom>
            <a:ln w="31750" cap="rnd">
              <a:solidFill>
                <a:schemeClr val="tx1">
                  <a:lumMod val="50000"/>
                  <a:lumOff val="50000"/>
                </a:schemeClr>
              </a:solidFill>
              <a:round/>
              <a:headEnd type="arrow"/>
              <a:tailEnd type="arrow"/>
            </a:ln>
          </p:spPr>
          <p:style>
            <a:lnRef idx="1">
              <a:schemeClr val="accent1"/>
            </a:lnRef>
            <a:fillRef idx="0">
              <a:schemeClr val="accent1"/>
            </a:fillRef>
            <a:effectRef idx="0">
              <a:schemeClr val="accent1"/>
            </a:effectRef>
            <a:fontRef idx="minor">
              <a:schemeClr val="tx1"/>
            </a:fontRef>
          </p:style>
        </p:cxnSp>
        <p:sp>
          <p:nvSpPr>
            <p:cNvPr id="45" name="右矢印 44"/>
            <p:cNvSpPr/>
            <p:nvPr/>
          </p:nvSpPr>
          <p:spPr>
            <a:xfrm>
              <a:off x="2656177" y="3389026"/>
              <a:ext cx="362437" cy="497219"/>
            </a:xfrm>
            <a:prstGeom prst="rightArrow">
              <a:avLst>
                <a:gd name="adj1" fmla="val 40705"/>
                <a:gd name="adj2" fmla="val 6146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7" name="角丸四角形 46"/>
          <p:cNvSpPr/>
          <p:nvPr/>
        </p:nvSpPr>
        <p:spPr>
          <a:xfrm>
            <a:off x="6914042" y="80764"/>
            <a:ext cx="2206661" cy="547538"/>
          </a:xfrm>
          <a:prstGeom prst="roundRect">
            <a:avLst>
              <a:gd name="adj" fmla="val 14922"/>
            </a:avLst>
          </a:prstGeom>
          <a:noFill/>
          <a:ln>
            <a:noFill/>
          </a:ln>
        </p:spPr>
        <p:style>
          <a:lnRef idx="2">
            <a:schemeClr val="accent3"/>
          </a:lnRef>
          <a:fillRef idx="1">
            <a:schemeClr val="lt1"/>
          </a:fillRef>
          <a:effectRef idx="0">
            <a:schemeClr val="accent3"/>
          </a:effectRef>
          <a:fontRef idx="minor">
            <a:schemeClr val="dk1"/>
          </a:fontRef>
        </p:style>
        <p:txBody>
          <a:bodyPr tIns="36000" bIns="36000" anchor="ctr" anchorCtr="1"/>
          <a:lstStyle/>
          <a:p>
            <a:pPr>
              <a:lnSpc>
                <a:spcPct val="150000"/>
              </a:lnSpc>
            </a:pPr>
            <a:r>
              <a:rPr lang="ja-JP" altLang="en-US"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rPr>
              <a:t>氏名　　　　　　　　　　　　</a:t>
            </a:r>
            <a:r>
              <a:rPr lang="ja-JP" altLang="en-US" sz="1100" u="sng"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rPr>
              <a:t>　　　　　　　　　</a:t>
            </a:r>
            <a:endParaRPr lang="en-US" altLang="ja-JP" sz="1100" u="sng"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endParaRPr>
          </a:p>
          <a:p>
            <a:pPr>
              <a:lnSpc>
                <a:spcPct val="150000"/>
              </a:lnSpc>
            </a:pPr>
            <a:r>
              <a:rPr lang="ja-JP" altLang="en-US"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rPr>
              <a:t>日付：　　　年　　月　　日</a:t>
            </a:r>
            <a:endParaRPr lang="ja-JP" altLang="ja-JP" sz="11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a:endParaRPr>
          </a:p>
        </p:txBody>
      </p:sp>
    </p:spTree>
    <p:extLst>
      <p:ext uri="{BB962C8B-B14F-4D97-AF65-F5344CB8AC3E}">
        <p14:creationId xmlns:p14="http://schemas.microsoft.com/office/powerpoint/2010/main" val="2345404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F4F9F4-C80E-414E-BC0C-9BF1BD3B2E59}"/>
              </a:ext>
            </a:extLst>
          </p:cNvPr>
          <p:cNvSpPr>
            <a:spLocks noGrp="1"/>
          </p:cNvSpPr>
          <p:nvPr>
            <p:ph type="title"/>
          </p:nvPr>
        </p:nvSpPr>
        <p:spPr/>
        <p:txBody>
          <a:bodyPr>
            <a:normAutofit/>
          </a:bodyPr>
          <a:lstStyle/>
          <a:p>
            <a:r>
              <a:rPr kumimoji="1" lang="ja-JP" altLang="en-US" sz="4000" dirty="0"/>
              <a:t>ここで事例の場面体験をします！</a:t>
            </a:r>
          </a:p>
        </p:txBody>
      </p:sp>
      <p:sp>
        <p:nvSpPr>
          <p:cNvPr id="3" name="コンテンツ プレースホルダー 2">
            <a:extLst>
              <a:ext uri="{FF2B5EF4-FFF2-40B4-BE49-F238E27FC236}">
                <a16:creationId xmlns:a16="http://schemas.microsoft.com/office/drawing/2014/main" id="{E33B16F7-B7FB-4959-BABE-022DBDD21EDE}"/>
              </a:ext>
            </a:extLst>
          </p:cNvPr>
          <p:cNvSpPr>
            <a:spLocks noGrp="1"/>
          </p:cNvSpPr>
          <p:nvPr>
            <p:ph idx="1"/>
          </p:nvPr>
        </p:nvSpPr>
        <p:spPr/>
        <p:txBody>
          <a:bodyPr/>
          <a:lstStyle/>
          <a:p>
            <a:r>
              <a:rPr lang="ja-JP" altLang="en-US" dirty="0"/>
              <a:t>上司役はスタッフが行います。</a:t>
            </a:r>
            <a:endParaRPr lang="en-US" altLang="ja-JP" dirty="0"/>
          </a:p>
          <a:p>
            <a:r>
              <a:rPr kumimoji="1" lang="ja-JP" altLang="en-US" dirty="0"/>
              <a:t>皆さん</a:t>
            </a:r>
            <a:r>
              <a:rPr lang="ja-JP" altLang="en-US" dirty="0"/>
              <a:t>が会社に出勤した際、廊下で上司と出会います。すれ違う前に挨拶をしてください。</a:t>
            </a:r>
            <a:endParaRPr lang="en-US" altLang="ja-JP" dirty="0"/>
          </a:p>
          <a:p>
            <a:r>
              <a:rPr kumimoji="1" lang="ja-JP" altLang="en-US" dirty="0"/>
              <a:t>上司は事例と同様、軽くうなずくだけで去っていきます。</a:t>
            </a:r>
            <a:endParaRPr kumimoji="1" lang="en-US" altLang="ja-JP" dirty="0"/>
          </a:p>
          <a:p>
            <a:r>
              <a:rPr lang="ja-JP" altLang="en-US" dirty="0"/>
              <a:t>その時、皆さんの頭の中にはどのような思考が浮かび、どのような感情や身体変化が生じたか、注意深く観察してください。</a:t>
            </a:r>
            <a:endParaRPr kumimoji="1" lang="ja-JP" altLang="en-US" dirty="0"/>
          </a:p>
        </p:txBody>
      </p:sp>
    </p:spTree>
    <p:extLst>
      <p:ext uri="{BB962C8B-B14F-4D97-AF65-F5344CB8AC3E}">
        <p14:creationId xmlns:p14="http://schemas.microsoft.com/office/powerpoint/2010/main" val="1351351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0" y="365127"/>
            <a:ext cx="9144000" cy="808066"/>
          </a:xfrm>
        </p:spPr>
        <p:txBody>
          <a:bodyPr/>
          <a:lstStyle/>
          <a:p>
            <a:pPr algn="ctr" eaLnBrk="1" hangingPunct="1"/>
            <a:r>
              <a:rPr lang="ja-JP" altLang="en-US" b="1" dirty="0">
                <a:latin typeface="ＭＳ Ｐゴシック" charset="-128"/>
              </a:rPr>
              <a:t>ステップ１：状況を書き出す</a:t>
            </a:r>
          </a:p>
        </p:txBody>
      </p:sp>
      <p:sp>
        <p:nvSpPr>
          <p:cNvPr id="7171" name="コンテンツ プレースホルダ 2"/>
          <p:cNvSpPr>
            <a:spLocks noGrp="1"/>
          </p:cNvSpPr>
          <p:nvPr>
            <p:ph idx="1"/>
          </p:nvPr>
        </p:nvSpPr>
        <p:spPr>
          <a:xfrm>
            <a:off x="684213" y="1628775"/>
            <a:ext cx="7499350" cy="4800600"/>
          </a:xfrm>
        </p:spPr>
        <p:txBody>
          <a:bodyPr/>
          <a:lstStyle/>
          <a:p>
            <a:pPr marL="82550" indent="0" eaLnBrk="1" hangingPunct="1">
              <a:buFont typeface="Wingdings 2" pitchFamily="18" charset="2"/>
              <a:buNone/>
            </a:pPr>
            <a:r>
              <a:rPr lang="ja-JP" altLang="en-US" dirty="0"/>
              <a:t>　　</a:t>
            </a:r>
            <a:r>
              <a:rPr lang="ja-JP" altLang="en-US" b="1" dirty="0"/>
              <a:t>「気分が動揺した」「つらくなった」</a:t>
            </a:r>
            <a:endParaRPr lang="en-US" altLang="ja-JP" b="1" dirty="0"/>
          </a:p>
          <a:p>
            <a:pPr marL="82550" indent="0" eaLnBrk="1" hangingPunct="1">
              <a:buFont typeface="Wingdings 2" pitchFamily="18" charset="2"/>
              <a:buNone/>
            </a:pPr>
            <a:r>
              <a:rPr lang="ja-JP" altLang="en-US" b="1" dirty="0"/>
              <a:t>　　きっかけとなった状況を書き出す。</a:t>
            </a:r>
            <a:endParaRPr lang="en-US" altLang="ja-JP" b="1" dirty="0"/>
          </a:p>
        </p:txBody>
      </p:sp>
      <p:sp>
        <p:nvSpPr>
          <p:cNvPr id="4" name="横巻き 3"/>
          <p:cNvSpPr/>
          <p:nvPr/>
        </p:nvSpPr>
        <p:spPr>
          <a:xfrm>
            <a:off x="900113" y="3143250"/>
            <a:ext cx="6929437" cy="3071813"/>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2" pitchFamily="18" charset="2"/>
              <a:buNone/>
              <a:defRPr/>
            </a:pPr>
            <a:r>
              <a:rPr lang="en-US" altLang="ja-JP" sz="2800" dirty="0">
                <a:solidFill>
                  <a:srgbClr val="FFFFFF"/>
                </a:solidFill>
              </a:rPr>
              <a:t>POINT</a:t>
            </a:r>
          </a:p>
          <a:p>
            <a:pPr>
              <a:buFont typeface="Wingdings 2" pitchFamily="18" charset="2"/>
              <a:buNone/>
              <a:defRPr/>
            </a:pPr>
            <a:r>
              <a:rPr lang="ja-JP" altLang="en-US" sz="2800" dirty="0">
                <a:solidFill>
                  <a:srgbClr val="FFFFFF"/>
                </a:solidFill>
              </a:rPr>
              <a:t>・５</a:t>
            </a:r>
            <a:r>
              <a:rPr lang="en-US" altLang="ja-JP" sz="2800" dirty="0">
                <a:solidFill>
                  <a:srgbClr val="FFFFFF"/>
                </a:solidFill>
              </a:rPr>
              <a:t>W</a:t>
            </a:r>
            <a:r>
              <a:rPr lang="ja-JP" altLang="en-US" sz="2800" dirty="0">
                <a:solidFill>
                  <a:srgbClr val="FFFFFF"/>
                </a:solidFill>
              </a:rPr>
              <a:t>１</a:t>
            </a:r>
            <a:r>
              <a:rPr lang="en-US" altLang="ja-JP" sz="2800" dirty="0">
                <a:solidFill>
                  <a:srgbClr val="FFFFFF"/>
                </a:solidFill>
              </a:rPr>
              <a:t>H</a:t>
            </a:r>
            <a:r>
              <a:rPr lang="ja-JP" altLang="en-US" sz="2800" dirty="0">
                <a:solidFill>
                  <a:srgbClr val="FFFFFF"/>
                </a:solidFill>
              </a:rPr>
              <a:t>を意識する。</a:t>
            </a:r>
            <a:endParaRPr lang="en-US" altLang="ja-JP" sz="2800" dirty="0">
              <a:solidFill>
                <a:srgbClr val="FFFFFF"/>
              </a:solidFill>
            </a:endParaRPr>
          </a:p>
          <a:p>
            <a:pPr>
              <a:buFont typeface="Wingdings 2" pitchFamily="18" charset="2"/>
              <a:buNone/>
              <a:defRPr/>
            </a:pPr>
            <a:r>
              <a:rPr lang="ja-JP" altLang="en-US" sz="2800" dirty="0">
                <a:solidFill>
                  <a:srgbClr val="FFFFFF"/>
                </a:solidFill>
              </a:rPr>
              <a:t>・できるだけ具体的に記入する。</a:t>
            </a:r>
            <a:endParaRPr lang="en-US" altLang="ja-JP" sz="2800" dirty="0">
              <a:solidFill>
                <a:srgbClr val="FFFFFF"/>
              </a:solidFill>
            </a:endParaRPr>
          </a:p>
          <a:p>
            <a:pPr>
              <a:buFont typeface="Wingdings 2" pitchFamily="18" charset="2"/>
              <a:buNone/>
              <a:defRPr/>
            </a:pPr>
            <a:r>
              <a:rPr lang="ja-JP" altLang="en-US" sz="2800" dirty="0">
                <a:solidFill>
                  <a:srgbClr val="FFFFFF"/>
                </a:solidFill>
              </a:rPr>
              <a:t>・一つの場面をうまく切り取る。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0" y="188913"/>
            <a:ext cx="9144000" cy="1143000"/>
          </a:xfrm>
        </p:spPr>
        <p:txBody>
          <a:bodyPr>
            <a:noAutofit/>
          </a:bodyPr>
          <a:lstStyle/>
          <a:p>
            <a:pPr algn="ctr" eaLnBrk="1" hangingPunct="1"/>
            <a:r>
              <a:rPr lang="ja-JP" altLang="en-US" sz="3600" b="1" dirty="0"/>
              <a:t>ステップ２：自分の気分・感情をつかまえる</a:t>
            </a:r>
          </a:p>
        </p:txBody>
      </p:sp>
      <p:sp>
        <p:nvSpPr>
          <p:cNvPr id="8195" name="コンテンツ プレースホルダ 2"/>
          <p:cNvSpPr>
            <a:spLocks noGrp="1"/>
          </p:cNvSpPr>
          <p:nvPr>
            <p:ph idx="1"/>
          </p:nvPr>
        </p:nvSpPr>
        <p:spPr>
          <a:xfrm>
            <a:off x="457200" y="1196975"/>
            <a:ext cx="8229600" cy="4525963"/>
          </a:xfrm>
        </p:spPr>
        <p:txBody>
          <a:bodyPr/>
          <a:lstStyle/>
          <a:p>
            <a:pPr eaLnBrk="1" hangingPunct="1">
              <a:buFont typeface="Wingdings 2" pitchFamily="18" charset="2"/>
              <a:buNone/>
            </a:pPr>
            <a:endParaRPr lang="en-US" altLang="ja-JP" dirty="0"/>
          </a:p>
          <a:p>
            <a:pPr eaLnBrk="1" hangingPunct="1">
              <a:buFont typeface="Wingdings 2" pitchFamily="18" charset="2"/>
              <a:buNone/>
            </a:pPr>
            <a:r>
              <a:rPr lang="ja-JP" altLang="en-US" b="1" dirty="0"/>
              <a:t>　　①その時に感じた気分・感情を書き出す。</a:t>
            </a:r>
            <a:endParaRPr lang="en-US" altLang="ja-JP" b="1" dirty="0"/>
          </a:p>
          <a:p>
            <a:pPr eaLnBrk="1" hangingPunct="1">
              <a:buFont typeface="Wingdings 2" pitchFamily="18" charset="2"/>
              <a:buNone/>
            </a:pPr>
            <a:endParaRPr lang="en-US" altLang="ja-JP" dirty="0"/>
          </a:p>
        </p:txBody>
      </p:sp>
      <p:sp>
        <p:nvSpPr>
          <p:cNvPr id="4" name="横巻き 3"/>
          <p:cNvSpPr/>
          <p:nvPr/>
        </p:nvSpPr>
        <p:spPr>
          <a:xfrm>
            <a:off x="684213" y="2060575"/>
            <a:ext cx="7579893" cy="400050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65760" indent="-283464" fontAlgn="auto">
              <a:spcAft>
                <a:spcPts val="0"/>
              </a:spcAft>
              <a:buFont typeface="Wingdings 2"/>
              <a:buNone/>
              <a:defRPr/>
            </a:pPr>
            <a:r>
              <a:rPr lang="en-US" altLang="ja-JP" sz="2400" dirty="0"/>
              <a:t>POINT</a:t>
            </a:r>
          </a:p>
          <a:p>
            <a:pPr marL="365760" indent="-283464" fontAlgn="auto">
              <a:spcAft>
                <a:spcPts val="0"/>
              </a:spcAft>
              <a:buFont typeface="Wingdings 2"/>
              <a:buNone/>
              <a:defRPr/>
            </a:pPr>
            <a:r>
              <a:rPr lang="ja-JP" altLang="en-US" sz="2400" dirty="0"/>
              <a:t>・気分・感情は一つとは限らない。</a:t>
            </a:r>
            <a:endParaRPr lang="en-US" altLang="ja-JP" sz="2400" dirty="0"/>
          </a:p>
          <a:p>
            <a:pPr marL="365760" indent="-283464" fontAlgn="auto">
              <a:spcAft>
                <a:spcPts val="0"/>
              </a:spcAft>
              <a:buFont typeface="Wingdings 2"/>
              <a:buNone/>
              <a:defRPr/>
            </a:pPr>
            <a:r>
              <a:rPr lang="ja-JP" altLang="en-US" sz="2400" dirty="0"/>
              <a:t>・「気分・感情」と「思考」の違いに注意</a:t>
            </a:r>
            <a:endParaRPr lang="en-US" altLang="ja-JP" sz="2400" dirty="0"/>
          </a:p>
          <a:p>
            <a:pPr marL="365760" indent="-283464" fontAlgn="auto">
              <a:spcAft>
                <a:spcPts val="0"/>
              </a:spcAft>
              <a:buFont typeface="Wingdings 2"/>
              <a:buNone/>
              <a:defRPr/>
            </a:pPr>
            <a:r>
              <a:rPr lang="ja-JP" altLang="en-US" sz="2400" dirty="0"/>
              <a:t>　＊気分・感情とは、ごく簡単な言葉（１語）で　</a:t>
            </a:r>
            <a:endParaRPr lang="en-US" altLang="ja-JP" sz="2400" dirty="0"/>
          </a:p>
          <a:p>
            <a:pPr marL="365760" indent="-283464" fontAlgn="auto">
              <a:spcAft>
                <a:spcPts val="0"/>
              </a:spcAft>
              <a:buFont typeface="Wingdings 2"/>
              <a:buNone/>
              <a:defRPr/>
            </a:pPr>
            <a:r>
              <a:rPr lang="ja-JP" altLang="en-US" sz="2400" dirty="0"/>
              <a:t>　　表現できるもののこと。</a:t>
            </a:r>
            <a:endParaRPr lang="en-US" altLang="ja-JP" sz="2400" dirty="0"/>
          </a:p>
          <a:p>
            <a:pPr marL="365760" indent="-283464" fontAlgn="auto">
              <a:spcAft>
                <a:spcPts val="0"/>
              </a:spcAft>
              <a:buFont typeface="Wingdings 2"/>
              <a:buNone/>
              <a:defRPr/>
            </a:pPr>
            <a:r>
              <a:rPr lang="ja-JP" altLang="en-US" sz="2400" dirty="0"/>
              <a:t>・気分・感情がうまくつかめない時は、体の感覚に目を向けてみる。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0757925D-500C-4758-B6B1-B1AA2B90B952}"/>
              </a:ext>
            </a:extLst>
          </p:cNvPr>
          <p:cNvGraphicFramePr>
            <a:graphicFrameLocks noGrp="1"/>
          </p:cNvGraphicFramePr>
          <p:nvPr>
            <p:ph idx="1"/>
          </p:nvPr>
        </p:nvGraphicFramePr>
        <p:xfrm>
          <a:off x="-396552" y="836712"/>
          <a:ext cx="5904660" cy="5993390"/>
        </p:xfrm>
        <a:graphic>
          <a:graphicData uri="http://schemas.openxmlformats.org/drawingml/2006/table">
            <a:tbl>
              <a:tblPr/>
              <a:tblGrid>
                <a:gridCol w="590466">
                  <a:extLst>
                    <a:ext uri="{9D8B030D-6E8A-4147-A177-3AD203B41FA5}">
                      <a16:colId xmlns:a16="http://schemas.microsoft.com/office/drawing/2014/main" val="4194393764"/>
                    </a:ext>
                  </a:extLst>
                </a:gridCol>
                <a:gridCol w="590466">
                  <a:extLst>
                    <a:ext uri="{9D8B030D-6E8A-4147-A177-3AD203B41FA5}">
                      <a16:colId xmlns:a16="http://schemas.microsoft.com/office/drawing/2014/main" val="2937215363"/>
                    </a:ext>
                  </a:extLst>
                </a:gridCol>
                <a:gridCol w="590466">
                  <a:extLst>
                    <a:ext uri="{9D8B030D-6E8A-4147-A177-3AD203B41FA5}">
                      <a16:colId xmlns:a16="http://schemas.microsoft.com/office/drawing/2014/main" val="233055014"/>
                    </a:ext>
                  </a:extLst>
                </a:gridCol>
                <a:gridCol w="590466">
                  <a:extLst>
                    <a:ext uri="{9D8B030D-6E8A-4147-A177-3AD203B41FA5}">
                      <a16:colId xmlns:a16="http://schemas.microsoft.com/office/drawing/2014/main" val="2107666231"/>
                    </a:ext>
                  </a:extLst>
                </a:gridCol>
                <a:gridCol w="590466">
                  <a:extLst>
                    <a:ext uri="{9D8B030D-6E8A-4147-A177-3AD203B41FA5}">
                      <a16:colId xmlns:a16="http://schemas.microsoft.com/office/drawing/2014/main" val="4007034031"/>
                    </a:ext>
                  </a:extLst>
                </a:gridCol>
                <a:gridCol w="590466">
                  <a:extLst>
                    <a:ext uri="{9D8B030D-6E8A-4147-A177-3AD203B41FA5}">
                      <a16:colId xmlns:a16="http://schemas.microsoft.com/office/drawing/2014/main" val="638696782"/>
                    </a:ext>
                  </a:extLst>
                </a:gridCol>
                <a:gridCol w="590466">
                  <a:extLst>
                    <a:ext uri="{9D8B030D-6E8A-4147-A177-3AD203B41FA5}">
                      <a16:colId xmlns:a16="http://schemas.microsoft.com/office/drawing/2014/main" val="3327043320"/>
                    </a:ext>
                  </a:extLst>
                </a:gridCol>
                <a:gridCol w="590466">
                  <a:extLst>
                    <a:ext uri="{9D8B030D-6E8A-4147-A177-3AD203B41FA5}">
                      <a16:colId xmlns:a16="http://schemas.microsoft.com/office/drawing/2014/main" val="2058419438"/>
                    </a:ext>
                  </a:extLst>
                </a:gridCol>
                <a:gridCol w="590466">
                  <a:extLst>
                    <a:ext uri="{9D8B030D-6E8A-4147-A177-3AD203B41FA5}">
                      <a16:colId xmlns:a16="http://schemas.microsoft.com/office/drawing/2014/main" val="2268580931"/>
                    </a:ext>
                  </a:extLst>
                </a:gridCol>
                <a:gridCol w="590466">
                  <a:extLst>
                    <a:ext uri="{9D8B030D-6E8A-4147-A177-3AD203B41FA5}">
                      <a16:colId xmlns:a16="http://schemas.microsoft.com/office/drawing/2014/main" val="280606982"/>
                    </a:ext>
                  </a:extLst>
                </a:gridCol>
              </a:tblGrid>
              <a:tr h="599339">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extLst>
                  <a:ext uri="{0D108BD9-81ED-4DB2-BD59-A6C34878D82A}">
                    <a16:rowId xmlns:a16="http://schemas.microsoft.com/office/drawing/2014/main" val="2449667548"/>
                  </a:ext>
                </a:extLst>
              </a:tr>
              <a:tr h="599339">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a:noFill/>
                    </a:lnL>
                    <a:lnR>
                      <a:noFill/>
                    </a:lnR>
                    <a:lnT>
                      <a:noFill/>
                    </a:lnT>
                    <a:lnB w="6350" cap="flat" cmpd="sng" algn="ctr">
                      <a:solidFill>
                        <a:srgbClr val="000000"/>
                      </a:solidFill>
                      <a:prstDash val="dash"/>
                      <a:round/>
                      <a:headEnd type="none" w="med" len="med"/>
                      <a:tailEnd type="none" w="med" len="med"/>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rgbClr val="000000"/>
                      </a:solidFill>
                      <a:prstDash val="dash"/>
                      <a:round/>
                      <a:headEnd type="none" w="med" len="med"/>
                      <a:tailEnd type="none" w="med" len="med"/>
                    </a:lnB>
                  </a:tcPr>
                </a:tc>
                <a:tc gridSpan="2">
                  <a:txBody>
                    <a:bodyPr/>
                    <a:lstStyle/>
                    <a:p>
                      <a:pPr algn="ctr" fontAlgn="ctr"/>
                      <a:r>
                        <a:rPr lang="zh-TW"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覚醒</a:t>
                      </a:r>
                    </a:p>
                  </a:txBody>
                  <a:tcPr marL="0" marR="0" marT="0" marB="0" anchor="ctr">
                    <a:lnL>
                      <a:noFill/>
                    </a:lnL>
                    <a:lnR>
                      <a:noFill/>
                    </a:lnR>
                    <a:lnT>
                      <a:noFill/>
                    </a:lnT>
                    <a:lnB w="6350" cap="flat" cmpd="sng" algn="ctr">
                      <a:solidFill>
                        <a:srgbClr val="000000"/>
                      </a:solidFill>
                      <a:prstDash val="dash"/>
                      <a:round/>
                      <a:headEnd type="none" w="med" len="med"/>
                      <a:tailEnd type="none" w="med" len="med"/>
                    </a:lnB>
                  </a:tcPr>
                </a:tc>
                <a:tc hMerge="1">
                  <a:txBody>
                    <a:bodyPr/>
                    <a:lstStyle/>
                    <a:p>
                      <a:endParaRPr kumimoji="1" lang="ja-JP" altLang="en-US"/>
                    </a:p>
                  </a:txBody>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rgbClr val="000000"/>
                      </a:solidFill>
                      <a:prstDash val="dash"/>
                      <a:round/>
                      <a:headEnd type="none" w="med" len="med"/>
                      <a:tailEnd type="none" w="med" len="med"/>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rgbClr val="000000"/>
                      </a:solidFill>
                      <a:prstDash val="dash"/>
                      <a:round/>
                      <a:headEnd type="none" w="med" len="med"/>
                      <a:tailEnd type="none" w="med" len="med"/>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extLst>
                  <a:ext uri="{0D108BD9-81ED-4DB2-BD59-A6C34878D82A}">
                    <a16:rowId xmlns:a16="http://schemas.microsoft.com/office/drawing/2014/main" val="2157790941"/>
                  </a:ext>
                </a:extLst>
              </a:tr>
              <a:tr h="599339">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extLst>
                  <a:ext uri="{0D108BD9-81ED-4DB2-BD59-A6C34878D82A}">
                    <a16:rowId xmlns:a16="http://schemas.microsoft.com/office/drawing/2014/main" val="1747685539"/>
                  </a:ext>
                </a:extLst>
              </a:tr>
              <a:tr h="599339">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extLst>
                  <a:ext uri="{0D108BD9-81ED-4DB2-BD59-A6C34878D82A}">
                    <a16:rowId xmlns:a16="http://schemas.microsoft.com/office/drawing/2014/main" val="695583612"/>
                  </a:ext>
                </a:extLst>
              </a:tr>
              <a:tr h="599339">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rowSpan="2">
                  <a:txBody>
                    <a:bodyPr/>
                    <a:lstStyle/>
                    <a:p>
                      <a:pPr algn="ct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不快</a:t>
                      </a:r>
                    </a:p>
                  </a:txBody>
                  <a:tcPr marL="0" marR="0" marT="0" marB="0" vert="eaVert"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快</a:t>
                      </a:r>
                    </a:p>
                  </a:txBody>
                  <a:tcPr marL="0" marR="0" marT="0"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extLst>
                  <a:ext uri="{0D108BD9-81ED-4DB2-BD59-A6C34878D82A}">
                    <a16:rowId xmlns:a16="http://schemas.microsoft.com/office/drawing/2014/main" val="800532620"/>
                  </a:ext>
                </a:extLst>
              </a:tr>
              <a:tr h="599339">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vMerge="1">
                  <a:txBody>
                    <a:bodyPr/>
                    <a:lstStyle/>
                    <a:p>
                      <a:endParaRPr kumimoji="1" lang="ja-JP" altLang="en-US"/>
                    </a:p>
                  </a:txBody>
                  <a:tcPr/>
                </a:tc>
                <a:tc>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vMerge="1">
                  <a:txBody>
                    <a:bodyPr/>
                    <a:lstStyle/>
                    <a:p>
                      <a:endParaRPr kumimoji="1" lang="ja-JP" altLang="en-US"/>
                    </a:p>
                  </a:txBody>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extLst>
                  <a:ext uri="{0D108BD9-81ED-4DB2-BD59-A6C34878D82A}">
                    <a16:rowId xmlns:a16="http://schemas.microsoft.com/office/drawing/2014/main" val="1257357578"/>
                  </a:ext>
                </a:extLst>
              </a:tr>
              <a:tr h="599339">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extLst>
                  <a:ext uri="{0D108BD9-81ED-4DB2-BD59-A6C34878D82A}">
                    <a16:rowId xmlns:a16="http://schemas.microsoft.com/office/drawing/2014/main" val="4113247750"/>
                  </a:ext>
                </a:extLst>
              </a:tr>
              <a:tr h="599339">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w="6350" cap="flat" cmpd="sng" algn="ctr">
                      <a:solidFill>
                        <a:srgbClr val="000000"/>
                      </a:solidFill>
                      <a:prstDash val="dash"/>
                      <a:round/>
                      <a:headEnd type="none" w="med" len="med"/>
                      <a:tailEnd type="none" w="med" len="med"/>
                    </a:lnR>
                    <a:lnT>
                      <a:noFill/>
                    </a:lnT>
                    <a:lnB>
                      <a:noFill/>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dash"/>
                      <a:round/>
                      <a:headEnd type="none" w="med" len="med"/>
                      <a:tailEnd type="none" w="med" len="med"/>
                    </a:lnL>
                    <a:lnR>
                      <a:noFill/>
                    </a:lnR>
                    <a:lnT>
                      <a:noFill/>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extLst>
                  <a:ext uri="{0D108BD9-81ED-4DB2-BD59-A6C34878D82A}">
                    <a16:rowId xmlns:a16="http://schemas.microsoft.com/office/drawing/2014/main" val="3701085298"/>
                  </a:ext>
                </a:extLst>
              </a:tr>
              <a:tr h="599339">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dash"/>
                      <a:round/>
                      <a:headEnd type="none" w="med" len="med"/>
                      <a:tailEnd type="none" w="med" len="med"/>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dash"/>
                      <a:round/>
                      <a:headEnd type="none" w="med" len="med"/>
                      <a:tailEnd type="none" w="med" len="med"/>
                    </a:lnT>
                    <a:lnB>
                      <a:noFill/>
                    </a:lnB>
                  </a:tcPr>
                </a:tc>
                <a:tc gridSpan="2">
                  <a:txBody>
                    <a:bodyPr/>
                    <a:lstStyle/>
                    <a:p>
                      <a:pPr algn="ctr" fontAlgn="ctr"/>
                      <a:r>
                        <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低覚醒</a:t>
                      </a:r>
                      <a:endParaRPr lang="zh-CN"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dash"/>
                      <a:round/>
                      <a:headEnd type="none" w="med" len="med"/>
                      <a:tailEnd type="none" w="med" len="med"/>
                    </a:lnT>
                    <a:lnB>
                      <a:noFill/>
                    </a:lnB>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dash"/>
                      <a:round/>
                      <a:headEnd type="none" w="med" len="med"/>
                      <a:tailEnd type="none" w="med" len="med"/>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6350" cap="flat" cmpd="sng" algn="ctr">
                      <a:solidFill>
                        <a:srgbClr val="000000"/>
                      </a:solidFill>
                      <a:prstDash val="dash"/>
                      <a:round/>
                      <a:headEnd type="none" w="med" len="med"/>
                      <a:tailEnd type="none" w="med" len="med"/>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extLst>
                  <a:ext uri="{0D108BD9-81ED-4DB2-BD59-A6C34878D82A}">
                    <a16:rowId xmlns:a16="http://schemas.microsoft.com/office/drawing/2014/main" val="1762280182"/>
                  </a:ext>
                </a:extLst>
              </a:tr>
              <a:tr h="599339">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extLst>
                  <a:ext uri="{0D108BD9-81ED-4DB2-BD59-A6C34878D82A}">
                    <a16:rowId xmlns:a16="http://schemas.microsoft.com/office/drawing/2014/main" val="314085844"/>
                  </a:ext>
                </a:extLst>
              </a:tr>
            </a:tbl>
          </a:graphicData>
        </a:graphic>
      </p:graphicFrame>
      <p:sp>
        <p:nvSpPr>
          <p:cNvPr id="2" name="タイトル 1">
            <a:extLst>
              <a:ext uri="{FF2B5EF4-FFF2-40B4-BE49-F238E27FC236}">
                <a16:creationId xmlns:a16="http://schemas.microsoft.com/office/drawing/2014/main" id="{1890903B-61BF-4F1E-BEDE-C68F7B854951}"/>
              </a:ext>
            </a:extLst>
          </p:cNvPr>
          <p:cNvSpPr>
            <a:spLocks noGrp="1"/>
          </p:cNvSpPr>
          <p:nvPr>
            <p:ph type="title"/>
          </p:nvPr>
        </p:nvSpPr>
        <p:spPr/>
        <p:txBody>
          <a:bodyPr/>
          <a:lstStyle/>
          <a:p>
            <a:r>
              <a:rPr kumimoji="1" lang="ja-JP" altLang="en-US" dirty="0"/>
              <a:t>感情に気づくためのヒント</a:t>
            </a:r>
          </a:p>
        </p:txBody>
      </p:sp>
      <p:sp>
        <p:nvSpPr>
          <p:cNvPr id="7" name="フローチャート: 結合子 6">
            <a:extLst>
              <a:ext uri="{FF2B5EF4-FFF2-40B4-BE49-F238E27FC236}">
                <a16:creationId xmlns:a16="http://schemas.microsoft.com/office/drawing/2014/main" id="{E49AA416-2197-40DF-A38E-D9CE3311F8FB}"/>
              </a:ext>
            </a:extLst>
          </p:cNvPr>
          <p:cNvSpPr/>
          <p:nvPr/>
        </p:nvSpPr>
        <p:spPr>
          <a:xfrm>
            <a:off x="3411220" y="2545084"/>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8" name="フローチャート: 結合子 7">
            <a:extLst>
              <a:ext uri="{FF2B5EF4-FFF2-40B4-BE49-F238E27FC236}">
                <a16:creationId xmlns:a16="http://schemas.microsoft.com/office/drawing/2014/main" id="{74BDFAA9-441A-4776-8078-E9F7D3961DC1}"/>
              </a:ext>
            </a:extLst>
          </p:cNvPr>
          <p:cNvSpPr/>
          <p:nvPr/>
        </p:nvSpPr>
        <p:spPr>
          <a:xfrm>
            <a:off x="3769793" y="2941712"/>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9" name="フローチャート: 結合子 8">
            <a:extLst>
              <a:ext uri="{FF2B5EF4-FFF2-40B4-BE49-F238E27FC236}">
                <a16:creationId xmlns:a16="http://schemas.microsoft.com/office/drawing/2014/main" id="{1878BA3E-8E11-48F6-994D-06B9B258690B}"/>
              </a:ext>
            </a:extLst>
          </p:cNvPr>
          <p:cNvSpPr/>
          <p:nvPr/>
        </p:nvSpPr>
        <p:spPr>
          <a:xfrm>
            <a:off x="3995936" y="3349695"/>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10" name="フローチャート: 結合子 9">
            <a:extLst>
              <a:ext uri="{FF2B5EF4-FFF2-40B4-BE49-F238E27FC236}">
                <a16:creationId xmlns:a16="http://schemas.microsoft.com/office/drawing/2014/main" id="{E626B530-2252-441F-8A35-EFD920987CE9}"/>
              </a:ext>
            </a:extLst>
          </p:cNvPr>
          <p:cNvSpPr/>
          <p:nvPr/>
        </p:nvSpPr>
        <p:spPr>
          <a:xfrm>
            <a:off x="2890672" y="5326247"/>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11" name="フローチャート: 結合子 10">
            <a:extLst>
              <a:ext uri="{FF2B5EF4-FFF2-40B4-BE49-F238E27FC236}">
                <a16:creationId xmlns:a16="http://schemas.microsoft.com/office/drawing/2014/main" id="{94BFF735-5A9C-4455-B579-588574A3D4D5}"/>
              </a:ext>
            </a:extLst>
          </p:cNvPr>
          <p:cNvSpPr/>
          <p:nvPr/>
        </p:nvSpPr>
        <p:spPr>
          <a:xfrm>
            <a:off x="3491880" y="5085585"/>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12" name="フローチャート: 結合子 11">
            <a:extLst>
              <a:ext uri="{FF2B5EF4-FFF2-40B4-BE49-F238E27FC236}">
                <a16:creationId xmlns:a16="http://schemas.microsoft.com/office/drawing/2014/main" id="{1BCB7C7B-F6D0-4B44-96AA-943FED3F8A54}"/>
              </a:ext>
            </a:extLst>
          </p:cNvPr>
          <p:cNvSpPr/>
          <p:nvPr/>
        </p:nvSpPr>
        <p:spPr>
          <a:xfrm>
            <a:off x="1650369" y="2429609"/>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13" name="フローチャート: 結合子 12">
            <a:extLst>
              <a:ext uri="{FF2B5EF4-FFF2-40B4-BE49-F238E27FC236}">
                <a16:creationId xmlns:a16="http://schemas.microsoft.com/office/drawing/2014/main" id="{D33EE20D-7119-406E-8651-6A1C2D4DE996}"/>
              </a:ext>
            </a:extLst>
          </p:cNvPr>
          <p:cNvSpPr/>
          <p:nvPr/>
        </p:nvSpPr>
        <p:spPr>
          <a:xfrm>
            <a:off x="1257086" y="2693806"/>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14" name="フローチャート: 結合子 13">
            <a:extLst>
              <a:ext uri="{FF2B5EF4-FFF2-40B4-BE49-F238E27FC236}">
                <a16:creationId xmlns:a16="http://schemas.microsoft.com/office/drawing/2014/main" id="{450EAE99-FB7F-4257-A066-9D0BD9D2AEC1}"/>
              </a:ext>
            </a:extLst>
          </p:cNvPr>
          <p:cNvSpPr/>
          <p:nvPr/>
        </p:nvSpPr>
        <p:spPr>
          <a:xfrm>
            <a:off x="865816" y="3475445"/>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15" name="フローチャート: 結合子 14">
            <a:extLst>
              <a:ext uri="{FF2B5EF4-FFF2-40B4-BE49-F238E27FC236}">
                <a16:creationId xmlns:a16="http://schemas.microsoft.com/office/drawing/2014/main" id="{7C9A9F8A-BE82-4A63-AFB7-3922FE328242}"/>
              </a:ext>
            </a:extLst>
          </p:cNvPr>
          <p:cNvSpPr/>
          <p:nvPr/>
        </p:nvSpPr>
        <p:spPr>
          <a:xfrm>
            <a:off x="1954564" y="5326247"/>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16" name="フローチャート: 結合子 15">
            <a:extLst>
              <a:ext uri="{FF2B5EF4-FFF2-40B4-BE49-F238E27FC236}">
                <a16:creationId xmlns:a16="http://schemas.microsoft.com/office/drawing/2014/main" id="{D7B67BEB-33E8-4575-BE44-3ED4AF80F0A6}"/>
              </a:ext>
            </a:extLst>
          </p:cNvPr>
          <p:cNvSpPr/>
          <p:nvPr/>
        </p:nvSpPr>
        <p:spPr>
          <a:xfrm>
            <a:off x="2818664" y="2281734"/>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17" name="フローチャート: 結合子 16">
            <a:extLst>
              <a:ext uri="{FF2B5EF4-FFF2-40B4-BE49-F238E27FC236}">
                <a16:creationId xmlns:a16="http://schemas.microsoft.com/office/drawing/2014/main" id="{0853CFFB-BACE-46C2-AA5D-73279DEAAD59}"/>
              </a:ext>
            </a:extLst>
          </p:cNvPr>
          <p:cNvSpPr/>
          <p:nvPr/>
        </p:nvSpPr>
        <p:spPr>
          <a:xfrm>
            <a:off x="3851920" y="4755951"/>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18" name="フローチャート: 結合子 17">
            <a:extLst>
              <a:ext uri="{FF2B5EF4-FFF2-40B4-BE49-F238E27FC236}">
                <a16:creationId xmlns:a16="http://schemas.microsoft.com/office/drawing/2014/main" id="{EFD6CB4B-4CFA-4DF8-92EC-B84CF71EBD2C}"/>
              </a:ext>
            </a:extLst>
          </p:cNvPr>
          <p:cNvSpPr/>
          <p:nvPr/>
        </p:nvSpPr>
        <p:spPr>
          <a:xfrm>
            <a:off x="968642" y="3067226"/>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19" name="フローチャート: 結合子 18">
            <a:extLst>
              <a:ext uri="{FF2B5EF4-FFF2-40B4-BE49-F238E27FC236}">
                <a16:creationId xmlns:a16="http://schemas.microsoft.com/office/drawing/2014/main" id="{21C3B323-1B56-41C9-8ED5-C5128D8052FB}"/>
              </a:ext>
            </a:extLst>
          </p:cNvPr>
          <p:cNvSpPr/>
          <p:nvPr/>
        </p:nvSpPr>
        <p:spPr>
          <a:xfrm>
            <a:off x="3995936" y="4258890"/>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20" name="フローチャート: 結合子 19">
            <a:extLst>
              <a:ext uri="{FF2B5EF4-FFF2-40B4-BE49-F238E27FC236}">
                <a16:creationId xmlns:a16="http://schemas.microsoft.com/office/drawing/2014/main" id="{14C3489C-6139-43F4-9C4F-DA4E96739B5B}"/>
              </a:ext>
            </a:extLst>
          </p:cNvPr>
          <p:cNvSpPr/>
          <p:nvPr/>
        </p:nvSpPr>
        <p:spPr>
          <a:xfrm>
            <a:off x="2178664" y="2250276"/>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21" name="フローチャート: 結合子 20">
            <a:extLst>
              <a:ext uri="{FF2B5EF4-FFF2-40B4-BE49-F238E27FC236}">
                <a16:creationId xmlns:a16="http://schemas.microsoft.com/office/drawing/2014/main" id="{F34C57BE-3926-4BCE-8116-B4C644116894}"/>
              </a:ext>
            </a:extLst>
          </p:cNvPr>
          <p:cNvSpPr/>
          <p:nvPr/>
        </p:nvSpPr>
        <p:spPr>
          <a:xfrm>
            <a:off x="865816" y="4455139"/>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22" name="フローチャート: 結合子 21">
            <a:extLst>
              <a:ext uri="{FF2B5EF4-FFF2-40B4-BE49-F238E27FC236}">
                <a16:creationId xmlns:a16="http://schemas.microsoft.com/office/drawing/2014/main" id="{69A81295-1784-40BF-8E64-79E7B9BA5AAE}"/>
              </a:ext>
            </a:extLst>
          </p:cNvPr>
          <p:cNvSpPr/>
          <p:nvPr/>
        </p:nvSpPr>
        <p:spPr>
          <a:xfrm>
            <a:off x="1128589" y="4836949"/>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23" name="フローチャート: 結合子 22">
            <a:extLst>
              <a:ext uri="{FF2B5EF4-FFF2-40B4-BE49-F238E27FC236}">
                <a16:creationId xmlns:a16="http://schemas.microsoft.com/office/drawing/2014/main" id="{D7010AA1-6EFE-4EDD-8510-E23C0839A514}"/>
              </a:ext>
            </a:extLst>
          </p:cNvPr>
          <p:cNvSpPr/>
          <p:nvPr/>
        </p:nvSpPr>
        <p:spPr>
          <a:xfrm>
            <a:off x="1414502" y="5176840"/>
            <a:ext cx="144016" cy="144016"/>
          </a:xfrm>
          <a:prstGeom prst="flowChartConnector">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2400">
              <a:solidFill>
                <a:prstClr val="white"/>
              </a:solidFill>
            </a:endParaRPr>
          </a:p>
        </p:txBody>
      </p:sp>
      <p:sp>
        <p:nvSpPr>
          <p:cNvPr id="25" name="テキスト ボックス 24">
            <a:extLst>
              <a:ext uri="{FF2B5EF4-FFF2-40B4-BE49-F238E27FC236}">
                <a16:creationId xmlns:a16="http://schemas.microsoft.com/office/drawing/2014/main" id="{96243CBB-ACFA-4149-BA23-8B29EDA2D0B3}"/>
              </a:ext>
            </a:extLst>
          </p:cNvPr>
          <p:cNvSpPr txBox="1"/>
          <p:nvPr/>
        </p:nvSpPr>
        <p:spPr>
          <a:xfrm>
            <a:off x="2549985" y="2020124"/>
            <a:ext cx="722529"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驚き</a:t>
            </a:r>
          </a:p>
        </p:txBody>
      </p:sp>
      <p:sp>
        <p:nvSpPr>
          <p:cNvPr id="26" name="テキスト ボックス 25">
            <a:extLst>
              <a:ext uri="{FF2B5EF4-FFF2-40B4-BE49-F238E27FC236}">
                <a16:creationId xmlns:a16="http://schemas.microsoft.com/office/drawing/2014/main" id="{E9186787-B6C5-487B-90DB-33B432CBD347}"/>
              </a:ext>
            </a:extLst>
          </p:cNvPr>
          <p:cNvSpPr txBox="1"/>
          <p:nvPr/>
        </p:nvSpPr>
        <p:spPr>
          <a:xfrm>
            <a:off x="3077001" y="2328651"/>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熱狂・興奮</a:t>
            </a:r>
          </a:p>
        </p:txBody>
      </p:sp>
      <p:sp>
        <p:nvSpPr>
          <p:cNvPr id="27" name="テキスト ボックス 26">
            <a:extLst>
              <a:ext uri="{FF2B5EF4-FFF2-40B4-BE49-F238E27FC236}">
                <a16:creationId xmlns:a16="http://schemas.microsoft.com/office/drawing/2014/main" id="{8ACD513B-DA05-49EE-A1DA-1EA8F49ACB8B}"/>
              </a:ext>
            </a:extLst>
          </p:cNvPr>
          <p:cNvSpPr txBox="1"/>
          <p:nvPr/>
        </p:nvSpPr>
        <p:spPr>
          <a:xfrm>
            <a:off x="3444353" y="2704011"/>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興味</a:t>
            </a:r>
          </a:p>
        </p:txBody>
      </p:sp>
      <p:sp>
        <p:nvSpPr>
          <p:cNvPr id="28" name="テキスト ボックス 27">
            <a:extLst>
              <a:ext uri="{FF2B5EF4-FFF2-40B4-BE49-F238E27FC236}">
                <a16:creationId xmlns:a16="http://schemas.microsoft.com/office/drawing/2014/main" id="{5F2A3709-BEA5-4499-A3AC-E4D4D0F882C1}"/>
              </a:ext>
            </a:extLst>
          </p:cNvPr>
          <p:cNvSpPr txBox="1"/>
          <p:nvPr/>
        </p:nvSpPr>
        <p:spPr>
          <a:xfrm>
            <a:off x="3666473" y="3102115"/>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幸せ</a:t>
            </a:r>
          </a:p>
        </p:txBody>
      </p:sp>
      <p:sp>
        <p:nvSpPr>
          <p:cNvPr id="29" name="テキスト ボックス 28">
            <a:extLst>
              <a:ext uri="{FF2B5EF4-FFF2-40B4-BE49-F238E27FC236}">
                <a16:creationId xmlns:a16="http://schemas.microsoft.com/office/drawing/2014/main" id="{64B39E22-8489-4842-8539-17232C51DE63}"/>
              </a:ext>
            </a:extLst>
          </p:cNvPr>
          <p:cNvSpPr txBox="1"/>
          <p:nvPr/>
        </p:nvSpPr>
        <p:spPr>
          <a:xfrm>
            <a:off x="3658701" y="4037716"/>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満足</a:t>
            </a:r>
          </a:p>
        </p:txBody>
      </p:sp>
      <p:sp>
        <p:nvSpPr>
          <p:cNvPr id="30" name="テキスト ボックス 29">
            <a:extLst>
              <a:ext uri="{FF2B5EF4-FFF2-40B4-BE49-F238E27FC236}">
                <a16:creationId xmlns:a16="http://schemas.microsoft.com/office/drawing/2014/main" id="{B3FBB702-8C03-4A0A-AC93-B19C50287ADF}"/>
              </a:ext>
            </a:extLst>
          </p:cNvPr>
          <p:cNvSpPr txBox="1"/>
          <p:nvPr/>
        </p:nvSpPr>
        <p:spPr>
          <a:xfrm>
            <a:off x="3555236" y="4528174"/>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安らぎ</a:t>
            </a:r>
          </a:p>
        </p:txBody>
      </p:sp>
      <p:sp>
        <p:nvSpPr>
          <p:cNvPr id="31" name="テキスト ボックス 30">
            <a:extLst>
              <a:ext uri="{FF2B5EF4-FFF2-40B4-BE49-F238E27FC236}">
                <a16:creationId xmlns:a16="http://schemas.microsoft.com/office/drawing/2014/main" id="{227E4121-C514-4F2E-A0C6-9BB4508C5DEC}"/>
              </a:ext>
            </a:extLst>
          </p:cNvPr>
          <p:cNvSpPr txBox="1"/>
          <p:nvPr/>
        </p:nvSpPr>
        <p:spPr>
          <a:xfrm>
            <a:off x="3175995" y="4866134"/>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リラックス</a:t>
            </a:r>
          </a:p>
        </p:txBody>
      </p:sp>
      <p:sp>
        <p:nvSpPr>
          <p:cNvPr id="32" name="テキスト ボックス 31">
            <a:extLst>
              <a:ext uri="{FF2B5EF4-FFF2-40B4-BE49-F238E27FC236}">
                <a16:creationId xmlns:a16="http://schemas.microsoft.com/office/drawing/2014/main" id="{299A16D3-6920-4A81-9154-282691C861F1}"/>
              </a:ext>
            </a:extLst>
          </p:cNvPr>
          <p:cNvSpPr txBox="1"/>
          <p:nvPr/>
        </p:nvSpPr>
        <p:spPr>
          <a:xfrm>
            <a:off x="2577098" y="5073289"/>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沈着</a:t>
            </a:r>
          </a:p>
        </p:txBody>
      </p:sp>
      <p:sp>
        <p:nvSpPr>
          <p:cNvPr id="33" name="テキスト ボックス 32">
            <a:extLst>
              <a:ext uri="{FF2B5EF4-FFF2-40B4-BE49-F238E27FC236}">
                <a16:creationId xmlns:a16="http://schemas.microsoft.com/office/drawing/2014/main" id="{0B459312-B723-42E6-987D-9E86470C242C}"/>
              </a:ext>
            </a:extLst>
          </p:cNvPr>
          <p:cNvSpPr txBox="1"/>
          <p:nvPr/>
        </p:nvSpPr>
        <p:spPr>
          <a:xfrm>
            <a:off x="776638" y="4607762"/>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悲しみ</a:t>
            </a:r>
          </a:p>
        </p:txBody>
      </p:sp>
      <p:sp>
        <p:nvSpPr>
          <p:cNvPr id="34" name="テキスト ボックス 33">
            <a:extLst>
              <a:ext uri="{FF2B5EF4-FFF2-40B4-BE49-F238E27FC236}">
                <a16:creationId xmlns:a16="http://schemas.microsoft.com/office/drawing/2014/main" id="{CF9AE469-2D92-411E-B3F5-77B3D3EB6032}"/>
              </a:ext>
            </a:extLst>
          </p:cNvPr>
          <p:cNvSpPr txBox="1"/>
          <p:nvPr/>
        </p:nvSpPr>
        <p:spPr>
          <a:xfrm>
            <a:off x="1606156" y="5108131"/>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疲労</a:t>
            </a:r>
          </a:p>
        </p:txBody>
      </p:sp>
      <p:sp>
        <p:nvSpPr>
          <p:cNvPr id="35" name="テキスト ボックス 34">
            <a:extLst>
              <a:ext uri="{FF2B5EF4-FFF2-40B4-BE49-F238E27FC236}">
                <a16:creationId xmlns:a16="http://schemas.microsoft.com/office/drawing/2014/main" id="{6B1204B0-C0BC-4DF5-BCEA-157BACC3CB9E}"/>
              </a:ext>
            </a:extLst>
          </p:cNvPr>
          <p:cNvSpPr txBox="1"/>
          <p:nvPr/>
        </p:nvSpPr>
        <p:spPr>
          <a:xfrm>
            <a:off x="1114837" y="4954780"/>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退屈</a:t>
            </a:r>
          </a:p>
        </p:txBody>
      </p:sp>
      <p:sp>
        <p:nvSpPr>
          <p:cNvPr id="36" name="テキスト ボックス 35">
            <a:extLst>
              <a:ext uri="{FF2B5EF4-FFF2-40B4-BE49-F238E27FC236}">
                <a16:creationId xmlns:a16="http://schemas.microsoft.com/office/drawing/2014/main" id="{46BBD511-FA9C-4368-B868-F0D8E0E86623}"/>
              </a:ext>
            </a:extLst>
          </p:cNvPr>
          <p:cNvSpPr txBox="1"/>
          <p:nvPr/>
        </p:nvSpPr>
        <p:spPr>
          <a:xfrm>
            <a:off x="545178" y="4207411"/>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落込み</a:t>
            </a:r>
          </a:p>
        </p:txBody>
      </p:sp>
      <p:sp>
        <p:nvSpPr>
          <p:cNvPr id="37" name="テキスト ボックス 36">
            <a:extLst>
              <a:ext uri="{FF2B5EF4-FFF2-40B4-BE49-F238E27FC236}">
                <a16:creationId xmlns:a16="http://schemas.microsoft.com/office/drawing/2014/main" id="{CAE85BC8-1F1E-4090-8D17-AD7E5E30FC27}"/>
              </a:ext>
            </a:extLst>
          </p:cNvPr>
          <p:cNvSpPr txBox="1"/>
          <p:nvPr/>
        </p:nvSpPr>
        <p:spPr>
          <a:xfrm>
            <a:off x="410159" y="3251750"/>
            <a:ext cx="846927"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不愉快</a:t>
            </a:r>
          </a:p>
        </p:txBody>
      </p:sp>
      <p:sp>
        <p:nvSpPr>
          <p:cNvPr id="38" name="テキスト ボックス 37">
            <a:extLst>
              <a:ext uri="{FF2B5EF4-FFF2-40B4-BE49-F238E27FC236}">
                <a16:creationId xmlns:a16="http://schemas.microsoft.com/office/drawing/2014/main" id="{DDC31893-6F98-4BB5-B535-0A72BA87739C}"/>
              </a:ext>
            </a:extLst>
          </p:cNvPr>
          <p:cNvSpPr txBox="1"/>
          <p:nvPr/>
        </p:nvSpPr>
        <p:spPr>
          <a:xfrm>
            <a:off x="683568" y="2851399"/>
            <a:ext cx="730934"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怒り</a:t>
            </a:r>
          </a:p>
        </p:txBody>
      </p:sp>
      <p:sp>
        <p:nvSpPr>
          <p:cNvPr id="39" name="テキスト ボックス 38">
            <a:extLst>
              <a:ext uri="{FF2B5EF4-FFF2-40B4-BE49-F238E27FC236}">
                <a16:creationId xmlns:a16="http://schemas.microsoft.com/office/drawing/2014/main" id="{70B7409C-AD41-43F1-82EA-2677A85A30DB}"/>
              </a:ext>
            </a:extLst>
          </p:cNvPr>
          <p:cNvSpPr txBox="1"/>
          <p:nvPr/>
        </p:nvSpPr>
        <p:spPr>
          <a:xfrm>
            <a:off x="976215" y="2463074"/>
            <a:ext cx="730934"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恐れ</a:t>
            </a:r>
          </a:p>
        </p:txBody>
      </p:sp>
      <p:sp>
        <p:nvSpPr>
          <p:cNvPr id="40" name="テキスト ボックス 39">
            <a:extLst>
              <a:ext uri="{FF2B5EF4-FFF2-40B4-BE49-F238E27FC236}">
                <a16:creationId xmlns:a16="http://schemas.microsoft.com/office/drawing/2014/main" id="{222D6765-06AE-46E6-89FC-ED8B0DA61CC9}"/>
              </a:ext>
            </a:extLst>
          </p:cNvPr>
          <p:cNvSpPr txBox="1"/>
          <p:nvPr/>
        </p:nvSpPr>
        <p:spPr>
          <a:xfrm>
            <a:off x="1357699" y="2200802"/>
            <a:ext cx="730934"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緊張</a:t>
            </a:r>
          </a:p>
        </p:txBody>
      </p:sp>
      <p:sp>
        <p:nvSpPr>
          <p:cNvPr id="41" name="テキスト ボックス 40">
            <a:extLst>
              <a:ext uri="{FF2B5EF4-FFF2-40B4-BE49-F238E27FC236}">
                <a16:creationId xmlns:a16="http://schemas.microsoft.com/office/drawing/2014/main" id="{FCF599B8-6912-4742-94F6-75A0D7F0A199}"/>
              </a:ext>
            </a:extLst>
          </p:cNvPr>
          <p:cNvSpPr txBox="1"/>
          <p:nvPr/>
        </p:nvSpPr>
        <p:spPr>
          <a:xfrm>
            <a:off x="1885205" y="2020124"/>
            <a:ext cx="730934" cy="261610"/>
          </a:xfrm>
          <a:prstGeom prst="rect">
            <a:avLst/>
          </a:prstGeom>
          <a:noFill/>
        </p:spPr>
        <p:txBody>
          <a:bodyPr wrap="square" rtlCol="0">
            <a:spAutoFit/>
          </a:bodyPr>
          <a:lstStyle/>
          <a:p>
            <a:pPr algn="ctr" fontAlgn="base">
              <a:spcBef>
                <a:spcPct val="0"/>
              </a:spcBef>
              <a:spcAft>
                <a:spcPct val="0"/>
              </a:spcAft>
            </a:pPr>
            <a:r>
              <a:rPr lang="ja-JP" altLang="en-US" sz="1100" dirty="0">
                <a:solidFill>
                  <a:prstClr val="black"/>
                </a:solidFill>
                <a:latin typeface="Times New Roman" pitchFamily="18" charset="0"/>
              </a:rPr>
              <a:t>覚醒</a:t>
            </a:r>
          </a:p>
        </p:txBody>
      </p:sp>
      <p:sp>
        <p:nvSpPr>
          <p:cNvPr id="42" name="テキスト ボックス 41">
            <a:extLst>
              <a:ext uri="{FF2B5EF4-FFF2-40B4-BE49-F238E27FC236}">
                <a16:creationId xmlns:a16="http://schemas.microsoft.com/office/drawing/2014/main" id="{C13D7D41-6221-4FA6-BCC8-343C0A57A463}"/>
              </a:ext>
            </a:extLst>
          </p:cNvPr>
          <p:cNvSpPr txBox="1"/>
          <p:nvPr/>
        </p:nvSpPr>
        <p:spPr>
          <a:xfrm>
            <a:off x="2101913" y="6452088"/>
            <a:ext cx="6904454" cy="246221"/>
          </a:xfrm>
          <a:prstGeom prst="rect">
            <a:avLst/>
          </a:prstGeom>
          <a:noFill/>
        </p:spPr>
        <p:txBody>
          <a:bodyPr wrap="none" rtlCol="0">
            <a:spAutoFit/>
          </a:bodyPr>
          <a:lstStyle/>
          <a:p>
            <a:pPr algn="ctr" fontAlgn="base">
              <a:spcBef>
                <a:spcPct val="0"/>
              </a:spcBef>
              <a:spcAft>
                <a:spcPct val="0"/>
              </a:spcAft>
            </a:pPr>
            <a:r>
              <a:rPr lang="ja-JP" altLang="en-US" sz="1000" dirty="0">
                <a:solidFill>
                  <a:prstClr val="black"/>
                </a:solidFill>
                <a:latin typeface="Times New Roman" pitchFamily="18" charset="0"/>
              </a:rPr>
              <a:t>福島宏器：身体を通して感情を知るー内受容感覚からの感情・臨床心理学</a:t>
            </a:r>
            <a:r>
              <a:rPr lang="en-US" altLang="ja-JP" sz="1000" dirty="0">
                <a:solidFill>
                  <a:prstClr val="black"/>
                </a:solidFill>
                <a:latin typeface="Times New Roman" pitchFamily="18" charset="0"/>
              </a:rPr>
              <a:t>―</a:t>
            </a:r>
            <a:r>
              <a:rPr lang="ja-JP" altLang="en-US" sz="1000" dirty="0">
                <a:solidFill>
                  <a:prstClr val="black"/>
                </a:solidFill>
                <a:latin typeface="Times New Roman" pitchFamily="18" charset="0"/>
              </a:rPr>
              <a:t>、心理学評論</a:t>
            </a:r>
            <a:r>
              <a:rPr lang="en-US" altLang="ja-JP" sz="1000" dirty="0">
                <a:solidFill>
                  <a:prstClr val="black"/>
                </a:solidFill>
                <a:latin typeface="Times New Roman" pitchFamily="18" charset="0"/>
              </a:rPr>
              <a:t>,2018,Vol61,No3,p306</a:t>
            </a:r>
            <a:r>
              <a:rPr lang="ja-JP" altLang="en-US" sz="1000" dirty="0">
                <a:solidFill>
                  <a:prstClr val="black"/>
                </a:solidFill>
                <a:latin typeface="Times New Roman" pitchFamily="18" charset="0"/>
              </a:rPr>
              <a:t>を元に作成</a:t>
            </a:r>
          </a:p>
        </p:txBody>
      </p:sp>
      <p:sp>
        <p:nvSpPr>
          <p:cNvPr id="5" name="テキスト ボックス 4">
            <a:extLst>
              <a:ext uri="{FF2B5EF4-FFF2-40B4-BE49-F238E27FC236}">
                <a16:creationId xmlns:a16="http://schemas.microsoft.com/office/drawing/2014/main" id="{2C6679CB-4D5F-410D-90AF-1D07A160CFB0}"/>
              </a:ext>
            </a:extLst>
          </p:cNvPr>
          <p:cNvSpPr txBox="1"/>
          <p:nvPr/>
        </p:nvSpPr>
        <p:spPr>
          <a:xfrm>
            <a:off x="5145987" y="1388967"/>
            <a:ext cx="3788805" cy="1111018"/>
          </a:xfrm>
          <a:prstGeom prst="wedgeRoundRectCallout">
            <a:avLst>
              <a:gd name="adj1" fmla="val -60324"/>
              <a:gd name="adj2" fmla="val -641"/>
              <a:gd name="adj3" fmla="val 16667"/>
            </a:avLst>
          </a:prstGeom>
          <a:noFill/>
          <a:ln>
            <a:solidFill>
              <a:schemeClr val="accent1"/>
            </a:solidFill>
          </a:ln>
        </p:spPr>
        <p:txBody>
          <a:bodyPr wrap="square" rtlCol="0">
            <a:noAutofit/>
          </a:bodyPr>
          <a:lstStyle/>
          <a:p>
            <a:pPr fontAlgn="base">
              <a:spcBef>
                <a:spcPct val="0"/>
              </a:spcBef>
              <a:spcAft>
                <a:spcPct val="0"/>
              </a:spcAft>
            </a:pPr>
            <a:r>
              <a:rPr lang="ja-JP" altLang="en-US" dirty="0">
                <a:solidFill>
                  <a:prstClr val="black"/>
                </a:solidFill>
                <a:latin typeface="Times New Roman" pitchFamily="18" charset="0"/>
              </a:rPr>
              <a:t>主要な感情は快ー不快、覚醒ー低覚醒の２次元座標上に、ほぼ円状に配置されるというモデルです。</a:t>
            </a:r>
          </a:p>
        </p:txBody>
      </p:sp>
      <p:graphicFrame>
        <p:nvGraphicFramePr>
          <p:cNvPr id="6" name="図表 5">
            <a:extLst>
              <a:ext uri="{FF2B5EF4-FFF2-40B4-BE49-F238E27FC236}">
                <a16:creationId xmlns:a16="http://schemas.microsoft.com/office/drawing/2014/main" id="{91BDEE32-7A40-4ACA-889A-2C617850D2C7}"/>
              </a:ext>
            </a:extLst>
          </p:cNvPr>
          <p:cNvGraphicFramePr/>
          <p:nvPr>
            <p:extLst>
              <p:ext uri="{D42A27DB-BD31-4B8C-83A1-F6EECF244321}">
                <p14:modId xmlns:p14="http://schemas.microsoft.com/office/powerpoint/2010/main" val="869161131"/>
              </p:ext>
            </p:extLst>
          </p:nvPr>
        </p:nvGraphicFramePr>
        <p:xfrm>
          <a:off x="5101321" y="2820893"/>
          <a:ext cx="3873506" cy="36311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62776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8"/>
          <p:cNvSpPr>
            <a:spLocks noChangeArrowheads="1"/>
          </p:cNvSpPr>
          <p:nvPr/>
        </p:nvSpPr>
        <p:spPr bwMode="auto">
          <a:xfrm>
            <a:off x="539750" y="155733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憂鬱</a:t>
            </a:r>
          </a:p>
        </p:txBody>
      </p:sp>
      <p:sp>
        <p:nvSpPr>
          <p:cNvPr id="9219" name="Oval 9"/>
          <p:cNvSpPr>
            <a:spLocks noChangeArrowheads="1"/>
          </p:cNvSpPr>
          <p:nvPr/>
        </p:nvSpPr>
        <p:spPr bwMode="auto">
          <a:xfrm>
            <a:off x="504825" y="242093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悲しい</a:t>
            </a:r>
          </a:p>
        </p:txBody>
      </p:sp>
      <p:sp>
        <p:nvSpPr>
          <p:cNvPr id="9220" name="Oval 10"/>
          <p:cNvSpPr>
            <a:spLocks noChangeArrowheads="1"/>
          </p:cNvSpPr>
          <p:nvPr/>
        </p:nvSpPr>
        <p:spPr bwMode="auto">
          <a:xfrm>
            <a:off x="2339975" y="155733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不安</a:t>
            </a:r>
          </a:p>
        </p:txBody>
      </p:sp>
      <p:sp>
        <p:nvSpPr>
          <p:cNvPr id="9221" name="Oval 11"/>
          <p:cNvSpPr>
            <a:spLocks noChangeArrowheads="1"/>
          </p:cNvSpPr>
          <p:nvPr/>
        </p:nvSpPr>
        <p:spPr bwMode="auto">
          <a:xfrm>
            <a:off x="5724525" y="155733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罪悪感</a:t>
            </a:r>
          </a:p>
        </p:txBody>
      </p:sp>
      <p:sp>
        <p:nvSpPr>
          <p:cNvPr id="9222" name="Oval 12"/>
          <p:cNvSpPr>
            <a:spLocks noChangeArrowheads="1"/>
          </p:cNvSpPr>
          <p:nvPr/>
        </p:nvSpPr>
        <p:spPr bwMode="auto">
          <a:xfrm>
            <a:off x="539750" y="3141663"/>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心配</a:t>
            </a:r>
          </a:p>
        </p:txBody>
      </p:sp>
      <p:sp>
        <p:nvSpPr>
          <p:cNvPr id="9223" name="Oval 13"/>
          <p:cNvSpPr>
            <a:spLocks noChangeArrowheads="1"/>
          </p:cNvSpPr>
          <p:nvPr/>
        </p:nvSpPr>
        <p:spPr bwMode="auto">
          <a:xfrm>
            <a:off x="7451725" y="1557338"/>
            <a:ext cx="719138" cy="576262"/>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恥</a:t>
            </a:r>
          </a:p>
        </p:txBody>
      </p:sp>
      <p:sp>
        <p:nvSpPr>
          <p:cNvPr id="9224" name="Oval 14"/>
          <p:cNvSpPr>
            <a:spLocks noChangeArrowheads="1"/>
          </p:cNvSpPr>
          <p:nvPr/>
        </p:nvSpPr>
        <p:spPr bwMode="auto">
          <a:xfrm>
            <a:off x="2232025" y="242093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困惑</a:t>
            </a:r>
          </a:p>
        </p:txBody>
      </p:sp>
      <p:sp>
        <p:nvSpPr>
          <p:cNvPr id="9225" name="Oval 15"/>
          <p:cNvSpPr>
            <a:spLocks noChangeArrowheads="1"/>
          </p:cNvSpPr>
          <p:nvPr/>
        </p:nvSpPr>
        <p:spPr bwMode="auto">
          <a:xfrm>
            <a:off x="7416800" y="2349500"/>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いらだち</a:t>
            </a:r>
          </a:p>
        </p:txBody>
      </p:sp>
      <p:sp>
        <p:nvSpPr>
          <p:cNvPr id="9226" name="Oval 16"/>
          <p:cNvSpPr>
            <a:spLocks noChangeArrowheads="1"/>
          </p:cNvSpPr>
          <p:nvPr/>
        </p:nvSpPr>
        <p:spPr bwMode="auto">
          <a:xfrm>
            <a:off x="5761038" y="2349500"/>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おびえ</a:t>
            </a:r>
          </a:p>
        </p:txBody>
      </p:sp>
      <p:sp>
        <p:nvSpPr>
          <p:cNvPr id="9227" name="Oval 17"/>
          <p:cNvSpPr>
            <a:spLocks noChangeArrowheads="1"/>
          </p:cNvSpPr>
          <p:nvPr/>
        </p:nvSpPr>
        <p:spPr bwMode="auto">
          <a:xfrm>
            <a:off x="4032250" y="242093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興奮</a:t>
            </a:r>
          </a:p>
        </p:txBody>
      </p:sp>
      <p:sp>
        <p:nvSpPr>
          <p:cNvPr id="9228" name="Oval 18"/>
          <p:cNvSpPr>
            <a:spLocks noChangeArrowheads="1"/>
          </p:cNvSpPr>
          <p:nvPr/>
        </p:nvSpPr>
        <p:spPr bwMode="auto">
          <a:xfrm>
            <a:off x="4067175" y="155733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怒り</a:t>
            </a:r>
          </a:p>
        </p:txBody>
      </p:sp>
      <p:sp>
        <p:nvSpPr>
          <p:cNvPr id="9229" name="Oval 19"/>
          <p:cNvSpPr>
            <a:spLocks noChangeArrowheads="1"/>
          </p:cNvSpPr>
          <p:nvPr/>
        </p:nvSpPr>
        <p:spPr bwMode="auto">
          <a:xfrm>
            <a:off x="2339975" y="3141663"/>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誇り</a:t>
            </a:r>
          </a:p>
        </p:txBody>
      </p:sp>
      <p:sp>
        <p:nvSpPr>
          <p:cNvPr id="9230" name="Oval 20"/>
          <p:cNvSpPr>
            <a:spLocks noChangeArrowheads="1"/>
          </p:cNvSpPr>
          <p:nvPr/>
        </p:nvSpPr>
        <p:spPr bwMode="auto">
          <a:xfrm>
            <a:off x="4067175" y="3141663"/>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無我夢中</a:t>
            </a:r>
          </a:p>
        </p:txBody>
      </p:sp>
      <p:sp>
        <p:nvSpPr>
          <p:cNvPr id="9231" name="Oval 21"/>
          <p:cNvSpPr>
            <a:spLocks noChangeArrowheads="1"/>
          </p:cNvSpPr>
          <p:nvPr/>
        </p:nvSpPr>
        <p:spPr bwMode="auto">
          <a:xfrm>
            <a:off x="5724525" y="3141663"/>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パニック</a:t>
            </a:r>
          </a:p>
        </p:txBody>
      </p:sp>
      <p:sp>
        <p:nvSpPr>
          <p:cNvPr id="9232" name="Oval 22"/>
          <p:cNvSpPr>
            <a:spLocks noChangeArrowheads="1"/>
          </p:cNvSpPr>
          <p:nvPr/>
        </p:nvSpPr>
        <p:spPr bwMode="auto">
          <a:xfrm>
            <a:off x="7453313" y="3141663"/>
            <a:ext cx="1295400" cy="576262"/>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不満</a:t>
            </a:r>
          </a:p>
        </p:txBody>
      </p:sp>
      <p:sp>
        <p:nvSpPr>
          <p:cNvPr id="9233" name="Oval 23"/>
          <p:cNvSpPr>
            <a:spLocks noChangeArrowheads="1"/>
          </p:cNvSpPr>
          <p:nvPr/>
        </p:nvSpPr>
        <p:spPr bwMode="auto">
          <a:xfrm>
            <a:off x="539750" y="386238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神経質</a:t>
            </a:r>
          </a:p>
        </p:txBody>
      </p:sp>
      <p:sp>
        <p:nvSpPr>
          <p:cNvPr id="9234" name="Oval 24"/>
          <p:cNvSpPr>
            <a:spLocks noChangeArrowheads="1"/>
          </p:cNvSpPr>
          <p:nvPr/>
        </p:nvSpPr>
        <p:spPr bwMode="auto">
          <a:xfrm>
            <a:off x="2339975" y="386238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うんざり</a:t>
            </a:r>
          </a:p>
        </p:txBody>
      </p:sp>
      <p:sp>
        <p:nvSpPr>
          <p:cNvPr id="9235" name="Oval 25"/>
          <p:cNvSpPr>
            <a:spLocks noChangeArrowheads="1"/>
          </p:cNvSpPr>
          <p:nvPr/>
        </p:nvSpPr>
        <p:spPr bwMode="auto">
          <a:xfrm>
            <a:off x="4067175" y="386238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傷ついた</a:t>
            </a:r>
          </a:p>
        </p:txBody>
      </p:sp>
      <p:sp>
        <p:nvSpPr>
          <p:cNvPr id="9236" name="Oval 26"/>
          <p:cNvSpPr>
            <a:spLocks noChangeArrowheads="1"/>
          </p:cNvSpPr>
          <p:nvPr/>
        </p:nvSpPr>
        <p:spPr bwMode="auto">
          <a:xfrm>
            <a:off x="5795963" y="386238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快い</a:t>
            </a:r>
          </a:p>
        </p:txBody>
      </p:sp>
      <p:sp>
        <p:nvSpPr>
          <p:cNvPr id="9237" name="Oval 27"/>
          <p:cNvSpPr>
            <a:spLocks noChangeArrowheads="1"/>
          </p:cNvSpPr>
          <p:nvPr/>
        </p:nvSpPr>
        <p:spPr bwMode="auto">
          <a:xfrm>
            <a:off x="7451725" y="3862388"/>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失望</a:t>
            </a:r>
          </a:p>
        </p:txBody>
      </p:sp>
      <p:sp>
        <p:nvSpPr>
          <p:cNvPr id="9238" name="Oval 28"/>
          <p:cNvSpPr>
            <a:spLocks noChangeArrowheads="1"/>
          </p:cNvSpPr>
          <p:nvPr/>
        </p:nvSpPr>
        <p:spPr bwMode="auto">
          <a:xfrm>
            <a:off x="539750" y="4581525"/>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激怒</a:t>
            </a:r>
          </a:p>
        </p:txBody>
      </p:sp>
      <p:sp>
        <p:nvSpPr>
          <p:cNvPr id="9239" name="Oval 29"/>
          <p:cNvSpPr>
            <a:spLocks noChangeArrowheads="1"/>
          </p:cNvSpPr>
          <p:nvPr/>
        </p:nvSpPr>
        <p:spPr bwMode="auto">
          <a:xfrm>
            <a:off x="2268538" y="4581525"/>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怖い</a:t>
            </a:r>
          </a:p>
        </p:txBody>
      </p:sp>
      <p:sp>
        <p:nvSpPr>
          <p:cNvPr id="9240" name="Oval 30"/>
          <p:cNvSpPr>
            <a:spLocks noChangeArrowheads="1"/>
          </p:cNvSpPr>
          <p:nvPr/>
        </p:nvSpPr>
        <p:spPr bwMode="auto">
          <a:xfrm>
            <a:off x="3995738" y="4581525"/>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楽しい</a:t>
            </a:r>
          </a:p>
        </p:txBody>
      </p:sp>
      <p:sp>
        <p:nvSpPr>
          <p:cNvPr id="9241" name="Oval 31"/>
          <p:cNvSpPr>
            <a:spLocks noChangeArrowheads="1"/>
          </p:cNvSpPr>
          <p:nvPr/>
        </p:nvSpPr>
        <p:spPr bwMode="auto">
          <a:xfrm>
            <a:off x="5724525" y="4581525"/>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愛情</a:t>
            </a:r>
          </a:p>
        </p:txBody>
      </p:sp>
      <p:sp>
        <p:nvSpPr>
          <p:cNvPr id="9242" name="Oval 32"/>
          <p:cNvSpPr>
            <a:spLocks noChangeArrowheads="1"/>
          </p:cNvSpPr>
          <p:nvPr/>
        </p:nvSpPr>
        <p:spPr bwMode="auto">
          <a:xfrm>
            <a:off x="7451725" y="4581525"/>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侮辱された</a:t>
            </a:r>
          </a:p>
        </p:txBody>
      </p:sp>
      <p:sp>
        <p:nvSpPr>
          <p:cNvPr id="30" name="Rectangle 2"/>
          <p:cNvSpPr txBox="1">
            <a:spLocks noChangeArrowheads="1"/>
          </p:cNvSpPr>
          <p:nvPr/>
        </p:nvSpPr>
        <p:spPr>
          <a:xfrm>
            <a:off x="214313" y="71438"/>
            <a:ext cx="8643937" cy="1143000"/>
          </a:xfrm>
          <a:prstGeom prst="rect">
            <a:avLst/>
          </a:prstGeom>
        </p:spPr>
        <p:txBody>
          <a:bodyPr anchor="ctr">
            <a:normAutofit/>
          </a:bodyPr>
          <a:lstStyle/>
          <a:p>
            <a:pPr algn="ctr">
              <a:spcBef>
                <a:spcPct val="0"/>
              </a:spcBef>
              <a:defRPr/>
            </a:pPr>
            <a:r>
              <a:rPr lang="ja-JP" altLang="en-US" sz="3600" dirty="0">
                <a:solidFill>
                  <a:prstClr val="black"/>
                </a:solidFill>
                <a:latin typeface="ＭＳ Ｐゴシック" panose="020B0600070205080204" pitchFamily="50" charset="-128"/>
              </a:rPr>
              <a:t>気分・感情を表す言葉</a:t>
            </a:r>
          </a:p>
        </p:txBody>
      </p:sp>
      <p:sp>
        <p:nvSpPr>
          <p:cNvPr id="9244" name="Oval 32"/>
          <p:cNvSpPr>
            <a:spLocks noChangeArrowheads="1"/>
          </p:cNvSpPr>
          <p:nvPr/>
        </p:nvSpPr>
        <p:spPr bwMode="auto">
          <a:xfrm>
            <a:off x="539750" y="5302250"/>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腹が立つ</a:t>
            </a:r>
          </a:p>
        </p:txBody>
      </p:sp>
      <p:sp>
        <p:nvSpPr>
          <p:cNvPr id="9245" name="Oval 32"/>
          <p:cNvSpPr>
            <a:spLocks noChangeArrowheads="1"/>
          </p:cNvSpPr>
          <p:nvPr/>
        </p:nvSpPr>
        <p:spPr bwMode="auto">
          <a:xfrm>
            <a:off x="2339975" y="5302250"/>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後ろめたい</a:t>
            </a:r>
          </a:p>
        </p:txBody>
      </p:sp>
      <p:sp>
        <p:nvSpPr>
          <p:cNvPr id="9246" name="Oval 32"/>
          <p:cNvSpPr>
            <a:spLocks noChangeArrowheads="1"/>
          </p:cNvSpPr>
          <p:nvPr/>
        </p:nvSpPr>
        <p:spPr bwMode="auto">
          <a:xfrm>
            <a:off x="4067175" y="5302250"/>
            <a:ext cx="1584325" cy="647700"/>
          </a:xfrm>
          <a:prstGeom prst="ellipse">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r>
              <a:rPr lang="ja-JP" altLang="en-US" sz="2400">
                <a:solidFill>
                  <a:prstClr val="black"/>
                </a:solidFill>
                <a:latin typeface="Times New Roman" pitchFamily="18" charset="0"/>
              </a:rPr>
              <a:t>恥ずかしい</a:t>
            </a:r>
          </a:p>
        </p:txBody>
      </p:sp>
    </p:spTree>
    <p:extLst>
      <p:ext uri="{BB962C8B-B14F-4D97-AF65-F5344CB8AC3E}">
        <p14:creationId xmlns:p14="http://schemas.microsoft.com/office/powerpoint/2010/main" val="2709059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561</TotalTime>
  <Words>1203</Words>
  <Application>Microsoft Office PowerPoint</Application>
  <PresentationFormat>画面に合わせる (4:3)</PresentationFormat>
  <Paragraphs>218</Paragraphs>
  <Slides>14</Slides>
  <Notes>14</Notes>
  <HiddenSlides>0</HiddenSlides>
  <MMClips>0</MMClips>
  <ScaleCrop>false</ScaleCrop>
  <HeadingPairs>
    <vt:vector size="6" baseType="variant">
      <vt:variant>
        <vt:lpstr>使用されているフォント</vt:lpstr>
      </vt:variant>
      <vt:variant>
        <vt:i4>8</vt:i4>
      </vt:variant>
      <vt:variant>
        <vt:lpstr>テーマ</vt:lpstr>
      </vt:variant>
      <vt:variant>
        <vt:i4>3</vt:i4>
      </vt:variant>
      <vt:variant>
        <vt:lpstr>スライド タイトル</vt:lpstr>
      </vt:variant>
      <vt:variant>
        <vt:i4>14</vt:i4>
      </vt:variant>
    </vt:vector>
  </HeadingPairs>
  <TitlesOfParts>
    <vt:vector size="25" baseType="lpstr">
      <vt:lpstr>ＭＳ Ｐゴシック</vt:lpstr>
      <vt:lpstr>ＭＳ ゴシック</vt:lpstr>
      <vt:lpstr>UD デジタル 教科書体 NP-R</vt:lpstr>
      <vt:lpstr>Arial</vt:lpstr>
      <vt:lpstr>Calibri</vt:lpstr>
      <vt:lpstr>Calibri Light</vt:lpstr>
      <vt:lpstr>Times New Roman</vt:lpstr>
      <vt:lpstr>Wingdings 2</vt:lpstr>
      <vt:lpstr>Office テーマ</vt:lpstr>
      <vt:lpstr>1_Office テーマ</vt:lpstr>
      <vt:lpstr>2_Office テーマ</vt:lpstr>
      <vt:lpstr>PowerPoint プレゼンテーション</vt:lpstr>
      <vt:lpstr>目的・進め方</vt:lpstr>
      <vt:lpstr>体験整理シートを書く目的</vt:lpstr>
      <vt:lpstr>PowerPoint プレゼンテーション</vt:lpstr>
      <vt:lpstr>ここで事例の場面体験をします！</vt:lpstr>
      <vt:lpstr>ステップ１：状況を書き出す</vt:lpstr>
      <vt:lpstr>ステップ２：自分の気分・感情をつかまえる</vt:lpstr>
      <vt:lpstr>感情に気づくためのヒント</vt:lpstr>
      <vt:lpstr>PowerPoint プレゼンテーション</vt:lpstr>
      <vt:lpstr>ステップ２：自分の気分・感情をつかまえる</vt:lpstr>
      <vt:lpstr>ステップ３：　 身体に生じた変化を振り返る</vt:lpstr>
      <vt:lpstr>ステップ４：　行動を振り返る</vt:lpstr>
      <vt:lpstr>ステップ５：頭に浮かんだ言葉・ イメージを意識する</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オリエンテーション資料</dc:title>
  <dc:creator>独立行政法人高齢・障害・求職者雇用支援機構</dc:creator>
  <cp:lastModifiedBy>青木 昇</cp:lastModifiedBy>
  <cp:revision>67</cp:revision>
  <cp:lastPrinted>2020-09-04T03:17:47Z</cp:lastPrinted>
  <dcterms:created xsi:type="dcterms:W3CDTF">2020-03-09T02:19:03Z</dcterms:created>
  <dcterms:modified xsi:type="dcterms:W3CDTF">2021-02-25T00:47:19Z</dcterms:modified>
</cp:coreProperties>
</file>