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6"/>
  </p:notesMasterIdLst>
  <p:sldIdLst>
    <p:sldId id="256" r:id="rId2"/>
    <p:sldId id="257" r:id="rId3"/>
    <p:sldId id="258" r:id="rId4"/>
    <p:sldId id="25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67767" autoAdjust="0"/>
  </p:normalViewPr>
  <p:slideViewPr>
    <p:cSldViewPr snapToGrid="0">
      <p:cViewPr varScale="1">
        <p:scale>
          <a:sx n="64" d="100"/>
          <a:sy n="64" d="100"/>
        </p:scale>
        <p:origin x="17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E578794-B53D-4ED0-A5E6-5E152E3C24F6}" type="datetimeFigureOut">
              <a:rPr kumimoji="1" lang="ja-JP" altLang="en-US" smtClean="0"/>
              <a:t>2021/2/25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57F5AB-C06B-475D-821B-4AE7EDF16D0A}" type="slidenum">
              <a:rPr kumimoji="1" lang="ja-JP" altLang="en-US" smtClean="0"/>
              <a:t>‹#›</a:t>
            </a:fld>
            <a:endParaRPr kumimoji="1" lang="ja-JP" altLang="en-US"/>
          </a:p>
        </p:txBody>
      </p:sp>
    </p:spTree>
    <p:extLst>
      <p:ext uri="{BB962C8B-B14F-4D97-AF65-F5344CB8AC3E}">
        <p14:creationId xmlns:p14="http://schemas.microsoft.com/office/powerpoint/2010/main" val="28995262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57F5AB-C06B-475D-821B-4AE7EDF16D0A}" type="slidenum">
              <a:rPr kumimoji="1" lang="ja-JP" altLang="en-US" smtClean="0"/>
              <a:t>1</a:t>
            </a:fld>
            <a:endParaRPr kumimoji="1" lang="ja-JP" altLang="en-US"/>
          </a:p>
        </p:txBody>
      </p:sp>
    </p:spTree>
    <p:extLst>
      <p:ext uri="{BB962C8B-B14F-4D97-AF65-F5344CB8AC3E}">
        <p14:creationId xmlns:p14="http://schemas.microsoft.com/office/powerpoint/2010/main" val="3447710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57F5AB-C06B-475D-821B-4AE7EDF16D0A}" type="slidenum">
              <a:rPr kumimoji="1" lang="ja-JP" altLang="en-US" smtClean="0"/>
              <a:t>2</a:t>
            </a:fld>
            <a:endParaRPr kumimoji="1" lang="ja-JP" altLang="en-US"/>
          </a:p>
        </p:txBody>
      </p:sp>
    </p:spTree>
    <p:extLst>
      <p:ext uri="{BB962C8B-B14F-4D97-AF65-F5344CB8AC3E}">
        <p14:creationId xmlns:p14="http://schemas.microsoft.com/office/powerpoint/2010/main" val="247326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57F5AB-C06B-475D-821B-4AE7EDF16D0A}" type="slidenum">
              <a:rPr kumimoji="1" lang="ja-JP" altLang="en-US" smtClean="0"/>
              <a:t>3</a:t>
            </a:fld>
            <a:endParaRPr kumimoji="1" lang="ja-JP" altLang="en-US"/>
          </a:p>
        </p:txBody>
      </p:sp>
    </p:spTree>
    <p:extLst>
      <p:ext uri="{BB962C8B-B14F-4D97-AF65-F5344CB8AC3E}">
        <p14:creationId xmlns:p14="http://schemas.microsoft.com/office/powerpoint/2010/main" val="2185981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57F5AB-C06B-475D-821B-4AE7EDF16D0A}" type="slidenum">
              <a:rPr kumimoji="1" lang="ja-JP" altLang="en-US" smtClean="0"/>
              <a:t>4</a:t>
            </a:fld>
            <a:endParaRPr kumimoji="1" lang="ja-JP" altLang="en-US"/>
          </a:p>
        </p:txBody>
      </p:sp>
    </p:spTree>
    <p:extLst>
      <p:ext uri="{BB962C8B-B14F-4D97-AF65-F5344CB8AC3E}">
        <p14:creationId xmlns:p14="http://schemas.microsoft.com/office/powerpoint/2010/main" val="282209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7FFD02-4EF0-4ACE-9515-84EB0146AEBA}"/>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31A9969-B5A7-4459-8E85-902F7230252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B6E984C-5A17-434A-9359-91867E67D5A4}"/>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5" name="フッター プレースホルダー 4">
            <a:extLst>
              <a:ext uri="{FF2B5EF4-FFF2-40B4-BE49-F238E27FC236}">
                <a16:creationId xmlns:a16="http://schemas.microsoft.com/office/drawing/2014/main" id="{ACB64B3A-14D4-4997-9D5E-F7BD36C09A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8285DE-6792-401B-9A1C-81FD3B889461}"/>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135549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DA777B-8427-4238-9EFF-BD3CAA8E697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83F0B8-66EB-4A65-82AA-23289AACA6A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3B5F7C-0532-4489-AD51-B3123F865F21}"/>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5" name="フッター プレースホルダー 4">
            <a:extLst>
              <a:ext uri="{FF2B5EF4-FFF2-40B4-BE49-F238E27FC236}">
                <a16:creationId xmlns:a16="http://schemas.microsoft.com/office/drawing/2014/main" id="{C9A1DA9A-86CF-4BDF-BA96-C5E93505F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17E0FE-4E0D-4EB1-B5D3-5657F10816B9}"/>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269515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AFC8E8D-DA55-440F-AF16-2346AECAC65F}"/>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7A83A6-073F-4C3A-BA59-3E98F732362C}"/>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885F18-B2C4-49F3-9D98-EDCD56E575CC}"/>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5" name="フッター プレースホルダー 4">
            <a:extLst>
              <a:ext uri="{FF2B5EF4-FFF2-40B4-BE49-F238E27FC236}">
                <a16:creationId xmlns:a16="http://schemas.microsoft.com/office/drawing/2014/main" id="{44B998A3-9BB5-4810-BC98-4209E48938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09D950-E155-42E6-A113-EFEB0CEA1A84}"/>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3702218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B1AB98-2987-4DE2-973F-9072EE81F53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0247D2-E3B2-4720-BDFE-07C6BC512D7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07E0A4-88CA-448D-AE6C-37814585616A}"/>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5" name="フッター プレースホルダー 4">
            <a:extLst>
              <a:ext uri="{FF2B5EF4-FFF2-40B4-BE49-F238E27FC236}">
                <a16:creationId xmlns:a16="http://schemas.microsoft.com/office/drawing/2014/main" id="{842B07EA-1E4E-49F2-94C1-6F339A9F22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FDFEE8-E196-4E9C-8ED2-4A1632033137}"/>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4121888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F9E18-7749-4472-8CE3-925DDDF3324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C80BFC-37BC-4FF8-A03F-4F35F6A089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39DA983-5A3E-43D1-A11F-C53BE505AD7A}"/>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5" name="フッター プレースホルダー 4">
            <a:extLst>
              <a:ext uri="{FF2B5EF4-FFF2-40B4-BE49-F238E27FC236}">
                <a16:creationId xmlns:a16="http://schemas.microsoft.com/office/drawing/2014/main" id="{8AC759DE-AB1A-4828-9043-3CF1F3CDA4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4C5533-6C77-4604-9F40-62498F9C24A2}"/>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256253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7DF5A-951B-4E16-9F0E-B3B3805753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3BC503-C0C5-494A-A155-7917F5A99DCA}"/>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0A824CF-79DE-4936-B04D-BE3E89E920CF}"/>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D503A0A-C831-4773-A796-BA509A4FEA44}"/>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6" name="フッター プレースホルダー 5">
            <a:extLst>
              <a:ext uri="{FF2B5EF4-FFF2-40B4-BE49-F238E27FC236}">
                <a16:creationId xmlns:a16="http://schemas.microsoft.com/office/drawing/2014/main" id="{FCE5314D-6276-4B2B-BB80-8ACD8E5DE65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464DD4-F5F6-4B1E-AAC5-9132E8EAE195}"/>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81200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E0F20F-267A-4B53-ADAB-27979508D390}"/>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DC8275-D228-4498-869A-9F805DC7983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5EC62DF-BBE8-4822-9EAE-E3C421208F19}"/>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D25772A-CA03-4BC6-996F-5502E50B4BC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713A926-CAC9-4FD9-A839-835BF4C4EEA7}"/>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100E112-4A9B-4A9D-B37C-BC9800EA7C72}"/>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8" name="フッター プレースホルダー 7">
            <a:extLst>
              <a:ext uri="{FF2B5EF4-FFF2-40B4-BE49-F238E27FC236}">
                <a16:creationId xmlns:a16="http://schemas.microsoft.com/office/drawing/2014/main" id="{E44D1F1D-D65E-4C63-8254-2341DF7379C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3A34DE7-C601-4205-B293-41B860146153}"/>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341426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31CA2-0874-40DB-90D0-58296247EEA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6358A0-4114-4167-862F-E9F1EE13619A}"/>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4" name="フッター プレースホルダー 3">
            <a:extLst>
              <a:ext uri="{FF2B5EF4-FFF2-40B4-BE49-F238E27FC236}">
                <a16:creationId xmlns:a16="http://schemas.microsoft.com/office/drawing/2014/main" id="{D9C0F731-2E3A-4232-A7B8-9320C3C5463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D171C1D-AA74-449E-8FC6-5790D5848F5C}"/>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827561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A21F825-6AB3-41C6-8D99-104C75C2DAB1}"/>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3" name="フッター プレースホルダー 2">
            <a:extLst>
              <a:ext uri="{FF2B5EF4-FFF2-40B4-BE49-F238E27FC236}">
                <a16:creationId xmlns:a16="http://schemas.microsoft.com/office/drawing/2014/main" id="{919D8B9E-7BF7-491A-8A93-363480DA2E6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E7F181B-C635-4866-878F-92D7F46DD04F}"/>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35719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5A8989-5FF0-487E-BCD3-F721DF36FA7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22ED6F-7785-451A-AD26-A9FE0DD2916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FB827C6-2E55-4067-B908-B2F8848E258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2F475F8-8812-4CCD-A68E-D7298AD75697}"/>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6" name="フッター プレースホルダー 5">
            <a:extLst>
              <a:ext uri="{FF2B5EF4-FFF2-40B4-BE49-F238E27FC236}">
                <a16:creationId xmlns:a16="http://schemas.microsoft.com/office/drawing/2014/main" id="{186749B1-DCB8-4668-A737-DDC89C29D79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5D393E-B17B-465E-8F60-03C3400BB5C6}"/>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376864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759544-3AB6-4B5D-A21F-1263156D764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713F36F-BC87-4314-A678-4AD5E133FE9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3C095588-6BBA-4853-9B41-BAEE6FDF75E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14CAFDD-1823-40F7-9122-4184B9590AAD}"/>
              </a:ext>
            </a:extLst>
          </p:cNvPr>
          <p:cNvSpPr>
            <a:spLocks noGrp="1"/>
          </p:cNvSpPr>
          <p:nvPr>
            <p:ph type="dt" sz="half" idx="10"/>
          </p:nvPr>
        </p:nvSpPr>
        <p:spPr/>
        <p:txBody>
          <a:bodyPr/>
          <a:lstStyle/>
          <a:p>
            <a:fld id="{CE69F30C-F417-4DF8-AE23-B92C6C366DE6}" type="datetimeFigureOut">
              <a:rPr kumimoji="1" lang="ja-JP" altLang="en-US" smtClean="0"/>
              <a:t>2021/2/25</a:t>
            </a:fld>
            <a:endParaRPr kumimoji="1" lang="ja-JP" altLang="en-US"/>
          </a:p>
        </p:txBody>
      </p:sp>
      <p:sp>
        <p:nvSpPr>
          <p:cNvPr id="6" name="フッター プレースホルダー 5">
            <a:extLst>
              <a:ext uri="{FF2B5EF4-FFF2-40B4-BE49-F238E27FC236}">
                <a16:creationId xmlns:a16="http://schemas.microsoft.com/office/drawing/2014/main" id="{9CACE643-1303-42AB-B6AC-447C6E00F3D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7C9C94-2896-4391-A1C2-58D6D027DFC5}"/>
              </a:ext>
            </a:extLst>
          </p:cNvPr>
          <p:cNvSpPr>
            <a:spLocks noGrp="1"/>
          </p:cNvSpPr>
          <p:nvPr>
            <p:ph type="sldNum" sz="quarter" idx="12"/>
          </p:nvPr>
        </p:nvSpPr>
        <p:spPr/>
        <p:txBody>
          <a:body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3730212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FA9B0B7-DC18-417D-95C2-26507947294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C1926A3-F759-4B4D-BFE4-834A183CA4B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504E0B-E950-4825-8644-9A8BB6596D4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69F30C-F417-4DF8-AE23-B92C6C366DE6}" type="datetimeFigureOut">
              <a:rPr kumimoji="1" lang="ja-JP" altLang="en-US" smtClean="0"/>
              <a:t>2021/2/25</a:t>
            </a:fld>
            <a:endParaRPr kumimoji="1" lang="ja-JP" altLang="en-US"/>
          </a:p>
        </p:txBody>
      </p:sp>
      <p:sp>
        <p:nvSpPr>
          <p:cNvPr id="5" name="フッター プレースホルダー 4">
            <a:extLst>
              <a:ext uri="{FF2B5EF4-FFF2-40B4-BE49-F238E27FC236}">
                <a16:creationId xmlns:a16="http://schemas.microsoft.com/office/drawing/2014/main" id="{996788DC-FC08-4B63-B283-A5C07CD82CC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23D21B8-28C3-4C58-B5FD-24E4EFFA328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F0756C-007D-4052-B413-BF1FD2BC8BE1}" type="slidenum">
              <a:rPr kumimoji="1" lang="ja-JP" altLang="en-US" smtClean="0"/>
              <a:t>‹#›</a:t>
            </a:fld>
            <a:endParaRPr kumimoji="1" lang="ja-JP" altLang="en-US"/>
          </a:p>
        </p:txBody>
      </p:sp>
    </p:spTree>
    <p:extLst>
      <p:ext uri="{BB962C8B-B14F-4D97-AF65-F5344CB8AC3E}">
        <p14:creationId xmlns:p14="http://schemas.microsoft.com/office/powerpoint/2010/main" val="223989019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71E216-6464-43DE-88D8-18CF5546CAB7}"/>
              </a:ext>
            </a:extLst>
          </p:cNvPr>
          <p:cNvSpPr>
            <a:spLocks noGrp="1"/>
          </p:cNvSpPr>
          <p:nvPr>
            <p:ph type="ctrTitle"/>
          </p:nvPr>
        </p:nvSpPr>
        <p:spPr>
          <a:xfrm>
            <a:off x="771895" y="1122363"/>
            <a:ext cx="7588333" cy="2387600"/>
          </a:xfrm>
        </p:spPr>
        <p:txBody>
          <a:bodyPr>
            <a:normAutofit/>
          </a:bodyPr>
          <a:lstStyle/>
          <a:p>
            <a:r>
              <a:rPr kumimoji="1" lang="ja-JP" altLang="en-US" sz="3200" dirty="0">
                <a:latin typeface="ＭＳ ゴシック" panose="020B0609070205080204" pitchFamily="49" charset="-128"/>
                <a:ea typeface="ＭＳ ゴシック" panose="020B0609070205080204" pitchFamily="49" charset="-128"/>
              </a:rPr>
              <a:t>思考や感情と距離をとるトレーニング</a:t>
            </a:r>
            <a:r>
              <a:rPr kumimoji="1" lang="en-US" altLang="ja-JP" sz="3200" dirty="0">
                <a:latin typeface="ＭＳ ゴシック" panose="020B0609070205080204" pitchFamily="49" charset="-128"/>
                <a:ea typeface="ＭＳ ゴシック" panose="020B0609070205080204" pitchFamily="49" charset="-128"/>
              </a:rPr>
              <a:t>【</a:t>
            </a:r>
            <a:r>
              <a:rPr kumimoji="1" lang="ja-JP" altLang="en-US" sz="3200" dirty="0">
                <a:latin typeface="ＭＳ ゴシック" panose="020B0609070205080204" pitchFamily="49" charset="-128"/>
                <a:ea typeface="ＭＳ ゴシック" panose="020B0609070205080204" pitchFamily="49" charset="-128"/>
              </a:rPr>
              <a:t>オリエンテーション</a:t>
            </a:r>
            <a:r>
              <a:rPr kumimoji="1" lang="en-US" altLang="ja-JP" sz="3200" dirty="0">
                <a:latin typeface="ＭＳ ゴシック" panose="020B0609070205080204" pitchFamily="49" charset="-128"/>
                <a:ea typeface="ＭＳ ゴシック" panose="020B0609070205080204" pitchFamily="49" charset="-128"/>
              </a:rPr>
              <a:t>】</a:t>
            </a:r>
            <a:endParaRPr kumimoji="1"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41638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B12378-0449-4260-9536-AA0D1801EF93}"/>
              </a:ext>
            </a:extLst>
          </p:cNvPr>
          <p:cNvSpPr>
            <a:spLocks noGrp="1"/>
          </p:cNvSpPr>
          <p:nvPr>
            <p:ph type="title"/>
          </p:nvPr>
        </p:nvSpPr>
        <p:spPr/>
        <p:txBody>
          <a:bodyPr/>
          <a:lstStyle/>
          <a:p>
            <a:pPr algn="ctr"/>
            <a:r>
              <a:rPr lang="ja-JP" altLang="en-US" dirty="0">
                <a:latin typeface="ＭＳ ゴシック" panose="020B0609070205080204" pitchFamily="49" charset="-128"/>
                <a:ea typeface="ＭＳ ゴシック" panose="020B0609070205080204" pitchFamily="49" charset="-128"/>
              </a:rPr>
              <a:t>このトレーニングですることは</a:t>
            </a:r>
            <a:r>
              <a:rPr kumimoji="1" lang="ja-JP" altLang="en-US" dirty="0">
                <a:latin typeface="ＭＳ ゴシック" panose="020B0609070205080204" pitchFamily="49" charset="-128"/>
                <a:ea typeface="ＭＳ ゴシック" panose="020B0609070205080204" pitchFamily="49" charset="-128"/>
              </a:rPr>
              <a:t>？</a:t>
            </a:r>
          </a:p>
        </p:txBody>
      </p:sp>
      <p:sp>
        <p:nvSpPr>
          <p:cNvPr id="3" name="コンテンツ プレースホルダー 2">
            <a:extLst>
              <a:ext uri="{FF2B5EF4-FFF2-40B4-BE49-F238E27FC236}">
                <a16:creationId xmlns:a16="http://schemas.microsoft.com/office/drawing/2014/main" id="{EB33EDF5-A1B4-4517-94B9-520552E43A10}"/>
              </a:ext>
            </a:extLst>
          </p:cNvPr>
          <p:cNvSpPr>
            <a:spLocks noGrp="1"/>
          </p:cNvSpPr>
          <p:nvPr>
            <p:ph idx="1"/>
          </p:nvPr>
        </p:nvSpPr>
        <p:spPr>
          <a:xfrm>
            <a:off x="628650" y="1825625"/>
            <a:ext cx="7886700" cy="3468864"/>
          </a:xfrm>
          <a:ln>
            <a:solidFill>
              <a:schemeClr val="accent1"/>
            </a:solidFill>
          </a:ln>
        </p:spPr>
        <p:txBody>
          <a:bodyPr anchor="ctr"/>
          <a:lstStyle/>
          <a:p>
            <a:r>
              <a:rPr lang="ja-JP" altLang="ja-JP" b="1" dirty="0">
                <a:latin typeface="ＭＳ ゴシック" panose="020B0609070205080204" pitchFamily="49" charset="-128"/>
                <a:ea typeface="ＭＳ ゴシック" panose="020B0609070205080204" pitchFamily="49" charset="-128"/>
              </a:rPr>
              <a:t>意図的に、今この瞬間に、価値判断することなしに、注意を向ける。</a:t>
            </a:r>
            <a:endParaRPr lang="en-US" altLang="ja-JP" b="1" baseline="30000" dirty="0">
              <a:latin typeface="ＭＳ ゴシック" panose="020B0609070205080204" pitchFamily="49" charset="-128"/>
              <a:ea typeface="ＭＳ ゴシック" panose="020B0609070205080204" pitchFamily="49" charset="-128"/>
            </a:endParaRPr>
          </a:p>
          <a:p>
            <a:endParaRPr lang="en-US" altLang="ja-JP" b="1" dirty="0">
              <a:latin typeface="ＭＳ ゴシック" panose="020B0609070205080204" pitchFamily="49" charset="-128"/>
              <a:ea typeface="ＭＳ ゴシック" panose="020B0609070205080204" pitchFamily="49" charset="-128"/>
            </a:endParaRPr>
          </a:p>
          <a:p>
            <a:r>
              <a:rPr lang="ja-JP" altLang="en-US" b="1" dirty="0">
                <a:latin typeface="ＭＳ ゴシック" panose="020B0609070205080204" pitchFamily="49" charset="-128"/>
                <a:ea typeface="ＭＳ ゴシック" panose="020B0609070205080204" pitchFamily="49" charset="-128"/>
              </a:rPr>
              <a:t>トレーニング中に生じるさまざな思考・感情・身体感覚をただ認識し、これは良い、これは悪いと評価をせず、それ以上の思考を展開することもなく、今この瞬間に注意を向け続けるトレーニングです。</a:t>
            </a:r>
            <a:endParaRPr lang="en-US" altLang="ja-JP" b="1" dirty="0">
              <a:latin typeface="ＭＳ ゴシック" panose="020B0609070205080204" pitchFamily="49" charset="-128"/>
              <a:ea typeface="ＭＳ ゴシック" panose="020B0609070205080204" pitchFamily="49" charset="-128"/>
            </a:endParaRPr>
          </a:p>
          <a:p>
            <a:endParaRPr lang="ja-JP" altLang="ja-JP" b="1" dirty="0">
              <a:latin typeface="ＭＳ ゴシック" panose="020B0609070205080204" pitchFamily="49" charset="-128"/>
              <a:ea typeface="ＭＳ ゴシック" panose="020B0609070205080204" pitchFamily="49" charset="-128"/>
            </a:endParaRPr>
          </a:p>
          <a:p>
            <a:endParaRPr kumimoji="1" lang="ja-JP" altLang="en-US"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734F9882-9AD3-4E97-B778-21CE480C1384}"/>
              </a:ext>
            </a:extLst>
          </p:cNvPr>
          <p:cNvSpPr txBox="1"/>
          <p:nvPr/>
        </p:nvSpPr>
        <p:spPr>
          <a:xfrm>
            <a:off x="474133" y="6246653"/>
            <a:ext cx="8644220"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参考：ローリー・Ａ・グリコ、スティーブン・Ｃ・ヘイズ編著、</a:t>
            </a:r>
            <a:r>
              <a:rPr lang="ja-JP" altLang="ja-JP" sz="1000" dirty="0">
                <a:latin typeface="ＭＳ ゴシック" panose="020B0609070205080204" pitchFamily="49" charset="-128"/>
                <a:ea typeface="ＭＳ ゴシック" panose="020B0609070205080204" pitchFamily="49" charset="-128"/>
              </a:rPr>
              <a:t>子どもと青少年のためのマインドフルネス＆アクセプタンス</a:t>
            </a:r>
            <a:r>
              <a:rPr lang="ja-JP" altLang="en-US" sz="1000" dirty="0">
                <a:latin typeface="ＭＳ ゴシック" panose="020B0609070205080204" pitchFamily="49" charset="-128"/>
                <a:ea typeface="ＭＳ ゴシック" panose="020B0609070205080204" pitchFamily="49" charset="-128"/>
              </a:rPr>
              <a:t>、明石書店、</a:t>
            </a:r>
            <a:r>
              <a:rPr lang="en-US" altLang="ja-JP" sz="1000" dirty="0">
                <a:latin typeface="ＭＳ ゴシック" panose="020B0609070205080204" pitchFamily="49" charset="-128"/>
                <a:ea typeface="ＭＳ ゴシック" panose="020B0609070205080204" pitchFamily="49" charset="-128"/>
              </a:rPr>
              <a:t>2013</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p93.</a:t>
            </a:r>
            <a:endParaRPr kumimoji="1" lang="ja-JP" altLang="en-US"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2705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右矢印 23"/>
          <p:cNvSpPr/>
          <p:nvPr/>
        </p:nvSpPr>
        <p:spPr>
          <a:xfrm>
            <a:off x="7245264" y="5425498"/>
            <a:ext cx="574177" cy="28814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rot="19196862">
            <a:off x="7118694" y="4965055"/>
            <a:ext cx="574177" cy="28814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AEB12378-0449-4260-9536-AA0D1801EF93}"/>
              </a:ext>
            </a:extLst>
          </p:cNvPr>
          <p:cNvSpPr>
            <a:spLocks noGrp="1"/>
          </p:cNvSpPr>
          <p:nvPr>
            <p:ph type="title"/>
          </p:nvPr>
        </p:nvSpPr>
        <p:spPr>
          <a:xfrm>
            <a:off x="628650" y="-34327"/>
            <a:ext cx="7886700" cy="1095300"/>
          </a:xfrm>
        </p:spPr>
        <p:txBody>
          <a:bodyPr/>
          <a:lstStyle/>
          <a:p>
            <a:pPr algn="ctr"/>
            <a:r>
              <a:rPr kumimoji="1" lang="ja-JP" altLang="en-US" dirty="0">
                <a:latin typeface="ＭＳ ゴシック" panose="020B0609070205080204" pitchFamily="49" charset="-128"/>
                <a:ea typeface="ＭＳ ゴシック" panose="020B0609070205080204" pitchFamily="49" charset="-128"/>
              </a:rPr>
              <a:t>トレーニングの目的</a:t>
            </a:r>
          </a:p>
        </p:txBody>
      </p:sp>
      <p:sp>
        <p:nvSpPr>
          <p:cNvPr id="3" name="コンテンツ プレースホルダー 2">
            <a:extLst>
              <a:ext uri="{FF2B5EF4-FFF2-40B4-BE49-F238E27FC236}">
                <a16:creationId xmlns:a16="http://schemas.microsoft.com/office/drawing/2014/main" id="{EB33EDF5-A1B4-4517-94B9-520552E43A10}"/>
              </a:ext>
            </a:extLst>
          </p:cNvPr>
          <p:cNvSpPr>
            <a:spLocks noGrp="1"/>
          </p:cNvSpPr>
          <p:nvPr>
            <p:ph idx="1"/>
          </p:nvPr>
        </p:nvSpPr>
        <p:spPr>
          <a:xfrm>
            <a:off x="628650" y="935216"/>
            <a:ext cx="7886700" cy="2830882"/>
          </a:xfrm>
          <a:ln>
            <a:solidFill>
              <a:schemeClr val="accent1"/>
            </a:solidFill>
          </a:ln>
        </p:spPr>
        <p:txBody>
          <a:bodyPr anchor="ctr"/>
          <a:lstStyle/>
          <a:p>
            <a:r>
              <a:rPr kumimoji="1" lang="ja-JP" altLang="en-US" b="1" dirty="0">
                <a:latin typeface="ＭＳ ゴシック" panose="020B0609070205080204" pitchFamily="49" charset="-128"/>
                <a:ea typeface="ＭＳ ゴシック" panose="020B0609070205080204" pitchFamily="49" charset="-128"/>
              </a:rPr>
              <a:t>思考や感情と距離をとれるようになることです。思考や感情に反応せず客観的に観察するあり方を学ぶことです。</a:t>
            </a:r>
            <a:endParaRPr kumimoji="1" lang="en-US" altLang="ja-JP" b="1" dirty="0">
              <a:latin typeface="ＭＳ ゴシック" panose="020B0609070205080204" pitchFamily="49" charset="-128"/>
              <a:ea typeface="ＭＳ ゴシック" panose="020B0609070205080204" pitchFamily="49" charset="-128"/>
            </a:endParaRPr>
          </a:p>
          <a:p>
            <a:endParaRPr lang="en-US" altLang="ja-JP" b="1" dirty="0">
              <a:latin typeface="ＭＳ ゴシック" panose="020B0609070205080204" pitchFamily="49" charset="-128"/>
              <a:ea typeface="ＭＳ ゴシック" panose="020B0609070205080204" pitchFamily="49" charset="-128"/>
            </a:endParaRPr>
          </a:p>
          <a:p>
            <a:r>
              <a:rPr kumimoji="1" lang="ja-JP" altLang="en-US" b="1" dirty="0">
                <a:latin typeface="ＭＳ ゴシック" panose="020B0609070205080204" pitchFamily="49" charset="-128"/>
                <a:ea typeface="ＭＳ ゴシック" panose="020B0609070205080204" pitchFamily="49" charset="-128"/>
              </a:rPr>
              <a:t>ヴィクトール・フランクルは、「刺激と対応のあいだには“間”があります。その“間”には、対応を選ぶ力が存在しています。そしてその対応に自分の成長と自由がかかっています」と述べています。</a:t>
            </a:r>
            <a:endParaRPr kumimoji="1" lang="en-US" altLang="ja-JP"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734F9882-9AD3-4E97-B778-21CE480C1384}"/>
              </a:ext>
            </a:extLst>
          </p:cNvPr>
          <p:cNvSpPr txBox="1"/>
          <p:nvPr/>
        </p:nvSpPr>
        <p:spPr>
          <a:xfrm>
            <a:off x="979714" y="6566573"/>
            <a:ext cx="8020594"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  引用：ボブ・スタール、エリシャ・ゴールドステイン著：「マインドフルネス・ストレス低減法ワークブック」、金剛出版、</a:t>
            </a:r>
            <a:r>
              <a:rPr lang="en-US" altLang="ja-JP" sz="1000" dirty="0">
                <a:latin typeface="ＭＳ ゴシック" panose="020B0609070205080204" pitchFamily="49" charset="-128"/>
                <a:ea typeface="ＭＳ ゴシック" panose="020B0609070205080204" pitchFamily="49" charset="-128"/>
              </a:rPr>
              <a:t>2013</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p46.</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5" name="爆発 2 4"/>
          <p:cNvSpPr/>
          <p:nvPr/>
        </p:nvSpPr>
        <p:spPr>
          <a:xfrm>
            <a:off x="403762" y="4702629"/>
            <a:ext cx="2363190" cy="2003287"/>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思考</a:t>
            </a:r>
            <a:r>
              <a:rPr kumimoji="1" lang="en-US" altLang="ja-JP" sz="1100" dirty="0">
                <a:latin typeface="ＭＳ ゴシック" panose="020B0609070205080204" pitchFamily="49" charset="-128"/>
                <a:ea typeface="ＭＳ ゴシック" panose="020B0609070205080204" pitchFamily="49" charset="-128"/>
              </a:rPr>
              <a:t>】</a:t>
            </a:r>
          </a:p>
          <a:p>
            <a:pPr algn="ctr"/>
            <a:r>
              <a:rPr lang="ja-JP" altLang="en-US" sz="1100" dirty="0">
                <a:latin typeface="ＭＳ ゴシック" panose="020B0609070205080204" pitchFamily="49" charset="-128"/>
                <a:ea typeface="ＭＳ ゴシック" panose="020B0609070205080204" pitchFamily="49" charset="-128"/>
              </a:rPr>
              <a:t>失敗したらどうしよう</a:t>
            </a:r>
            <a:endParaRPr lang="en-US" altLang="ja-JP" sz="1100" dirty="0">
              <a:latin typeface="ＭＳ ゴシック" panose="020B0609070205080204" pitchFamily="49" charset="-128"/>
              <a:ea typeface="ＭＳ ゴシック" panose="020B0609070205080204" pitchFamily="49" charset="-128"/>
            </a:endParaRPr>
          </a:p>
          <a:p>
            <a:pPr algn="ct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感情</a:t>
            </a:r>
            <a:r>
              <a:rPr kumimoji="1" lang="en-US" altLang="ja-JP" sz="1100" dirty="0">
                <a:latin typeface="ＭＳ ゴシック" panose="020B0609070205080204" pitchFamily="49" charset="-128"/>
                <a:ea typeface="ＭＳ ゴシック" panose="020B0609070205080204" pitchFamily="49" charset="-128"/>
              </a:rPr>
              <a:t>】</a:t>
            </a:r>
          </a:p>
          <a:p>
            <a:pPr algn="ctr"/>
            <a:r>
              <a:rPr kumimoji="1" lang="ja-JP" altLang="en-US" sz="1100" dirty="0">
                <a:latin typeface="ＭＳ ゴシック" panose="020B0609070205080204" pitchFamily="49" charset="-128"/>
                <a:ea typeface="ＭＳ ゴシック" panose="020B0609070205080204" pitchFamily="49" charset="-128"/>
              </a:rPr>
              <a:t>不安</a:t>
            </a:r>
          </a:p>
        </p:txBody>
      </p:sp>
      <p:sp>
        <p:nvSpPr>
          <p:cNvPr id="11" name="右矢印 10"/>
          <p:cNvSpPr/>
          <p:nvPr/>
        </p:nvSpPr>
        <p:spPr>
          <a:xfrm>
            <a:off x="2541319" y="5581403"/>
            <a:ext cx="358642" cy="45126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爆発 2 11"/>
          <p:cNvSpPr/>
          <p:nvPr/>
        </p:nvSpPr>
        <p:spPr>
          <a:xfrm>
            <a:off x="4177218" y="4561211"/>
            <a:ext cx="2363190" cy="2003287"/>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思考</a:t>
            </a:r>
            <a:r>
              <a:rPr kumimoji="1" lang="en-US" altLang="ja-JP" sz="1100" dirty="0">
                <a:latin typeface="ＭＳ ゴシック" panose="020B0609070205080204" pitchFamily="49" charset="-128"/>
                <a:ea typeface="ＭＳ ゴシック" panose="020B0609070205080204" pitchFamily="49" charset="-128"/>
              </a:rPr>
              <a:t>】</a:t>
            </a:r>
          </a:p>
          <a:p>
            <a:pPr algn="ctr"/>
            <a:r>
              <a:rPr lang="ja-JP" altLang="en-US" sz="1100" dirty="0">
                <a:latin typeface="ＭＳ ゴシック" panose="020B0609070205080204" pitchFamily="49" charset="-128"/>
                <a:ea typeface="ＭＳ ゴシック" panose="020B0609070205080204" pitchFamily="49" charset="-128"/>
              </a:rPr>
              <a:t>失敗したらどうしよう</a:t>
            </a:r>
            <a:endParaRPr lang="en-US" altLang="ja-JP" sz="1100" dirty="0">
              <a:latin typeface="ＭＳ ゴシック" panose="020B0609070205080204" pitchFamily="49" charset="-128"/>
              <a:ea typeface="ＭＳ ゴシック" panose="020B0609070205080204" pitchFamily="49" charset="-128"/>
            </a:endParaRPr>
          </a:p>
          <a:p>
            <a:pPr algn="ct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感情</a:t>
            </a:r>
            <a:r>
              <a:rPr kumimoji="1" lang="en-US" altLang="ja-JP" sz="1100" dirty="0">
                <a:latin typeface="ＭＳ ゴシック" panose="020B0609070205080204" pitchFamily="49" charset="-128"/>
                <a:ea typeface="ＭＳ ゴシック" panose="020B0609070205080204" pitchFamily="49" charset="-128"/>
              </a:rPr>
              <a:t>】</a:t>
            </a:r>
          </a:p>
          <a:p>
            <a:pPr algn="ctr"/>
            <a:r>
              <a:rPr kumimoji="1" lang="ja-JP" altLang="en-US" sz="1100" dirty="0">
                <a:latin typeface="ＭＳ ゴシック" panose="020B0609070205080204" pitchFamily="49" charset="-128"/>
                <a:ea typeface="ＭＳ ゴシック" panose="020B0609070205080204" pitchFamily="49" charset="-128"/>
              </a:rPr>
              <a:t>不安</a:t>
            </a:r>
          </a:p>
        </p:txBody>
      </p:sp>
      <p:sp>
        <p:nvSpPr>
          <p:cNvPr id="18" name="右矢印 17"/>
          <p:cNvSpPr/>
          <p:nvPr/>
        </p:nvSpPr>
        <p:spPr>
          <a:xfrm>
            <a:off x="6054436" y="5408970"/>
            <a:ext cx="358642" cy="45126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6482576" y="5176929"/>
            <a:ext cx="893545" cy="89064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ＭＳ ゴシック" panose="020B0609070205080204" pitchFamily="49" charset="-128"/>
                <a:ea typeface="ＭＳ ゴシック" panose="020B0609070205080204" pitchFamily="49" charset="-128"/>
              </a:rPr>
              <a:t>間</a:t>
            </a:r>
            <a:endParaRPr kumimoji="1" lang="ja-JP" altLang="en-US" sz="2800" dirty="0">
              <a:solidFill>
                <a:schemeClr val="tx1"/>
              </a:solidFill>
              <a:latin typeface="ＭＳ ゴシック" panose="020B0609070205080204" pitchFamily="49" charset="-128"/>
              <a:ea typeface="ＭＳ ゴシック" panose="020B0609070205080204" pitchFamily="49" charset="-128"/>
            </a:endParaRPr>
          </a:p>
        </p:txBody>
      </p:sp>
      <p:sp>
        <p:nvSpPr>
          <p:cNvPr id="25" name="右矢印 24"/>
          <p:cNvSpPr/>
          <p:nvPr/>
        </p:nvSpPr>
        <p:spPr>
          <a:xfrm rot="2488666">
            <a:off x="7199177" y="5961050"/>
            <a:ext cx="574177" cy="28814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942608" y="4227616"/>
            <a:ext cx="92694" cy="2336882"/>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90005" y="4191879"/>
            <a:ext cx="1800493" cy="369332"/>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トレーニング前</a:t>
            </a:r>
          </a:p>
        </p:txBody>
      </p:sp>
      <p:sp>
        <p:nvSpPr>
          <p:cNvPr id="28" name="テキスト ボックス 27"/>
          <p:cNvSpPr txBox="1"/>
          <p:nvPr/>
        </p:nvSpPr>
        <p:spPr>
          <a:xfrm>
            <a:off x="4041945" y="4196149"/>
            <a:ext cx="1800493" cy="369332"/>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トレーニング後</a:t>
            </a:r>
          </a:p>
        </p:txBody>
      </p:sp>
      <p:pic>
        <p:nvPicPr>
          <p:cNvPr id="7" name="図 6" descr="ロゴ&#10;&#10;自動的に生成された説明">
            <a:extLst>
              <a:ext uri="{FF2B5EF4-FFF2-40B4-BE49-F238E27FC236}">
                <a16:creationId xmlns:a16="http://schemas.microsoft.com/office/drawing/2014/main" id="{14294D3C-D56B-46D5-9052-8535330D58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2169" y="5150230"/>
            <a:ext cx="1246565" cy="1309465"/>
          </a:xfrm>
          <a:prstGeom prst="rect">
            <a:avLst/>
          </a:prstGeom>
        </p:spPr>
      </p:pic>
      <p:pic>
        <p:nvPicPr>
          <p:cNvPr id="9" name="図 8" descr="時計, 記号 が含まれている画像&#10;&#10;自動的に生成された説明">
            <a:extLst>
              <a:ext uri="{FF2B5EF4-FFF2-40B4-BE49-F238E27FC236}">
                <a16:creationId xmlns:a16="http://schemas.microsoft.com/office/drawing/2014/main" id="{F65845DF-A744-4901-9B46-2DC79ED6FF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00811" y="3809923"/>
            <a:ext cx="907537" cy="1296481"/>
          </a:xfrm>
          <a:prstGeom prst="rect">
            <a:avLst/>
          </a:prstGeom>
        </p:spPr>
      </p:pic>
      <p:pic>
        <p:nvPicPr>
          <p:cNvPr id="13" name="図 12">
            <a:extLst>
              <a:ext uri="{FF2B5EF4-FFF2-40B4-BE49-F238E27FC236}">
                <a16:creationId xmlns:a16="http://schemas.microsoft.com/office/drawing/2014/main" id="{5ED401EB-536A-4B80-8770-8AB6E1DC15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31924" y="3523580"/>
            <a:ext cx="1353986" cy="1293360"/>
          </a:xfrm>
          <a:prstGeom prst="rect">
            <a:avLst/>
          </a:prstGeom>
        </p:spPr>
      </p:pic>
      <p:pic>
        <p:nvPicPr>
          <p:cNvPr id="15" name="図 14" descr="テキスト が含まれている画像&#10;&#10;自動的に生成された説明">
            <a:extLst>
              <a:ext uri="{FF2B5EF4-FFF2-40B4-BE49-F238E27FC236}">
                <a16:creationId xmlns:a16="http://schemas.microsoft.com/office/drawing/2014/main" id="{D32E98BC-438C-4539-818B-FF847B20C4C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81487" y="4063110"/>
            <a:ext cx="1204819" cy="1228443"/>
          </a:xfrm>
          <a:prstGeom prst="rect">
            <a:avLst/>
          </a:prstGeom>
        </p:spPr>
      </p:pic>
      <p:pic>
        <p:nvPicPr>
          <p:cNvPr id="29" name="図 28" descr="ロゴ&#10;&#10;自動的に生成された説明">
            <a:extLst>
              <a:ext uri="{FF2B5EF4-FFF2-40B4-BE49-F238E27FC236}">
                <a16:creationId xmlns:a16="http://schemas.microsoft.com/office/drawing/2014/main" id="{6C2714A7-242C-4FB2-B2F7-E1F7643DB4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8351" y="5251686"/>
            <a:ext cx="1246565" cy="1309465"/>
          </a:xfrm>
          <a:prstGeom prst="rect">
            <a:avLst/>
          </a:prstGeom>
        </p:spPr>
      </p:pic>
    </p:spTree>
    <p:extLst>
      <p:ext uri="{BB962C8B-B14F-4D97-AF65-F5344CB8AC3E}">
        <p14:creationId xmlns:p14="http://schemas.microsoft.com/office/powerpoint/2010/main" val="188602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ED9C02-C62E-4D64-BC8C-72954903A829}"/>
              </a:ext>
            </a:extLst>
          </p:cNvPr>
          <p:cNvSpPr>
            <a:spLocks noGrp="1"/>
          </p:cNvSpPr>
          <p:nvPr>
            <p:ph type="title"/>
          </p:nvPr>
        </p:nvSpPr>
        <p:spPr/>
        <p:txBody>
          <a:bodyPr>
            <a:normAutofit/>
          </a:bodyPr>
          <a:lstStyle/>
          <a:p>
            <a:pPr algn="ctr"/>
            <a:r>
              <a:rPr kumimoji="1" lang="ja-JP" altLang="en-US" sz="2800" dirty="0">
                <a:latin typeface="ＭＳ ゴシック" panose="020B0609070205080204" pitchFamily="49" charset="-128"/>
                <a:ea typeface="ＭＳ ゴシック" panose="020B0609070205080204" pitchFamily="49" charset="-128"/>
              </a:rPr>
              <a:t>トレーニングの留意点</a:t>
            </a:r>
          </a:p>
        </p:txBody>
      </p:sp>
      <p:sp>
        <p:nvSpPr>
          <p:cNvPr id="3" name="コンテンツ プレースホルダー 2">
            <a:extLst>
              <a:ext uri="{FF2B5EF4-FFF2-40B4-BE49-F238E27FC236}">
                <a16:creationId xmlns:a16="http://schemas.microsoft.com/office/drawing/2014/main" id="{7FB2F11E-3348-4937-802E-4FD37DA29192}"/>
              </a:ext>
            </a:extLst>
          </p:cNvPr>
          <p:cNvSpPr>
            <a:spLocks noGrp="1"/>
          </p:cNvSpPr>
          <p:nvPr>
            <p:ph idx="1"/>
          </p:nvPr>
        </p:nvSpPr>
        <p:spPr>
          <a:ln>
            <a:solidFill>
              <a:schemeClr val="accent1"/>
            </a:solidFill>
          </a:ln>
        </p:spPr>
        <p:txBody>
          <a:bodyPr/>
          <a:lstStyle/>
          <a:p>
            <a:r>
              <a:rPr kumimoji="1" lang="ja-JP" altLang="en-US" b="1" dirty="0">
                <a:latin typeface="ＭＳ ゴシック" panose="020B0609070205080204" pitchFamily="49" charset="-128"/>
                <a:ea typeface="ＭＳ ゴシック" panose="020B0609070205080204" pitchFamily="49" charset="-128"/>
              </a:rPr>
              <a:t>このトレーニングはリラクゼーションを目的としたものではありません。結果的にリラックスすることはあっても常にリラックスできるとは限りません。このトレーニングでは、リラックスを感じていても緊張を感じていても、その状態に気づいていることが大切です。</a:t>
            </a:r>
            <a:endParaRPr kumimoji="1" lang="en-US" altLang="ja-JP" b="1" dirty="0">
              <a:latin typeface="ＭＳ ゴシック" panose="020B0609070205080204" pitchFamily="49" charset="-128"/>
              <a:ea typeface="ＭＳ ゴシック" panose="020B0609070205080204" pitchFamily="49" charset="-128"/>
            </a:endParaRPr>
          </a:p>
          <a:p>
            <a:endParaRPr lang="en-US" altLang="ja-JP" b="1" dirty="0">
              <a:latin typeface="ＭＳ ゴシック" panose="020B0609070205080204" pitchFamily="49" charset="-128"/>
              <a:ea typeface="ＭＳ ゴシック" panose="020B0609070205080204" pitchFamily="49" charset="-128"/>
            </a:endParaRPr>
          </a:p>
          <a:p>
            <a:r>
              <a:rPr kumimoji="1" lang="ja-JP" altLang="en-US" b="1" dirty="0">
                <a:latin typeface="ＭＳ ゴシック" panose="020B0609070205080204" pitchFamily="49" charset="-128"/>
                <a:ea typeface="ＭＳ ゴシック" panose="020B0609070205080204" pitchFamily="49" charset="-128"/>
              </a:rPr>
              <a:t>このトレーニングはストレスを感じた時にだけ実施するものではありません。それをしてしまうと、嫌な思考や感情を避ける手段になってしまうからです。また、筋肉をつけたいと思って筋力トレーニングを１日だけやっても効果が出ないのと同様に、思考や感情と距離をとりたいと思った時だけやっても、うまくできないものです。したがって、ストレスの有無に関わらず、毎日たんたんと行うことをお勧めします。</a:t>
            </a:r>
          </a:p>
        </p:txBody>
      </p:sp>
    </p:spTree>
    <p:extLst>
      <p:ext uri="{BB962C8B-B14F-4D97-AF65-F5344CB8AC3E}">
        <p14:creationId xmlns:p14="http://schemas.microsoft.com/office/powerpoint/2010/main" val="5834063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938</TotalTime>
  <Words>408</Words>
  <Application>Microsoft Office PowerPoint</Application>
  <PresentationFormat>画面に合わせる (4:3)</PresentationFormat>
  <Paragraphs>30</Paragraphs>
  <Slides>4</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ゴシック</vt:lpstr>
      <vt:lpstr>游ゴシック</vt:lpstr>
      <vt:lpstr>游ゴシック Light</vt:lpstr>
      <vt:lpstr>Arial</vt:lpstr>
      <vt:lpstr>Office テーマ</vt:lpstr>
      <vt:lpstr>思考や感情と距離をとるトレーニング【オリエンテーション】</vt:lpstr>
      <vt:lpstr>このトレーニングですることは？</vt:lpstr>
      <vt:lpstr>トレーニングの目的</vt:lpstr>
      <vt:lpstr>トレーニングの留意点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オリエンテーション資料</dc:title>
  <dc:creator>独立行政法人高齢・障害・求職者雇用支援機構</dc:creator>
  <cp:lastModifiedBy>青木 昇</cp:lastModifiedBy>
  <cp:revision>51</cp:revision>
  <cp:lastPrinted>2021-02-17T01:01:01Z</cp:lastPrinted>
  <dcterms:created xsi:type="dcterms:W3CDTF">2020-05-07T06:36:14Z</dcterms:created>
  <dcterms:modified xsi:type="dcterms:W3CDTF">2021-02-25T00:48:05Z</dcterms:modified>
</cp:coreProperties>
</file>