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6"/>
  </p:notesMasterIdLst>
  <p:handoutMasterIdLst>
    <p:handoutMasterId r:id="rId17"/>
  </p:handoutMasterIdLst>
  <p:sldIdLst>
    <p:sldId id="308" r:id="rId2"/>
    <p:sldId id="289" r:id="rId3"/>
    <p:sldId id="290" r:id="rId4"/>
    <p:sldId id="291" r:id="rId5"/>
    <p:sldId id="292" r:id="rId6"/>
    <p:sldId id="293" r:id="rId7"/>
    <p:sldId id="294" r:id="rId8"/>
    <p:sldId id="295" r:id="rId9"/>
    <p:sldId id="297" r:id="rId10"/>
    <p:sldId id="301" r:id="rId11"/>
    <p:sldId id="300" r:id="rId12"/>
    <p:sldId id="303" r:id="rId13"/>
    <p:sldId id="304" r:id="rId14"/>
    <p:sldId id="299" r:id="rId15"/>
  </p:sldIdLst>
  <p:sldSz cx="9144000" cy="6858000" type="screen4x3"/>
  <p:notesSz cx="6807200" cy="9939338"/>
  <p:defaultTextStyle>
    <a:defPPr>
      <a:defRPr lang="en-US"/>
    </a:defPPr>
    <a:lvl1pPr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西脇昌宏" initials="西脇昌宏" lastIdx="2" clrIdx="0">
    <p:extLst>
      <p:ext uri="{19B8F6BF-5375-455C-9EA6-DF929625EA0E}">
        <p15:presenceInfo xmlns:p15="http://schemas.microsoft.com/office/powerpoint/2012/main" userId="西脇昌宏"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0000"/>
    <a:srgbClr val="CCECFF"/>
    <a:srgbClr val="FF99CC"/>
    <a:srgbClr val="AFAFEB"/>
    <a:srgbClr val="3333CC"/>
    <a:srgbClr val="F4B1A4"/>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74384" autoAdjust="0"/>
  </p:normalViewPr>
  <p:slideViewPr>
    <p:cSldViewPr>
      <p:cViewPr varScale="1">
        <p:scale>
          <a:sx n="71" d="100"/>
          <a:sy n="71" d="100"/>
        </p:scale>
        <p:origin x="15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84"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FE980-8896-46CA-A4AE-AEFA93ACC3E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kumimoji="1" lang="ja-JP" altLang="en-US"/>
        </a:p>
      </dgm:t>
    </dgm:pt>
    <dgm:pt modelId="{D0958624-22C0-4AC2-A62B-CDF8DDEB43EC}">
      <dgm:prSet phldrT="[テキスト]" custT="1"/>
      <dgm:spPr/>
      <dgm:t>
        <a:bodyPr/>
        <a:lstStyle/>
        <a:p>
          <a:pPr algn="ctr"/>
          <a:r>
            <a:rPr kumimoji="1" lang="ja-JP" altLang="en-US" sz="2000" b="1" dirty="0"/>
            <a:t>快ー不快（横軸）</a:t>
          </a:r>
        </a:p>
      </dgm:t>
    </dgm:pt>
    <dgm:pt modelId="{5BFA9D3D-3218-48D4-9981-F1E333E1F126}" type="parTrans" cxnId="{499C3331-DEE2-41F0-A0D3-3653E959D9A3}">
      <dgm:prSet/>
      <dgm:spPr/>
      <dgm:t>
        <a:bodyPr/>
        <a:lstStyle/>
        <a:p>
          <a:endParaRPr kumimoji="1" lang="ja-JP" altLang="en-US" sz="2000"/>
        </a:p>
      </dgm:t>
    </dgm:pt>
    <dgm:pt modelId="{36B25084-CE9C-480F-8BA1-13E32A1CE092}" type="sibTrans" cxnId="{499C3331-DEE2-41F0-A0D3-3653E959D9A3}">
      <dgm:prSet/>
      <dgm:spPr/>
      <dgm:t>
        <a:bodyPr/>
        <a:lstStyle/>
        <a:p>
          <a:endParaRPr kumimoji="1" lang="ja-JP" altLang="en-US" sz="2000"/>
        </a:p>
      </dgm:t>
    </dgm:pt>
    <dgm:pt modelId="{F7F8528C-AB7D-4B94-9D3D-65481B81E901}">
      <dgm:prSet phldrT="[テキスト]" custT="1"/>
      <dgm:spPr/>
      <dgm:t>
        <a:bodyPr/>
        <a:lstStyle/>
        <a:p>
          <a:r>
            <a:rPr kumimoji="1" lang="ja-JP" altLang="en-US" sz="1600" dirty="0"/>
            <a:t>その感情が心地よい感覚か嫌な感覚か。原点（２軸が交差する点）から右に行くほど心地よい感覚、左に行くほど嫌な感覚が強いことを表す。</a:t>
          </a:r>
        </a:p>
      </dgm:t>
    </dgm:pt>
    <dgm:pt modelId="{B76BE627-8CBF-4C31-8242-81712D899CA0}" type="parTrans" cxnId="{9007AC15-5A37-4AF7-BB93-B32FDC8ED39E}">
      <dgm:prSet/>
      <dgm:spPr/>
      <dgm:t>
        <a:bodyPr/>
        <a:lstStyle/>
        <a:p>
          <a:endParaRPr kumimoji="1" lang="ja-JP" altLang="en-US" sz="2000"/>
        </a:p>
      </dgm:t>
    </dgm:pt>
    <dgm:pt modelId="{37339CF7-C701-4C2D-9E6D-188B8A26BA5C}" type="sibTrans" cxnId="{9007AC15-5A37-4AF7-BB93-B32FDC8ED39E}">
      <dgm:prSet/>
      <dgm:spPr/>
      <dgm:t>
        <a:bodyPr/>
        <a:lstStyle/>
        <a:p>
          <a:endParaRPr kumimoji="1" lang="ja-JP" altLang="en-US" sz="2000"/>
        </a:p>
      </dgm:t>
    </dgm:pt>
    <dgm:pt modelId="{61A9823C-640B-4A5E-85B3-C1B2D62B564A}">
      <dgm:prSet phldrT="[テキスト]" custT="1"/>
      <dgm:spPr/>
      <dgm:t>
        <a:bodyPr/>
        <a:lstStyle/>
        <a:p>
          <a:pPr algn="ctr"/>
          <a:r>
            <a:rPr kumimoji="1" lang="ja-JP" altLang="en-US" sz="2000" b="1" dirty="0"/>
            <a:t>覚醒ー低覚醒（縦軸）</a:t>
          </a:r>
        </a:p>
      </dgm:t>
    </dgm:pt>
    <dgm:pt modelId="{1481E024-3E32-4654-A622-6A16A1D8BD76}" type="parTrans" cxnId="{08B117C8-8C63-4CC4-BA35-7BBE16E18C9B}">
      <dgm:prSet/>
      <dgm:spPr/>
      <dgm:t>
        <a:bodyPr/>
        <a:lstStyle/>
        <a:p>
          <a:endParaRPr kumimoji="1" lang="ja-JP" altLang="en-US" sz="2000"/>
        </a:p>
      </dgm:t>
    </dgm:pt>
    <dgm:pt modelId="{36BD2993-A8D3-42CD-87F7-FA292FD8C643}" type="sibTrans" cxnId="{08B117C8-8C63-4CC4-BA35-7BBE16E18C9B}">
      <dgm:prSet/>
      <dgm:spPr/>
      <dgm:t>
        <a:bodyPr/>
        <a:lstStyle/>
        <a:p>
          <a:endParaRPr kumimoji="1" lang="ja-JP" altLang="en-US" sz="2000"/>
        </a:p>
      </dgm:t>
    </dgm:pt>
    <dgm:pt modelId="{AC90CFDB-58FB-40F5-AE3F-CE22644B9C6B}">
      <dgm:prSet phldrT="[テキスト]" custT="1"/>
      <dgm:spPr/>
      <dgm:t>
        <a:bodyPr/>
        <a:lstStyle/>
        <a:p>
          <a:r>
            <a:rPr kumimoji="1" lang="ja-JP" altLang="en-US" sz="1600" dirty="0">
              <a:solidFill>
                <a:schemeClr val="tx1"/>
              </a:solidFill>
            </a:rPr>
            <a:t>生理的な覚醒の度合いを表す。覚醒が高いと、瞳孔が開く、心拍数が増える、呼吸が速くなる、筋肉の緊張、体温上昇・・・などが見られる。低覚醒はその逆の変化が見られる。</a:t>
          </a:r>
        </a:p>
      </dgm:t>
    </dgm:pt>
    <dgm:pt modelId="{9E614F6A-FEC4-4637-8647-77DF353648D5}" type="parTrans" cxnId="{B0C1D2ED-80E8-4CF4-ACB4-4E2A2056781D}">
      <dgm:prSet/>
      <dgm:spPr/>
      <dgm:t>
        <a:bodyPr/>
        <a:lstStyle/>
        <a:p>
          <a:endParaRPr kumimoji="1" lang="ja-JP" altLang="en-US" sz="2000"/>
        </a:p>
      </dgm:t>
    </dgm:pt>
    <dgm:pt modelId="{FA26F924-4655-48DA-86F5-2CA861C8A479}" type="sibTrans" cxnId="{B0C1D2ED-80E8-4CF4-ACB4-4E2A2056781D}">
      <dgm:prSet/>
      <dgm:spPr/>
      <dgm:t>
        <a:bodyPr/>
        <a:lstStyle/>
        <a:p>
          <a:endParaRPr kumimoji="1" lang="ja-JP" altLang="en-US" sz="2000"/>
        </a:p>
      </dgm:t>
    </dgm:pt>
    <dgm:pt modelId="{57DDE816-7CDA-4084-9E88-6A3EFC840EFE}">
      <dgm:prSet phldrT="[テキスト]" custT="1"/>
      <dgm:spPr/>
      <dgm:t>
        <a:bodyPr/>
        <a:lstStyle/>
        <a:p>
          <a:endParaRPr kumimoji="1" lang="ja-JP" altLang="en-US" sz="1600" dirty="0"/>
        </a:p>
      </dgm:t>
    </dgm:pt>
    <dgm:pt modelId="{307F3C1C-1F4F-4CDB-9217-F88AAC576BED}" type="parTrans" cxnId="{6CBE61FB-780C-43F8-9ED1-C62DF4B43FCD}">
      <dgm:prSet/>
      <dgm:spPr/>
      <dgm:t>
        <a:bodyPr/>
        <a:lstStyle/>
        <a:p>
          <a:endParaRPr kumimoji="1" lang="ja-JP" altLang="en-US" sz="2000"/>
        </a:p>
      </dgm:t>
    </dgm:pt>
    <dgm:pt modelId="{66860372-82A6-438B-8146-A60D223A8259}" type="sibTrans" cxnId="{6CBE61FB-780C-43F8-9ED1-C62DF4B43FCD}">
      <dgm:prSet/>
      <dgm:spPr/>
      <dgm:t>
        <a:bodyPr/>
        <a:lstStyle/>
        <a:p>
          <a:endParaRPr kumimoji="1" lang="ja-JP" altLang="en-US" sz="2000"/>
        </a:p>
      </dgm:t>
    </dgm:pt>
    <dgm:pt modelId="{F15E4655-55AA-4A6D-9317-72720CA65AAB}">
      <dgm:prSet phldrT="[テキスト]" custT="1"/>
      <dgm:spPr/>
      <dgm:t>
        <a:bodyPr/>
        <a:lstStyle/>
        <a:p>
          <a:endParaRPr kumimoji="1" lang="ja-JP" altLang="en-US" sz="1600" dirty="0"/>
        </a:p>
      </dgm:t>
    </dgm:pt>
    <dgm:pt modelId="{57EB0BD3-D91C-4961-80BF-08399B00DC7E}" type="parTrans" cxnId="{3CEEC208-A94D-44F5-B8D7-8DA3CB4FD61A}">
      <dgm:prSet/>
      <dgm:spPr/>
      <dgm:t>
        <a:bodyPr/>
        <a:lstStyle/>
        <a:p>
          <a:endParaRPr kumimoji="1" lang="ja-JP" altLang="en-US"/>
        </a:p>
      </dgm:t>
    </dgm:pt>
    <dgm:pt modelId="{B3151E12-F935-4A87-8087-00FE46E213AF}" type="sibTrans" cxnId="{3CEEC208-A94D-44F5-B8D7-8DA3CB4FD61A}">
      <dgm:prSet/>
      <dgm:spPr/>
      <dgm:t>
        <a:bodyPr/>
        <a:lstStyle/>
        <a:p>
          <a:endParaRPr kumimoji="1" lang="ja-JP" altLang="en-US"/>
        </a:p>
      </dgm:t>
    </dgm:pt>
    <dgm:pt modelId="{1EEE9FDD-D6D2-42A0-AD6C-1B4A9B68A8DB}">
      <dgm:prSet phldrT="[テキスト]" custT="1"/>
      <dgm:spPr/>
      <dgm:t>
        <a:bodyPr/>
        <a:lstStyle/>
        <a:p>
          <a:endParaRPr kumimoji="1" lang="ja-JP" altLang="en-US" sz="1600" dirty="0"/>
        </a:p>
      </dgm:t>
    </dgm:pt>
    <dgm:pt modelId="{A5693C35-1520-4DE7-8B4E-68A9AB527E34}" type="parTrans" cxnId="{DEBA9963-099F-41A4-A564-5C0BE48F06BA}">
      <dgm:prSet/>
      <dgm:spPr/>
      <dgm:t>
        <a:bodyPr/>
        <a:lstStyle/>
        <a:p>
          <a:endParaRPr kumimoji="1" lang="ja-JP" altLang="en-US"/>
        </a:p>
      </dgm:t>
    </dgm:pt>
    <dgm:pt modelId="{CFBB5937-F4F0-4952-AC35-1B0FF7E760FC}" type="sibTrans" cxnId="{DEBA9963-099F-41A4-A564-5C0BE48F06BA}">
      <dgm:prSet/>
      <dgm:spPr/>
      <dgm:t>
        <a:bodyPr/>
        <a:lstStyle/>
        <a:p>
          <a:endParaRPr kumimoji="1" lang="ja-JP" altLang="en-US"/>
        </a:p>
      </dgm:t>
    </dgm:pt>
    <dgm:pt modelId="{7FFC1A25-E014-4E2A-96D7-A8AFDAC5F973}" type="pres">
      <dgm:prSet presAssocID="{F9BFE980-8896-46CA-A4AE-AEFA93ACC3ED}" presName="linear" presStyleCnt="0">
        <dgm:presLayoutVars>
          <dgm:animLvl val="lvl"/>
          <dgm:resizeHandles val="exact"/>
        </dgm:presLayoutVars>
      </dgm:prSet>
      <dgm:spPr/>
    </dgm:pt>
    <dgm:pt modelId="{6032145F-FD19-4B6C-8E8C-26C8E855D364}" type="pres">
      <dgm:prSet presAssocID="{D0958624-22C0-4AC2-A62B-CDF8DDEB43EC}" presName="parentText" presStyleLbl="node1" presStyleIdx="0" presStyleCnt="2">
        <dgm:presLayoutVars>
          <dgm:chMax val="0"/>
          <dgm:bulletEnabled val="1"/>
        </dgm:presLayoutVars>
      </dgm:prSet>
      <dgm:spPr/>
    </dgm:pt>
    <dgm:pt modelId="{D19969F4-20E6-4F65-8000-4A2F07FE52AE}" type="pres">
      <dgm:prSet presAssocID="{D0958624-22C0-4AC2-A62B-CDF8DDEB43EC}" presName="childText" presStyleLbl="revTx" presStyleIdx="0" presStyleCnt="2">
        <dgm:presLayoutVars>
          <dgm:bulletEnabled val="1"/>
        </dgm:presLayoutVars>
      </dgm:prSet>
      <dgm:spPr/>
    </dgm:pt>
    <dgm:pt modelId="{FFCB1485-B865-42A5-90C6-96E9E6F7D341}" type="pres">
      <dgm:prSet presAssocID="{61A9823C-640B-4A5E-85B3-C1B2D62B564A}" presName="parentText" presStyleLbl="node1" presStyleIdx="1" presStyleCnt="2" custScaleY="89977" custLinFactNeighborX="-194" custLinFactNeighborY="14224">
        <dgm:presLayoutVars>
          <dgm:chMax val="0"/>
          <dgm:bulletEnabled val="1"/>
        </dgm:presLayoutVars>
      </dgm:prSet>
      <dgm:spPr/>
    </dgm:pt>
    <dgm:pt modelId="{49E88CB4-57BD-45C9-BEE9-FA179D56AB6B}" type="pres">
      <dgm:prSet presAssocID="{61A9823C-640B-4A5E-85B3-C1B2D62B564A}" presName="childText" presStyleLbl="revTx" presStyleIdx="1" presStyleCnt="2" custScaleY="195110" custLinFactNeighborX="9" custLinFactNeighborY="22351">
        <dgm:presLayoutVars>
          <dgm:bulletEnabled val="1"/>
        </dgm:presLayoutVars>
      </dgm:prSet>
      <dgm:spPr/>
    </dgm:pt>
  </dgm:ptLst>
  <dgm:cxnLst>
    <dgm:cxn modelId="{3CEEC208-A94D-44F5-B8D7-8DA3CB4FD61A}" srcId="{D0958624-22C0-4AC2-A62B-CDF8DDEB43EC}" destId="{F15E4655-55AA-4A6D-9317-72720CA65AAB}" srcOrd="2" destOrd="0" parTransId="{57EB0BD3-D91C-4961-80BF-08399B00DC7E}" sibTransId="{B3151E12-F935-4A87-8087-00FE46E213AF}"/>
    <dgm:cxn modelId="{9007AC15-5A37-4AF7-BB93-B32FDC8ED39E}" srcId="{D0958624-22C0-4AC2-A62B-CDF8DDEB43EC}" destId="{F7F8528C-AB7D-4B94-9D3D-65481B81E901}" srcOrd="0" destOrd="0" parTransId="{B76BE627-8CBF-4C31-8242-81712D899CA0}" sibTransId="{37339CF7-C701-4C2D-9E6D-188B8A26BA5C}"/>
    <dgm:cxn modelId="{499C3331-DEE2-41F0-A0D3-3653E959D9A3}" srcId="{F9BFE980-8896-46CA-A4AE-AEFA93ACC3ED}" destId="{D0958624-22C0-4AC2-A62B-CDF8DDEB43EC}" srcOrd="0" destOrd="0" parTransId="{5BFA9D3D-3218-48D4-9981-F1E333E1F126}" sibTransId="{36B25084-CE9C-480F-8BA1-13E32A1CE092}"/>
    <dgm:cxn modelId="{EF0E613E-74BB-46C7-8433-3BF7129A66E1}" type="presOf" srcId="{F15E4655-55AA-4A6D-9317-72720CA65AAB}" destId="{D19969F4-20E6-4F65-8000-4A2F07FE52AE}" srcOrd="0" destOrd="2" presId="urn:microsoft.com/office/officeart/2005/8/layout/vList2"/>
    <dgm:cxn modelId="{DEBA9963-099F-41A4-A564-5C0BE48F06BA}" srcId="{D0958624-22C0-4AC2-A62B-CDF8DDEB43EC}" destId="{1EEE9FDD-D6D2-42A0-AD6C-1B4A9B68A8DB}" srcOrd="1" destOrd="0" parTransId="{A5693C35-1520-4DE7-8B4E-68A9AB527E34}" sibTransId="{CFBB5937-F4F0-4952-AC35-1B0FF7E760FC}"/>
    <dgm:cxn modelId="{AA078F44-F312-488E-AD42-297749FBAAC9}" type="presOf" srcId="{F9BFE980-8896-46CA-A4AE-AEFA93ACC3ED}" destId="{7FFC1A25-E014-4E2A-96D7-A8AFDAC5F973}" srcOrd="0" destOrd="0" presId="urn:microsoft.com/office/officeart/2005/8/layout/vList2"/>
    <dgm:cxn modelId="{87B22669-53A9-4AD0-8FE2-8F9F96B21D65}" type="presOf" srcId="{57DDE816-7CDA-4084-9E88-6A3EFC840EFE}" destId="{49E88CB4-57BD-45C9-BEE9-FA179D56AB6B}" srcOrd="0" destOrd="0" presId="urn:microsoft.com/office/officeart/2005/8/layout/vList2"/>
    <dgm:cxn modelId="{353D3B8C-A7F5-4DBE-8911-0CEBBE06B1E9}" type="presOf" srcId="{61A9823C-640B-4A5E-85B3-C1B2D62B564A}" destId="{FFCB1485-B865-42A5-90C6-96E9E6F7D341}" srcOrd="0" destOrd="0" presId="urn:microsoft.com/office/officeart/2005/8/layout/vList2"/>
    <dgm:cxn modelId="{661B1EBB-5863-434D-886A-884EBD8B138E}" type="presOf" srcId="{D0958624-22C0-4AC2-A62B-CDF8DDEB43EC}" destId="{6032145F-FD19-4B6C-8E8C-26C8E855D364}" srcOrd="0" destOrd="0" presId="urn:microsoft.com/office/officeart/2005/8/layout/vList2"/>
    <dgm:cxn modelId="{08B117C8-8C63-4CC4-BA35-7BBE16E18C9B}" srcId="{F9BFE980-8896-46CA-A4AE-AEFA93ACC3ED}" destId="{61A9823C-640B-4A5E-85B3-C1B2D62B564A}" srcOrd="1" destOrd="0" parTransId="{1481E024-3E32-4654-A622-6A16A1D8BD76}" sibTransId="{36BD2993-A8D3-42CD-87F7-FA292FD8C643}"/>
    <dgm:cxn modelId="{92749CCB-A9F5-45B6-B302-A4B2317CF985}" type="presOf" srcId="{F7F8528C-AB7D-4B94-9D3D-65481B81E901}" destId="{D19969F4-20E6-4F65-8000-4A2F07FE52AE}" srcOrd="0" destOrd="0" presId="urn:microsoft.com/office/officeart/2005/8/layout/vList2"/>
    <dgm:cxn modelId="{B3110AD2-2148-4C37-B7EC-EE652A57773A}" type="presOf" srcId="{AC90CFDB-58FB-40F5-AE3F-CE22644B9C6B}" destId="{49E88CB4-57BD-45C9-BEE9-FA179D56AB6B}" srcOrd="0" destOrd="1" presId="urn:microsoft.com/office/officeart/2005/8/layout/vList2"/>
    <dgm:cxn modelId="{D9B71DED-804C-4BFB-A351-69E07D1127E6}" type="presOf" srcId="{1EEE9FDD-D6D2-42A0-AD6C-1B4A9B68A8DB}" destId="{D19969F4-20E6-4F65-8000-4A2F07FE52AE}" srcOrd="0" destOrd="1" presId="urn:microsoft.com/office/officeart/2005/8/layout/vList2"/>
    <dgm:cxn modelId="{B0C1D2ED-80E8-4CF4-ACB4-4E2A2056781D}" srcId="{61A9823C-640B-4A5E-85B3-C1B2D62B564A}" destId="{AC90CFDB-58FB-40F5-AE3F-CE22644B9C6B}" srcOrd="1" destOrd="0" parTransId="{9E614F6A-FEC4-4637-8647-77DF353648D5}" sibTransId="{FA26F924-4655-48DA-86F5-2CA861C8A479}"/>
    <dgm:cxn modelId="{6CBE61FB-780C-43F8-9ED1-C62DF4B43FCD}" srcId="{61A9823C-640B-4A5E-85B3-C1B2D62B564A}" destId="{57DDE816-7CDA-4084-9E88-6A3EFC840EFE}" srcOrd="0" destOrd="0" parTransId="{307F3C1C-1F4F-4CDB-9217-F88AAC576BED}" sibTransId="{66860372-82A6-438B-8146-A60D223A8259}"/>
    <dgm:cxn modelId="{44AE1D62-75CF-4E12-B638-10BCE0E15950}" type="presParOf" srcId="{7FFC1A25-E014-4E2A-96D7-A8AFDAC5F973}" destId="{6032145F-FD19-4B6C-8E8C-26C8E855D364}" srcOrd="0" destOrd="0" presId="urn:microsoft.com/office/officeart/2005/8/layout/vList2"/>
    <dgm:cxn modelId="{A6D79DBB-8E24-4D16-A29F-F771E3D9BBF7}" type="presParOf" srcId="{7FFC1A25-E014-4E2A-96D7-A8AFDAC5F973}" destId="{D19969F4-20E6-4F65-8000-4A2F07FE52AE}" srcOrd="1" destOrd="0" presId="urn:microsoft.com/office/officeart/2005/8/layout/vList2"/>
    <dgm:cxn modelId="{6FB53823-F40C-4C73-8535-AC0CBC1D55B5}" type="presParOf" srcId="{7FFC1A25-E014-4E2A-96D7-A8AFDAC5F973}" destId="{FFCB1485-B865-42A5-90C6-96E9E6F7D341}" srcOrd="2" destOrd="0" presId="urn:microsoft.com/office/officeart/2005/8/layout/vList2"/>
    <dgm:cxn modelId="{8FEB40F8-D964-4690-BBC7-A73471B4B6A4}" type="presParOf" srcId="{7FFC1A25-E014-4E2A-96D7-A8AFDAC5F973}" destId="{49E88CB4-57BD-45C9-BEE9-FA179D56AB6B}"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2145F-FD19-4B6C-8E8C-26C8E855D364}">
      <dsp:nvSpPr>
        <dsp:cNvPr id="0" name=""/>
        <dsp:cNvSpPr/>
      </dsp:nvSpPr>
      <dsp:spPr>
        <a:xfrm>
          <a:off x="0" y="1723"/>
          <a:ext cx="3873506" cy="3606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快ー不快（横軸）</a:t>
          </a:r>
        </a:p>
      </dsp:txBody>
      <dsp:txXfrm>
        <a:off x="17606" y="19329"/>
        <a:ext cx="3838294" cy="325453"/>
      </dsp:txXfrm>
    </dsp:sp>
    <dsp:sp modelId="{D19969F4-20E6-4F65-8000-4A2F07FE52AE}">
      <dsp:nvSpPr>
        <dsp:cNvPr id="0" name=""/>
        <dsp:cNvSpPr/>
      </dsp:nvSpPr>
      <dsp:spPr>
        <a:xfrm>
          <a:off x="0" y="362388"/>
          <a:ext cx="3873506" cy="1014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84" tIns="20320" rIns="113792" bIns="2032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a:t>その感情が心地よい感覚か嫌な感覚か。原点（２軸が交差する点）から右に行くほど心地よい感覚、左に行くほど嫌な感覚が強いことを表す。</a:t>
          </a:r>
        </a:p>
        <a:p>
          <a:pPr marL="171450" lvl="1" indent="-171450" algn="l" defTabSz="711200">
            <a:lnSpc>
              <a:spcPct val="90000"/>
            </a:lnSpc>
            <a:spcBef>
              <a:spcPct val="0"/>
            </a:spcBef>
            <a:spcAft>
              <a:spcPct val="20000"/>
            </a:spcAft>
            <a:buChar char="•"/>
          </a:pPr>
          <a:endParaRPr kumimoji="1" lang="ja-JP" altLang="en-US" sz="1600" kern="1200" dirty="0"/>
        </a:p>
        <a:p>
          <a:pPr marL="171450" lvl="1" indent="-171450" algn="l" defTabSz="711200">
            <a:lnSpc>
              <a:spcPct val="90000"/>
            </a:lnSpc>
            <a:spcBef>
              <a:spcPct val="0"/>
            </a:spcBef>
            <a:spcAft>
              <a:spcPct val="20000"/>
            </a:spcAft>
            <a:buChar char="•"/>
          </a:pPr>
          <a:endParaRPr kumimoji="1" lang="ja-JP" altLang="en-US" sz="1600" kern="1200" dirty="0"/>
        </a:p>
      </dsp:txBody>
      <dsp:txXfrm>
        <a:off x="0" y="362388"/>
        <a:ext cx="3873506" cy="1014764"/>
      </dsp:txXfrm>
    </dsp:sp>
    <dsp:sp modelId="{FFCB1485-B865-42A5-90C6-96E9E6F7D341}">
      <dsp:nvSpPr>
        <dsp:cNvPr id="0" name=""/>
        <dsp:cNvSpPr/>
      </dsp:nvSpPr>
      <dsp:spPr>
        <a:xfrm>
          <a:off x="0" y="1517694"/>
          <a:ext cx="3873506" cy="32451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覚醒ー低覚醒（縦軸）</a:t>
          </a:r>
        </a:p>
      </dsp:txBody>
      <dsp:txXfrm>
        <a:off x="15842" y="1533536"/>
        <a:ext cx="3841822" cy="292831"/>
      </dsp:txXfrm>
    </dsp:sp>
    <dsp:sp modelId="{49E88CB4-57BD-45C9-BEE9-FA179D56AB6B}">
      <dsp:nvSpPr>
        <dsp:cNvPr id="0" name=""/>
        <dsp:cNvSpPr/>
      </dsp:nvSpPr>
      <dsp:spPr>
        <a:xfrm>
          <a:off x="0" y="1703391"/>
          <a:ext cx="3873506" cy="192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84"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kumimoji="1" lang="ja-JP" altLang="en-US" sz="1600" kern="1200" dirty="0"/>
        </a:p>
        <a:p>
          <a:pPr marL="171450" lvl="1" indent="-171450" algn="l" defTabSz="711200">
            <a:lnSpc>
              <a:spcPct val="90000"/>
            </a:lnSpc>
            <a:spcBef>
              <a:spcPct val="0"/>
            </a:spcBef>
            <a:spcAft>
              <a:spcPct val="20000"/>
            </a:spcAft>
            <a:buChar char="•"/>
          </a:pPr>
          <a:r>
            <a:rPr kumimoji="1" lang="ja-JP" altLang="en-US" sz="1600" kern="1200" dirty="0">
              <a:solidFill>
                <a:schemeClr val="tx1"/>
              </a:solidFill>
            </a:rPr>
            <a:t>生理的な覚醒の度合いを表す。覚醒が高いと、瞳孔が開く、心拍数が増える、呼吸が速くなる、筋肉の緊張、体温上昇・・・などが見られる。低覚醒はその逆の変化が見られる。</a:t>
          </a:r>
        </a:p>
      </dsp:txBody>
      <dsp:txXfrm>
        <a:off x="0" y="1703391"/>
        <a:ext cx="3873506" cy="1927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1" y="2"/>
            <a:ext cx="2949466" cy="497367"/>
          </a:xfrm>
          <a:prstGeom prst="rect">
            <a:avLst/>
          </a:prstGeom>
          <a:noFill/>
          <a:ln>
            <a:noFill/>
          </a:ln>
          <a:effectLst/>
        </p:spPr>
        <p:txBody>
          <a:bodyPr vert="horz" wrap="square" lIns="92163" tIns="46081" rIns="92163" bIns="46081" numCol="1" anchor="t"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57734" y="2"/>
            <a:ext cx="2947862" cy="497367"/>
          </a:xfrm>
          <a:prstGeom prst="rect">
            <a:avLst/>
          </a:prstGeom>
          <a:noFill/>
          <a:ln>
            <a:noFill/>
          </a:ln>
          <a:effectLst/>
        </p:spPr>
        <p:txBody>
          <a:bodyPr vert="horz" wrap="square" lIns="92163" tIns="46081" rIns="92163" bIns="46081"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1" y="9440372"/>
            <a:ext cx="2949466" cy="497366"/>
          </a:xfrm>
          <a:prstGeom prst="rect">
            <a:avLst/>
          </a:prstGeom>
          <a:noFill/>
          <a:ln>
            <a:noFill/>
          </a:ln>
          <a:effectLst/>
        </p:spPr>
        <p:txBody>
          <a:bodyPr vert="horz" wrap="square" lIns="92163" tIns="46081" rIns="92163" bIns="46081" numCol="1" anchor="b"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57734" y="9440372"/>
            <a:ext cx="2947862" cy="497366"/>
          </a:xfrm>
          <a:prstGeom prst="rect">
            <a:avLst/>
          </a:prstGeom>
          <a:noFill/>
          <a:ln>
            <a:noFill/>
          </a:ln>
          <a:effectLst/>
        </p:spPr>
        <p:txBody>
          <a:bodyPr vert="horz" wrap="square" lIns="92163" tIns="46081" rIns="92163" bIns="46081" numCol="1" anchor="b" anchorCtr="0" compatLnSpc="1">
            <a:prstTxWarp prst="textNoShape">
              <a:avLst/>
            </a:prstTxWarp>
          </a:bodyPr>
          <a:lstStyle>
            <a:lvl1pPr algn="r">
              <a:defRPr sz="1200">
                <a:ea typeface="ＭＳ Ｐゴシック" pitchFamily="50" charset="-128"/>
              </a:defRPr>
            </a:lvl1pPr>
          </a:lstStyle>
          <a:p>
            <a:pPr>
              <a:defRPr/>
            </a:pPr>
            <a:fld id="{0DE852C5-56B6-4A8D-9681-CBD01E6EE4AD}" type="slidenum">
              <a:rPr lang="ja-JP" altLang="en-US"/>
              <a:pPr>
                <a:defRPr/>
              </a:pPr>
              <a:t>‹#›</a:t>
            </a:fld>
            <a:endParaRPr lang="en-US" altLang="ja-JP"/>
          </a:p>
        </p:txBody>
      </p:sp>
    </p:spTree>
    <p:extLst>
      <p:ext uri="{BB962C8B-B14F-4D97-AF65-F5344CB8AC3E}">
        <p14:creationId xmlns:p14="http://schemas.microsoft.com/office/powerpoint/2010/main" val="3582297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2"/>
            <a:ext cx="2949466" cy="497367"/>
          </a:xfrm>
          <a:prstGeom prst="rect">
            <a:avLst/>
          </a:prstGeom>
          <a:noFill/>
          <a:ln>
            <a:noFill/>
          </a:ln>
          <a:effectLst/>
        </p:spPr>
        <p:txBody>
          <a:bodyPr vert="horz" wrap="square" lIns="92163" tIns="46081" rIns="92163" bIns="46081" numCol="1" anchor="t"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11267" name="Rectangle 3"/>
          <p:cNvSpPr>
            <a:spLocks noGrp="1" noChangeArrowheads="1"/>
          </p:cNvSpPr>
          <p:nvPr>
            <p:ph type="dt" idx="1"/>
          </p:nvPr>
        </p:nvSpPr>
        <p:spPr bwMode="auto">
          <a:xfrm>
            <a:off x="3857734" y="2"/>
            <a:ext cx="2947862" cy="497367"/>
          </a:xfrm>
          <a:prstGeom prst="rect">
            <a:avLst/>
          </a:prstGeom>
          <a:noFill/>
          <a:ln>
            <a:noFill/>
          </a:ln>
          <a:effectLst/>
        </p:spPr>
        <p:txBody>
          <a:bodyPr vert="horz" wrap="square" lIns="92163" tIns="46081" rIns="92163" bIns="46081"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73637"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2005" y="4722585"/>
            <a:ext cx="5444797" cy="4927604"/>
          </a:xfrm>
          <a:prstGeom prst="rect">
            <a:avLst/>
          </a:prstGeom>
          <a:noFill/>
          <a:ln>
            <a:noFill/>
          </a:ln>
          <a:effectLst/>
        </p:spPr>
        <p:txBody>
          <a:bodyPr vert="horz" wrap="square" lIns="92163" tIns="46081" rIns="92163" bIns="4608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270" name="Rectangle 6"/>
          <p:cNvSpPr>
            <a:spLocks noGrp="1" noChangeArrowheads="1"/>
          </p:cNvSpPr>
          <p:nvPr>
            <p:ph type="ftr" sz="quarter" idx="4"/>
          </p:nvPr>
        </p:nvSpPr>
        <p:spPr bwMode="auto">
          <a:xfrm>
            <a:off x="1" y="9440372"/>
            <a:ext cx="2949466" cy="497366"/>
          </a:xfrm>
          <a:prstGeom prst="rect">
            <a:avLst/>
          </a:prstGeom>
          <a:noFill/>
          <a:ln>
            <a:noFill/>
          </a:ln>
          <a:effectLst/>
        </p:spPr>
        <p:txBody>
          <a:bodyPr vert="horz" wrap="square" lIns="92163" tIns="46081" rIns="92163" bIns="46081" numCol="1" anchor="b"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11271" name="Rectangle 7"/>
          <p:cNvSpPr>
            <a:spLocks noGrp="1" noChangeArrowheads="1"/>
          </p:cNvSpPr>
          <p:nvPr>
            <p:ph type="sldNum" sz="quarter" idx="5"/>
          </p:nvPr>
        </p:nvSpPr>
        <p:spPr bwMode="auto">
          <a:xfrm>
            <a:off x="3857734" y="9440372"/>
            <a:ext cx="2947862" cy="497366"/>
          </a:xfrm>
          <a:prstGeom prst="rect">
            <a:avLst/>
          </a:prstGeom>
          <a:noFill/>
          <a:ln>
            <a:noFill/>
          </a:ln>
          <a:effectLst/>
        </p:spPr>
        <p:txBody>
          <a:bodyPr vert="horz" wrap="square" lIns="92163" tIns="46081" rIns="92163" bIns="46081" numCol="1" anchor="b" anchorCtr="0" compatLnSpc="1">
            <a:prstTxWarp prst="textNoShape">
              <a:avLst/>
            </a:prstTxWarp>
          </a:bodyPr>
          <a:lstStyle>
            <a:lvl1pPr algn="r">
              <a:defRPr sz="1200">
                <a:ea typeface="ＭＳ Ｐゴシック" pitchFamily="50" charset="-128"/>
              </a:defRPr>
            </a:lvl1pPr>
          </a:lstStyle>
          <a:p>
            <a:pPr>
              <a:defRPr/>
            </a:pPr>
            <a:fld id="{B4499FE2-DE6D-493F-B056-BFB7A5A5C24A}" type="slidenum">
              <a:rPr lang="ja-JP" altLang="en-US"/>
              <a:pPr>
                <a:defRPr/>
              </a:pPr>
              <a:t>‹#›</a:t>
            </a:fld>
            <a:endParaRPr lang="en-US" altLang="ja-JP"/>
          </a:p>
        </p:txBody>
      </p:sp>
    </p:spTree>
    <p:extLst>
      <p:ext uri="{BB962C8B-B14F-4D97-AF65-F5344CB8AC3E}">
        <p14:creationId xmlns:p14="http://schemas.microsoft.com/office/powerpoint/2010/main" val="3832875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B4499FE2-DE6D-493F-B056-BFB7A5A5C24A}" type="slidenum">
              <a:rPr lang="ja-JP" altLang="en-US" smtClean="0"/>
              <a:pPr>
                <a:defRPr/>
              </a:pPr>
              <a:t>1</a:t>
            </a:fld>
            <a:endParaRPr lang="en-US" altLang="ja-JP"/>
          </a:p>
        </p:txBody>
      </p:sp>
    </p:spTree>
    <p:extLst>
      <p:ext uri="{BB962C8B-B14F-4D97-AF65-F5344CB8AC3E}">
        <p14:creationId xmlns:p14="http://schemas.microsoft.com/office/powerpoint/2010/main" val="39314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10</a:t>
            </a:fld>
            <a:endParaRPr lang="en-US" altLang="ja-JP"/>
          </a:p>
        </p:txBody>
      </p:sp>
    </p:spTree>
    <p:extLst>
      <p:ext uri="{BB962C8B-B14F-4D97-AF65-F5344CB8AC3E}">
        <p14:creationId xmlns:p14="http://schemas.microsoft.com/office/powerpoint/2010/main" val="50265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11</a:t>
            </a:fld>
            <a:endParaRPr lang="en-US" altLang="ja-JP"/>
          </a:p>
        </p:txBody>
      </p:sp>
    </p:spTree>
    <p:extLst>
      <p:ext uri="{BB962C8B-B14F-4D97-AF65-F5344CB8AC3E}">
        <p14:creationId xmlns:p14="http://schemas.microsoft.com/office/powerpoint/2010/main" val="410764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12</a:t>
            </a:fld>
            <a:endParaRPr lang="en-US" altLang="ja-JP"/>
          </a:p>
        </p:txBody>
      </p:sp>
    </p:spTree>
    <p:extLst>
      <p:ext uri="{BB962C8B-B14F-4D97-AF65-F5344CB8AC3E}">
        <p14:creationId xmlns:p14="http://schemas.microsoft.com/office/powerpoint/2010/main" val="759297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13</a:t>
            </a:fld>
            <a:endParaRPr lang="en-US" altLang="ja-JP"/>
          </a:p>
        </p:txBody>
      </p:sp>
    </p:spTree>
    <p:extLst>
      <p:ext uri="{BB962C8B-B14F-4D97-AF65-F5344CB8AC3E}">
        <p14:creationId xmlns:p14="http://schemas.microsoft.com/office/powerpoint/2010/main" val="23919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14</a:t>
            </a:fld>
            <a:endParaRPr lang="en-US" altLang="ja-JP"/>
          </a:p>
        </p:txBody>
      </p:sp>
    </p:spTree>
    <p:extLst>
      <p:ext uri="{BB962C8B-B14F-4D97-AF65-F5344CB8AC3E}">
        <p14:creationId xmlns:p14="http://schemas.microsoft.com/office/powerpoint/2010/main" val="107322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2</a:t>
            </a:fld>
            <a:endParaRPr lang="en-US" altLang="ja-JP"/>
          </a:p>
        </p:txBody>
      </p:sp>
    </p:spTree>
    <p:extLst>
      <p:ext uri="{BB962C8B-B14F-4D97-AF65-F5344CB8AC3E}">
        <p14:creationId xmlns:p14="http://schemas.microsoft.com/office/powerpoint/2010/main" val="45071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3</a:t>
            </a:fld>
            <a:endParaRPr lang="en-US" altLang="ja-JP"/>
          </a:p>
        </p:txBody>
      </p:sp>
    </p:spTree>
    <p:extLst>
      <p:ext uri="{BB962C8B-B14F-4D97-AF65-F5344CB8AC3E}">
        <p14:creationId xmlns:p14="http://schemas.microsoft.com/office/powerpoint/2010/main" val="357837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4</a:t>
            </a:fld>
            <a:endParaRPr lang="en-US" altLang="ja-JP"/>
          </a:p>
        </p:txBody>
      </p:sp>
    </p:spTree>
    <p:extLst>
      <p:ext uri="{BB962C8B-B14F-4D97-AF65-F5344CB8AC3E}">
        <p14:creationId xmlns:p14="http://schemas.microsoft.com/office/powerpoint/2010/main" val="18013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5</a:t>
            </a:fld>
            <a:endParaRPr lang="en-US" altLang="ja-JP"/>
          </a:p>
        </p:txBody>
      </p:sp>
    </p:spTree>
    <p:extLst>
      <p:ext uri="{BB962C8B-B14F-4D97-AF65-F5344CB8AC3E}">
        <p14:creationId xmlns:p14="http://schemas.microsoft.com/office/powerpoint/2010/main" val="125630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6</a:t>
            </a:fld>
            <a:endParaRPr lang="en-US" altLang="ja-JP"/>
          </a:p>
        </p:txBody>
      </p:sp>
    </p:spTree>
    <p:extLst>
      <p:ext uri="{BB962C8B-B14F-4D97-AF65-F5344CB8AC3E}">
        <p14:creationId xmlns:p14="http://schemas.microsoft.com/office/powerpoint/2010/main" val="97337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7</a:t>
            </a:fld>
            <a:endParaRPr lang="en-US" altLang="ja-JP"/>
          </a:p>
        </p:txBody>
      </p:sp>
    </p:spTree>
    <p:extLst>
      <p:ext uri="{BB962C8B-B14F-4D97-AF65-F5344CB8AC3E}">
        <p14:creationId xmlns:p14="http://schemas.microsoft.com/office/powerpoint/2010/main" val="193530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B4499FE2-DE6D-493F-B056-BFB7A5A5C24A}" type="slidenum">
              <a:rPr lang="ja-JP" altLang="en-US" smtClean="0"/>
              <a:pPr>
                <a:defRPr/>
              </a:pPr>
              <a:t>8</a:t>
            </a:fld>
            <a:endParaRPr lang="en-US" altLang="ja-JP"/>
          </a:p>
        </p:txBody>
      </p:sp>
    </p:spTree>
    <p:extLst>
      <p:ext uri="{BB962C8B-B14F-4D97-AF65-F5344CB8AC3E}">
        <p14:creationId xmlns:p14="http://schemas.microsoft.com/office/powerpoint/2010/main" val="87713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9</a:t>
            </a:fld>
            <a:endParaRPr lang="en-US" altLang="ja-JP"/>
          </a:p>
        </p:txBody>
      </p:sp>
    </p:spTree>
    <p:extLst>
      <p:ext uri="{BB962C8B-B14F-4D97-AF65-F5344CB8AC3E}">
        <p14:creationId xmlns:p14="http://schemas.microsoft.com/office/powerpoint/2010/main" val="326743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4CA658D-0878-4638-8386-E8BDB85FA044}" type="slidenum">
              <a:rPr lang="ja-JP" altLang="en-US"/>
              <a:pPr>
                <a:defRPr/>
              </a:pPr>
              <a:t>‹#›</a:t>
            </a:fld>
            <a:endParaRPr lang="en-US" altLang="ja-JP"/>
          </a:p>
        </p:txBody>
      </p:sp>
    </p:spTree>
    <p:extLst>
      <p:ext uri="{BB962C8B-B14F-4D97-AF65-F5344CB8AC3E}">
        <p14:creationId xmlns:p14="http://schemas.microsoft.com/office/powerpoint/2010/main" val="106260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5A6EB2C-8E9D-4617-85E0-00D678A9417D}" type="slidenum">
              <a:rPr lang="ja-JP" altLang="en-US"/>
              <a:pPr>
                <a:defRPr/>
              </a:pPr>
              <a:t>‹#›</a:t>
            </a:fld>
            <a:endParaRPr lang="en-US" altLang="ja-JP"/>
          </a:p>
        </p:txBody>
      </p:sp>
    </p:spTree>
    <p:extLst>
      <p:ext uri="{BB962C8B-B14F-4D97-AF65-F5344CB8AC3E}">
        <p14:creationId xmlns:p14="http://schemas.microsoft.com/office/powerpoint/2010/main" val="21484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C52399EA-EDAB-4890-A36D-C55FAC994580}" type="slidenum">
              <a:rPr lang="ja-JP" altLang="en-US"/>
              <a:pPr>
                <a:defRPr/>
              </a:pPr>
              <a:t>‹#›</a:t>
            </a:fld>
            <a:endParaRPr lang="en-US" altLang="ja-JP"/>
          </a:p>
        </p:txBody>
      </p:sp>
    </p:spTree>
    <p:extLst>
      <p:ext uri="{BB962C8B-B14F-4D97-AF65-F5344CB8AC3E}">
        <p14:creationId xmlns:p14="http://schemas.microsoft.com/office/powerpoint/2010/main" val="117014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6604B4B-DAF6-4CD4-BD72-B6A8689AD218}" type="slidenum">
              <a:rPr lang="ja-JP" altLang="en-US"/>
              <a:pPr>
                <a:defRPr/>
              </a:pPr>
              <a:t>‹#›</a:t>
            </a:fld>
            <a:endParaRPr lang="en-US" altLang="ja-JP"/>
          </a:p>
        </p:txBody>
      </p:sp>
    </p:spTree>
    <p:extLst>
      <p:ext uri="{BB962C8B-B14F-4D97-AF65-F5344CB8AC3E}">
        <p14:creationId xmlns:p14="http://schemas.microsoft.com/office/powerpoint/2010/main" val="159211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34992A4-A9D8-4EDC-B0AD-AC4D9B03E4B6}" type="slidenum">
              <a:rPr lang="ja-JP" altLang="en-US"/>
              <a:pPr>
                <a:defRPr/>
              </a:pPr>
              <a:t>‹#›</a:t>
            </a:fld>
            <a:endParaRPr lang="en-US" altLang="ja-JP"/>
          </a:p>
        </p:txBody>
      </p:sp>
    </p:spTree>
    <p:extLst>
      <p:ext uri="{BB962C8B-B14F-4D97-AF65-F5344CB8AC3E}">
        <p14:creationId xmlns:p14="http://schemas.microsoft.com/office/powerpoint/2010/main" val="346353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C263D09F-CAE5-44DF-B983-8BBA4972DF63}" type="slidenum">
              <a:rPr lang="ja-JP" altLang="en-US"/>
              <a:pPr>
                <a:defRPr/>
              </a:pPr>
              <a:t>‹#›</a:t>
            </a:fld>
            <a:endParaRPr lang="en-US" altLang="ja-JP"/>
          </a:p>
        </p:txBody>
      </p:sp>
    </p:spTree>
    <p:extLst>
      <p:ext uri="{BB962C8B-B14F-4D97-AF65-F5344CB8AC3E}">
        <p14:creationId xmlns:p14="http://schemas.microsoft.com/office/powerpoint/2010/main" val="344068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64FC8A3B-3D90-4357-A0BF-1524F3877834}" type="slidenum">
              <a:rPr lang="ja-JP" altLang="en-US"/>
              <a:pPr>
                <a:defRPr/>
              </a:pPr>
              <a:t>‹#›</a:t>
            </a:fld>
            <a:endParaRPr lang="en-US" altLang="ja-JP"/>
          </a:p>
        </p:txBody>
      </p:sp>
    </p:spTree>
    <p:extLst>
      <p:ext uri="{BB962C8B-B14F-4D97-AF65-F5344CB8AC3E}">
        <p14:creationId xmlns:p14="http://schemas.microsoft.com/office/powerpoint/2010/main" val="324488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AAC624AE-9363-47EA-B8C2-3B1092975E1D}" type="slidenum">
              <a:rPr lang="ja-JP" altLang="en-US"/>
              <a:pPr>
                <a:defRPr/>
              </a:pPr>
              <a:t>‹#›</a:t>
            </a:fld>
            <a:endParaRPr lang="en-US" altLang="ja-JP"/>
          </a:p>
        </p:txBody>
      </p:sp>
    </p:spTree>
    <p:extLst>
      <p:ext uri="{BB962C8B-B14F-4D97-AF65-F5344CB8AC3E}">
        <p14:creationId xmlns:p14="http://schemas.microsoft.com/office/powerpoint/2010/main" val="350924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AE507844-2EF0-4176-9452-0B7738E0B7EC}" type="slidenum">
              <a:rPr lang="ja-JP" altLang="en-US"/>
              <a:pPr>
                <a:defRPr/>
              </a:pPr>
              <a:t>‹#›</a:t>
            </a:fld>
            <a:endParaRPr lang="en-US" altLang="ja-JP"/>
          </a:p>
        </p:txBody>
      </p:sp>
    </p:spTree>
    <p:extLst>
      <p:ext uri="{BB962C8B-B14F-4D97-AF65-F5344CB8AC3E}">
        <p14:creationId xmlns:p14="http://schemas.microsoft.com/office/powerpoint/2010/main" val="384014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B1E8BBF9-DEA3-459B-B4B2-B7E8F9AA9F49}" type="slidenum">
              <a:rPr lang="ja-JP" altLang="en-US"/>
              <a:pPr>
                <a:defRPr/>
              </a:pPr>
              <a:t>‹#›</a:t>
            </a:fld>
            <a:endParaRPr lang="en-US" altLang="ja-JP"/>
          </a:p>
        </p:txBody>
      </p:sp>
    </p:spTree>
    <p:extLst>
      <p:ext uri="{BB962C8B-B14F-4D97-AF65-F5344CB8AC3E}">
        <p14:creationId xmlns:p14="http://schemas.microsoft.com/office/powerpoint/2010/main" val="380738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668B5054-3619-4049-BA96-8317E5735A6F}" type="slidenum">
              <a:rPr lang="ja-JP" altLang="en-US"/>
              <a:pPr>
                <a:defRPr/>
              </a:pPr>
              <a:t>‹#›</a:t>
            </a:fld>
            <a:endParaRPr lang="en-US" altLang="ja-JP"/>
          </a:p>
        </p:txBody>
      </p:sp>
    </p:spTree>
    <p:extLst>
      <p:ext uri="{BB962C8B-B14F-4D97-AF65-F5344CB8AC3E}">
        <p14:creationId xmlns:p14="http://schemas.microsoft.com/office/powerpoint/2010/main" val="211638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82D6C5F1-EEE1-4897-BF6E-D1E6AE0CD774}"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C1CE-5DD3-4760-A0B2-FCD6FC503ED5}"/>
              </a:ext>
            </a:extLst>
          </p:cNvPr>
          <p:cNvSpPr>
            <a:spLocks noGrp="1"/>
          </p:cNvSpPr>
          <p:nvPr>
            <p:ph type="title"/>
          </p:nvPr>
        </p:nvSpPr>
        <p:spPr>
          <a:xfrm>
            <a:off x="457200" y="0"/>
            <a:ext cx="8229600" cy="6858000"/>
          </a:xfrm>
        </p:spPr>
        <p:txBody>
          <a:bodyPr/>
          <a:lstStyle/>
          <a:p>
            <a:r>
              <a:rPr kumimoji="1" lang="ja-JP" altLang="en-US" dirty="0"/>
              <a:t>思考や感情と距離をとる</a:t>
            </a:r>
            <a:br>
              <a:rPr kumimoji="1" lang="en-US" altLang="ja-JP" dirty="0"/>
            </a:br>
            <a:r>
              <a:rPr kumimoji="1" lang="en-US" altLang="ja-JP" dirty="0"/>
              <a:t>『</a:t>
            </a:r>
            <a:r>
              <a:rPr kumimoji="1" lang="ja-JP" altLang="en-US" dirty="0"/>
              <a:t>感情について知る</a:t>
            </a:r>
            <a:r>
              <a:rPr kumimoji="1" lang="en-US" altLang="ja-JP" dirty="0"/>
              <a:t>』</a:t>
            </a:r>
            <a:endParaRPr kumimoji="1" lang="ja-JP" altLang="en-US" dirty="0"/>
          </a:p>
        </p:txBody>
      </p:sp>
    </p:spTree>
    <p:extLst>
      <p:ext uri="{BB962C8B-B14F-4D97-AF65-F5344CB8AC3E}">
        <p14:creationId xmlns:p14="http://schemas.microsoft.com/office/powerpoint/2010/main" val="77582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78E5CE-D502-4F00-9F6B-38B3A9A2B364}"/>
              </a:ext>
            </a:extLst>
          </p:cNvPr>
          <p:cNvSpPr>
            <a:spLocks noGrp="1"/>
          </p:cNvSpPr>
          <p:nvPr>
            <p:ph type="title"/>
          </p:nvPr>
        </p:nvSpPr>
        <p:spPr>
          <a:xfrm>
            <a:off x="457200" y="89518"/>
            <a:ext cx="8229600" cy="1143000"/>
          </a:xfrm>
        </p:spPr>
        <p:txBody>
          <a:bodyPr/>
          <a:lstStyle/>
          <a:p>
            <a:r>
              <a:rPr kumimoji="1" lang="ja-JP" altLang="en-US" sz="3600" dirty="0"/>
              <a:t>感情発生に関わる様々な要因</a:t>
            </a:r>
          </a:p>
        </p:txBody>
      </p:sp>
      <p:sp>
        <p:nvSpPr>
          <p:cNvPr id="12" name="コンテンツ プレースホルダー 11">
            <a:extLst>
              <a:ext uri="{FF2B5EF4-FFF2-40B4-BE49-F238E27FC236}">
                <a16:creationId xmlns:a16="http://schemas.microsoft.com/office/drawing/2014/main" id="{B239A8ED-CFB1-433C-95B9-822E7BF4944A}"/>
              </a:ext>
            </a:extLst>
          </p:cNvPr>
          <p:cNvSpPr>
            <a:spLocks noGrp="1"/>
          </p:cNvSpPr>
          <p:nvPr>
            <p:ph idx="1"/>
          </p:nvPr>
        </p:nvSpPr>
        <p:spPr>
          <a:xfrm>
            <a:off x="457200" y="1140839"/>
            <a:ext cx="3754760" cy="1036712"/>
          </a:xfrm>
        </p:spPr>
        <p:txBody>
          <a:bodyPr/>
          <a:lstStyle/>
          <a:p>
            <a:r>
              <a:rPr kumimoji="1" lang="en-US" altLang="ja-JP" sz="1400" dirty="0">
                <a:latin typeface="+mn-ea"/>
              </a:rPr>
              <a:t>A</a:t>
            </a:r>
            <a:r>
              <a:rPr kumimoji="1" lang="ja-JP" altLang="en-US" sz="1400" dirty="0"/>
              <a:t>さんの感情発生の様子を見てみましょう。</a:t>
            </a:r>
            <a:endParaRPr kumimoji="1" lang="en-US" altLang="ja-JP" sz="1400" dirty="0"/>
          </a:p>
          <a:p>
            <a:endParaRPr kumimoji="1" lang="ja-JP" altLang="en-US" sz="1400" dirty="0"/>
          </a:p>
        </p:txBody>
      </p:sp>
      <p:grpSp>
        <p:nvGrpSpPr>
          <p:cNvPr id="3" name="グループ化 2">
            <a:extLst>
              <a:ext uri="{FF2B5EF4-FFF2-40B4-BE49-F238E27FC236}">
                <a16:creationId xmlns:a16="http://schemas.microsoft.com/office/drawing/2014/main" id="{E220F4B4-56B7-48F6-87F5-A4BF4FDE3F32}"/>
              </a:ext>
            </a:extLst>
          </p:cNvPr>
          <p:cNvGrpSpPr/>
          <p:nvPr/>
        </p:nvGrpSpPr>
        <p:grpSpPr>
          <a:xfrm>
            <a:off x="137103" y="1939660"/>
            <a:ext cx="1656184" cy="1777372"/>
            <a:chOff x="611560" y="2888940"/>
            <a:chExt cx="1656184" cy="1777372"/>
          </a:xfrm>
        </p:grpSpPr>
        <p:sp>
          <p:nvSpPr>
            <p:cNvPr id="13" name="正方形/長方形 12">
              <a:extLst>
                <a:ext uri="{FF2B5EF4-FFF2-40B4-BE49-F238E27FC236}">
                  <a16:creationId xmlns:a16="http://schemas.microsoft.com/office/drawing/2014/main" id="{8E4E125A-BFC6-4152-A96B-ADE7C4793BFC}"/>
                </a:ext>
              </a:extLst>
            </p:cNvPr>
            <p:cNvSpPr/>
            <p:nvPr/>
          </p:nvSpPr>
          <p:spPr>
            <a:xfrm>
              <a:off x="611560" y="3140968"/>
              <a:ext cx="1656184" cy="1525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dirty="0"/>
                <a:t>先日、職場でミスをして上司から注意を受けた場面を思い出した</a:t>
              </a:r>
              <a:r>
                <a:rPr lang="ja-JP" altLang="en-US" sz="1600" dirty="0"/>
                <a:t>。</a:t>
              </a:r>
              <a:endParaRPr kumimoji="1" lang="ja-JP" altLang="en-US" sz="1600" dirty="0"/>
            </a:p>
          </p:txBody>
        </p:sp>
        <p:sp>
          <p:nvSpPr>
            <p:cNvPr id="24" name="楕円 23">
              <a:extLst>
                <a:ext uri="{FF2B5EF4-FFF2-40B4-BE49-F238E27FC236}">
                  <a16:creationId xmlns:a16="http://schemas.microsoft.com/office/drawing/2014/main" id="{1A750DE8-B11F-408E-BC23-BBCDBD59AB8B}"/>
                </a:ext>
              </a:extLst>
            </p:cNvPr>
            <p:cNvSpPr/>
            <p:nvPr/>
          </p:nvSpPr>
          <p:spPr>
            <a:xfrm>
              <a:off x="991163" y="2888940"/>
              <a:ext cx="864096" cy="5040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a:t>記憶</a:t>
              </a:r>
            </a:p>
          </p:txBody>
        </p:sp>
      </p:grpSp>
      <p:sp>
        <p:nvSpPr>
          <p:cNvPr id="27" name="矢印: 右 26">
            <a:extLst>
              <a:ext uri="{FF2B5EF4-FFF2-40B4-BE49-F238E27FC236}">
                <a16:creationId xmlns:a16="http://schemas.microsoft.com/office/drawing/2014/main" id="{2B33CB90-73DE-4B0B-82C1-426AB84080C7}"/>
              </a:ext>
            </a:extLst>
          </p:cNvPr>
          <p:cNvSpPr/>
          <p:nvPr/>
        </p:nvSpPr>
        <p:spPr>
          <a:xfrm>
            <a:off x="1944000" y="2513736"/>
            <a:ext cx="522057" cy="740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40139F88-9E48-42FA-B311-9658237C673B}"/>
              </a:ext>
            </a:extLst>
          </p:cNvPr>
          <p:cNvSpPr/>
          <p:nvPr/>
        </p:nvSpPr>
        <p:spPr>
          <a:xfrm>
            <a:off x="137103" y="5385780"/>
            <a:ext cx="1656183" cy="1129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飼い猫が寄ってくる。その姿を見る。</a:t>
            </a:r>
          </a:p>
        </p:txBody>
      </p:sp>
      <p:sp>
        <p:nvSpPr>
          <p:cNvPr id="43" name="楕円 42">
            <a:extLst>
              <a:ext uri="{FF2B5EF4-FFF2-40B4-BE49-F238E27FC236}">
                <a16:creationId xmlns:a16="http://schemas.microsoft.com/office/drawing/2014/main" id="{0857C551-C561-48FE-B96F-AF23E1A03E83}"/>
              </a:ext>
            </a:extLst>
          </p:cNvPr>
          <p:cNvSpPr/>
          <p:nvPr/>
        </p:nvSpPr>
        <p:spPr>
          <a:xfrm>
            <a:off x="328090" y="5156276"/>
            <a:ext cx="1274207" cy="459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t>出来事</a:t>
            </a:r>
          </a:p>
        </p:txBody>
      </p:sp>
      <p:sp>
        <p:nvSpPr>
          <p:cNvPr id="55" name="矢印: 右 54">
            <a:extLst>
              <a:ext uri="{FF2B5EF4-FFF2-40B4-BE49-F238E27FC236}">
                <a16:creationId xmlns:a16="http://schemas.microsoft.com/office/drawing/2014/main" id="{76927EFF-77AB-42BC-9BA2-C37FCAC05052}"/>
              </a:ext>
            </a:extLst>
          </p:cNvPr>
          <p:cNvSpPr/>
          <p:nvPr/>
        </p:nvSpPr>
        <p:spPr>
          <a:xfrm>
            <a:off x="2025379" y="5580447"/>
            <a:ext cx="522057" cy="740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ダイアグラム&#10;&#10;中程度の精度で自動的に生成された説明">
            <a:extLst>
              <a:ext uri="{FF2B5EF4-FFF2-40B4-BE49-F238E27FC236}">
                <a16:creationId xmlns:a16="http://schemas.microsoft.com/office/drawing/2014/main" id="{964FC331-FEAE-4A43-917B-EB06D64AF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436" y="1535136"/>
            <a:ext cx="5870448" cy="2602992"/>
          </a:xfrm>
          <a:prstGeom prst="rect">
            <a:avLst/>
          </a:prstGeom>
        </p:spPr>
      </p:pic>
      <p:sp>
        <p:nvSpPr>
          <p:cNvPr id="30" name="矢印: 右 29">
            <a:extLst>
              <a:ext uri="{FF2B5EF4-FFF2-40B4-BE49-F238E27FC236}">
                <a16:creationId xmlns:a16="http://schemas.microsoft.com/office/drawing/2014/main" id="{29350844-9F7D-486A-92C5-4394D209ADD9}"/>
              </a:ext>
            </a:extLst>
          </p:cNvPr>
          <p:cNvSpPr/>
          <p:nvPr/>
        </p:nvSpPr>
        <p:spPr>
          <a:xfrm>
            <a:off x="5364088" y="2530806"/>
            <a:ext cx="522057" cy="740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テキスト が含まれている画像&#10;&#10;自動的に生成された説明">
            <a:extLst>
              <a:ext uri="{FF2B5EF4-FFF2-40B4-BE49-F238E27FC236}">
                <a16:creationId xmlns:a16="http://schemas.microsoft.com/office/drawing/2014/main" id="{8E10778B-5AB2-463D-8C2B-6297F5751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435" y="4221852"/>
            <a:ext cx="2596896" cy="2624328"/>
          </a:xfrm>
          <a:prstGeom prst="rect">
            <a:avLst/>
          </a:prstGeom>
        </p:spPr>
      </p:pic>
    </p:spTree>
    <p:extLst>
      <p:ext uri="{BB962C8B-B14F-4D97-AF65-F5344CB8AC3E}">
        <p14:creationId xmlns:p14="http://schemas.microsoft.com/office/powerpoint/2010/main" val="88905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FF7D2B-FB40-4AFE-839C-F459F92AD9FF}"/>
              </a:ext>
            </a:extLst>
          </p:cNvPr>
          <p:cNvSpPr>
            <a:spLocks noGrp="1"/>
          </p:cNvSpPr>
          <p:nvPr>
            <p:ph type="title"/>
          </p:nvPr>
        </p:nvSpPr>
        <p:spPr/>
        <p:txBody>
          <a:bodyPr/>
          <a:lstStyle/>
          <a:p>
            <a:r>
              <a:rPr kumimoji="1" lang="ja-JP" altLang="en-US" sz="4000" dirty="0"/>
              <a:t>感情の性質（２）：影響力</a:t>
            </a:r>
          </a:p>
        </p:txBody>
      </p:sp>
      <p:sp>
        <p:nvSpPr>
          <p:cNvPr id="16" name="正方形/長方形 15"/>
          <p:cNvSpPr/>
          <p:nvPr/>
        </p:nvSpPr>
        <p:spPr>
          <a:xfrm>
            <a:off x="7067183" y="517690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テキスト が含まれている画像&#10;&#10;自動的に生成された説明">
            <a:extLst>
              <a:ext uri="{FF2B5EF4-FFF2-40B4-BE49-F238E27FC236}">
                <a16:creationId xmlns:a16="http://schemas.microsoft.com/office/drawing/2014/main" id="{9CCEB194-B6F2-4886-BCC9-726B6959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699015"/>
            <a:ext cx="4828032" cy="3008376"/>
          </a:xfrm>
          <a:prstGeom prst="rect">
            <a:avLst/>
          </a:prstGeom>
        </p:spPr>
      </p:pic>
      <p:sp>
        <p:nvSpPr>
          <p:cNvPr id="3" name="コンテンツ プレースホルダー 2">
            <a:extLst>
              <a:ext uri="{FF2B5EF4-FFF2-40B4-BE49-F238E27FC236}">
                <a16:creationId xmlns:a16="http://schemas.microsoft.com/office/drawing/2014/main" id="{10123633-85CB-4A05-82E1-B12A546196DB}"/>
              </a:ext>
            </a:extLst>
          </p:cNvPr>
          <p:cNvSpPr>
            <a:spLocks noGrp="1"/>
          </p:cNvSpPr>
          <p:nvPr>
            <p:ph idx="1"/>
          </p:nvPr>
        </p:nvSpPr>
        <p:spPr>
          <a:xfrm>
            <a:off x="457200" y="1417638"/>
            <a:ext cx="8229600" cy="4402439"/>
          </a:xfrm>
        </p:spPr>
        <p:txBody>
          <a:bodyPr/>
          <a:lstStyle/>
          <a:p>
            <a:pPr>
              <a:buFont typeface="Arial" panose="020B0604020202020204" pitchFamily="34" charset="0"/>
              <a:buChar char="•"/>
            </a:pPr>
            <a:r>
              <a:rPr kumimoji="1" lang="ja-JP" altLang="en-US" sz="2800" dirty="0"/>
              <a:t>エクササイズ</a:t>
            </a:r>
            <a:r>
              <a:rPr kumimoji="1" lang="en-US" altLang="ja-JP" sz="2800" dirty="0"/>
              <a:t>『</a:t>
            </a:r>
            <a:r>
              <a:rPr kumimoji="1" lang="ja-JP" altLang="en-US" sz="2800" dirty="0"/>
              <a:t>感情は行動を決定するか？</a:t>
            </a:r>
            <a:r>
              <a:rPr kumimoji="1" lang="en-US" altLang="ja-JP" sz="2800" dirty="0"/>
              <a:t>』</a:t>
            </a:r>
          </a:p>
          <a:p>
            <a:pPr marL="0" indent="0">
              <a:buNone/>
            </a:pPr>
            <a:r>
              <a:rPr lang="ja-JP" altLang="en-US" sz="2800" dirty="0"/>
              <a:t>想像してください</a:t>
            </a:r>
            <a:endParaRPr lang="en-US" altLang="ja-JP" sz="2800" dirty="0"/>
          </a:p>
          <a:p>
            <a:pPr marL="0" indent="0">
              <a:buNone/>
            </a:pPr>
            <a:r>
              <a:rPr kumimoji="1" lang="ja-JP" altLang="en-US" sz="2000" dirty="0"/>
              <a:t>●出社した</a:t>
            </a:r>
            <a:r>
              <a:rPr kumimoji="1" lang="en-US" altLang="ja-JP" sz="2000" dirty="0"/>
              <a:t>A</a:t>
            </a:r>
            <a:r>
              <a:rPr kumimoji="1" lang="ja-JP" altLang="en-US" sz="2000" dirty="0"/>
              <a:t>さんはとてもイライラしています。というのも朝から些細なことで　</a:t>
            </a:r>
            <a:endParaRPr kumimoji="1" lang="en-US" altLang="ja-JP" sz="2000" dirty="0"/>
          </a:p>
          <a:p>
            <a:pPr marL="0" indent="0">
              <a:buNone/>
            </a:pPr>
            <a:r>
              <a:rPr kumimoji="1" lang="ja-JP" altLang="en-US" sz="2000" dirty="0"/>
              <a:t>家族とけんかをしてしまったからです。</a:t>
            </a:r>
            <a:endParaRPr kumimoji="1" lang="en-US" altLang="ja-JP" sz="2000" dirty="0"/>
          </a:p>
          <a:p>
            <a:pPr marL="0" indent="0">
              <a:buNone/>
            </a:pPr>
            <a:r>
              <a:rPr lang="ja-JP" altLang="en-US" sz="2000" dirty="0"/>
              <a:t>●そんな中、同僚の</a:t>
            </a:r>
            <a:r>
              <a:rPr lang="en-US" altLang="ja-JP" sz="2000" dirty="0"/>
              <a:t>B</a:t>
            </a:r>
            <a:r>
              <a:rPr lang="ja-JP" altLang="en-US" sz="2000" dirty="0"/>
              <a:t>さんが「</a:t>
            </a:r>
            <a:r>
              <a:rPr lang="en-US" altLang="ja-JP" sz="2000" dirty="0"/>
              <a:t>A</a:t>
            </a:r>
            <a:r>
              <a:rPr lang="ja-JP" altLang="en-US" sz="2000" dirty="0"/>
              <a:t>さん、暇でしょ？これ手伝ってよ。」と声をかけてきました。</a:t>
            </a:r>
            <a:r>
              <a:rPr lang="en-US" altLang="ja-JP" sz="2000" dirty="0"/>
              <a:t>※A</a:t>
            </a:r>
            <a:r>
              <a:rPr lang="ja-JP" altLang="en-US" sz="2000" dirty="0"/>
              <a:t>さんは課長から急ぎの仕事を頼まれています。</a:t>
            </a:r>
            <a:endParaRPr kumimoji="1" lang="en-US" altLang="ja-JP" sz="2000" dirty="0"/>
          </a:p>
          <a:p>
            <a:pPr marL="0" indent="0">
              <a:buNone/>
            </a:pPr>
            <a:r>
              <a:rPr lang="ja-JP" altLang="en-US" sz="2000" dirty="0"/>
              <a:t>●さて</a:t>
            </a:r>
            <a:r>
              <a:rPr lang="en-US" altLang="ja-JP" sz="2000" dirty="0"/>
              <a:t>A</a:t>
            </a:r>
            <a:r>
              <a:rPr lang="ja-JP" altLang="en-US" sz="2000" dirty="0"/>
              <a:t>さんはこの後どうするでしょう？</a:t>
            </a:r>
            <a:endParaRPr kumimoji="1" lang="ja-JP" altLang="en-US" sz="2000" dirty="0"/>
          </a:p>
        </p:txBody>
      </p:sp>
    </p:spTree>
    <p:extLst>
      <p:ext uri="{BB962C8B-B14F-4D97-AF65-F5344CB8AC3E}">
        <p14:creationId xmlns:p14="http://schemas.microsoft.com/office/powerpoint/2010/main" val="162600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FF7D2B-FB40-4AFE-839C-F459F92AD9FF}"/>
              </a:ext>
            </a:extLst>
          </p:cNvPr>
          <p:cNvSpPr>
            <a:spLocks noGrp="1"/>
          </p:cNvSpPr>
          <p:nvPr>
            <p:ph type="title"/>
          </p:nvPr>
        </p:nvSpPr>
        <p:spPr/>
        <p:txBody>
          <a:bodyPr/>
          <a:lstStyle/>
          <a:p>
            <a:r>
              <a:rPr kumimoji="1" lang="ja-JP" altLang="en-US" sz="4000" dirty="0"/>
              <a:t>感情の性質（３）：反応すると長引く</a:t>
            </a:r>
          </a:p>
        </p:txBody>
      </p:sp>
      <p:grpSp>
        <p:nvGrpSpPr>
          <p:cNvPr id="10" name="グループ化 9">
            <a:extLst>
              <a:ext uri="{FF2B5EF4-FFF2-40B4-BE49-F238E27FC236}">
                <a16:creationId xmlns:a16="http://schemas.microsoft.com/office/drawing/2014/main" id="{63CE55F7-1D53-4B7B-A342-279341F82696}"/>
              </a:ext>
            </a:extLst>
          </p:cNvPr>
          <p:cNvGrpSpPr/>
          <p:nvPr/>
        </p:nvGrpSpPr>
        <p:grpSpPr>
          <a:xfrm>
            <a:off x="0" y="1417638"/>
            <a:ext cx="5495925" cy="2714902"/>
            <a:chOff x="0" y="1417638"/>
            <a:chExt cx="5495925" cy="2714902"/>
          </a:xfrm>
        </p:grpSpPr>
        <p:graphicFrame>
          <p:nvGraphicFramePr>
            <p:cNvPr id="5" name="オブジェクト 4">
              <a:extLst>
                <a:ext uri="{FF2B5EF4-FFF2-40B4-BE49-F238E27FC236}">
                  <a16:creationId xmlns:a16="http://schemas.microsoft.com/office/drawing/2014/main" id="{5B096370-1FE6-47E0-9F18-9060CAF015AD}"/>
                </a:ext>
              </a:extLst>
            </p:cNvPr>
            <p:cNvGraphicFramePr>
              <a:graphicFrameLocks noChangeAspect="1"/>
            </p:cNvGraphicFramePr>
            <p:nvPr>
              <p:extLst>
                <p:ext uri="{D42A27DB-BD31-4B8C-83A1-F6EECF244321}">
                  <p14:modId xmlns:p14="http://schemas.microsoft.com/office/powerpoint/2010/main" val="2974260823"/>
                </p:ext>
              </p:extLst>
            </p:nvPr>
          </p:nvGraphicFramePr>
          <p:xfrm>
            <a:off x="0" y="1417638"/>
            <a:ext cx="5495925" cy="2638425"/>
          </p:xfrm>
          <a:graphic>
            <a:graphicData uri="http://schemas.openxmlformats.org/presentationml/2006/ole">
              <mc:AlternateContent xmlns:mc="http://schemas.openxmlformats.org/markup-compatibility/2006">
                <mc:Choice xmlns:v="urn:schemas-microsoft-com:vml" Requires="v">
                  <p:oleObj name="Worksheet" r:id="rId3" imgW="5496076" imgH="2638399" progId="Excel.Sheet.12">
                    <p:embed/>
                  </p:oleObj>
                </mc:Choice>
                <mc:Fallback>
                  <p:oleObj name="Worksheet" r:id="rId3" imgW="5496076" imgH="2638399" progId="Excel.Sheet.12">
                    <p:embed/>
                    <p:pic>
                      <p:nvPicPr>
                        <p:cNvPr id="0" name=""/>
                        <p:cNvPicPr/>
                        <p:nvPr/>
                      </p:nvPicPr>
                      <p:blipFill>
                        <a:blip r:embed="rId4"/>
                        <a:stretch>
                          <a:fillRect/>
                        </a:stretch>
                      </p:blipFill>
                      <p:spPr>
                        <a:xfrm>
                          <a:off x="0" y="1417638"/>
                          <a:ext cx="5495925" cy="2638425"/>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D8A8163E-4123-425D-9956-66E57CAAA2C5}"/>
                </a:ext>
              </a:extLst>
            </p:cNvPr>
            <p:cNvSpPr txBox="1"/>
            <p:nvPr/>
          </p:nvSpPr>
          <p:spPr>
            <a:xfrm>
              <a:off x="257145" y="2241842"/>
              <a:ext cx="400110" cy="990016"/>
            </a:xfrm>
            <a:prstGeom prst="rect">
              <a:avLst/>
            </a:prstGeom>
            <a:noFill/>
          </p:spPr>
          <p:txBody>
            <a:bodyPr vert="eaVert" wrap="none" rtlCol="0">
              <a:spAutoFit/>
            </a:bodyPr>
            <a:lstStyle/>
            <a:p>
              <a:r>
                <a:rPr kumimoji="1" lang="ja-JP" altLang="en-US" sz="1400" dirty="0">
                  <a:latin typeface="ＭＳ 明朝" panose="02020609040205080304" pitchFamily="17" charset="-128"/>
                  <a:ea typeface="ＭＳ 明朝" panose="02020609040205080304" pitchFamily="17" charset="-128"/>
                </a:rPr>
                <a:t>感情の強さ</a:t>
              </a:r>
            </a:p>
          </p:txBody>
        </p:sp>
        <p:sp>
          <p:nvSpPr>
            <p:cNvPr id="8" name="テキスト ボックス 7">
              <a:extLst>
                <a:ext uri="{FF2B5EF4-FFF2-40B4-BE49-F238E27FC236}">
                  <a16:creationId xmlns:a16="http://schemas.microsoft.com/office/drawing/2014/main" id="{1787970C-5D91-4BCC-9E3F-F39EC8BA6BE5}"/>
                </a:ext>
              </a:extLst>
            </p:cNvPr>
            <p:cNvSpPr txBox="1"/>
            <p:nvPr/>
          </p:nvSpPr>
          <p:spPr>
            <a:xfrm>
              <a:off x="2029197" y="3824763"/>
              <a:ext cx="902811" cy="307777"/>
            </a:xfrm>
            <a:prstGeom prst="rect">
              <a:avLst/>
            </a:prstGeom>
            <a:noFill/>
          </p:spPr>
          <p:txBody>
            <a:bodyPr wrap="none" rtlCol="0">
              <a:spAutoFit/>
            </a:bodyPr>
            <a:lstStyle/>
            <a:p>
              <a:r>
                <a:rPr kumimoji="1" lang="ja-JP" altLang="en-US" sz="1400" dirty="0">
                  <a:latin typeface="ＭＳ 明朝" panose="02020609040205080304" pitchFamily="17" charset="-128"/>
                  <a:ea typeface="ＭＳ 明朝" panose="02020609040205080304" pitchFamily="17" charset="-128"/>
                </a:rPr>
                <a:t>時間経過</a:t>
              </a:r>
            </a:p>
          </p:txBody>
        </p:sp>
      </p:grpSp>
      <p:sp>
        <p:nvSpPr>
          <p:cNvPr id="11" name="星: 5 pt 10">
            <a:extLst>
              <a:ext uri="{FF2B5EF4-FFF2-40B4-BE49-F238E27FC236}">
                <a16:creationId xmlns:a16="http://schemas.microsoft.com/office/drawing/2014/main" id="{7F89AB58-15DA-4E8E-B256-2473B4375273}"/>
              </a:ext>
            </a:extLst>
          </p:cNvPr>
          <p:cNvSpPr/>
          <p:nvPr/>
        </p:nvSpPr>
        <p:spPr>
          <a:xfrm>
            <a:off x="2920242" y="2420888"/>
            <a:ext cx="283606" cy="25300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10123633-85CB-4A05-82E1-B12A546196DB}"/>
              </a:ext>
            </a:extLst>
          </p:cNvPr>
          <p:cNvSpPr>
            <a:spLocks noGrp="1"/>
          </p:cNvSpPr>
          <p:nvPr>
            <p:ph idx="1"/>
          </p:nvPr>
        </p:nvSpPr>
        <p:spPr>
          <a:xfrm>
            <a:off x="5220072" y="1417638"/>
            <a:ext cx="3466728" cy="2638426"/>
          </a:xfrm>
          <a:ln w="15875">
            <a:solidFill>
              <a:srgbClr val="FF0000"/>
            </a:solidFill>
          </a:ln>
        </p:spPr>
        <p:txBody>
          <a:bodyPr anchor="ctr" anchorCtr="0"/>
          <a:lstStyle/>
          <a:p>
            <a:pPr>
              <a:buFont typeface="Arial" panose="020B0604020202020204" pitchFamily="34" charset="0"/>
              <a:buChar char="•"/>
            </a:pPr>
            <a:r>
              <a:rPr kumimoji="1" lang="ja-JP" altLang="en-US" sz="2000" dirty="0"/>
              <a:t>感情がただ起こるままにして、反応しなければ感情の強さは弱まっていきます。</a:t>
            </a:r>
            <a:endParaRPr kumimoji="1" lang="en-US" altLang="ja-JP" sz="2000" dirty="0"/>
          </a:p>
          <a:p>
            <a:pPr>
              <a:buFont typeface="Arial" panose="020B0604020202020204" pitchFamily="34" charset="0"/>
              <a:buChar char="•"/>
            </a:pPr>
            <a:r>
              <a:rPr kumimoji="1" lang="ja-JP" altLang="en-US" sz="2000" dirty="0"/>
              <a:t>上がれば下がる、これが感情の自然な経過です。</a:t>
            </a:r>
          </a:p>
        </p:txBody>
      </p:sp>
      <p:sp>
        <p:nvSpPr>
          <p:cNvPr id="12" name="四角形: 角を丸くする 11">
            <a:extLst>
              <a:ext uri="{FF2B5EF4-FFF2-40B4-BE49-F238E27FC236}">
                <a16:creationId xmlns:a16="http://schemas.microsoft.com/office/drawing/2014/main" id="{A395A8F4-E7BB-4943-8A20-C78864BD27CD}"/>
              </a:ext>
            </a:extLst>
          </p:cNvPr>
          <p:cNvSpPr/>
          <p:nvPr/>
        </p:nvSpPr>
        <p:spPr>
          <a:xfrm>
            <a:off x="657255" y="4382731"/>
            <a:ext cx="8029545" cy="2080457"/>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l"/>
            <a:r>
              <a:rPr kumimoji="1" lang="ja-JP" altLang="en-US" sz="2000" dirty="0"/>
              <a:t>エクササイズ　</a:t>
            </a:r>
            <a:r>
              <a:rPr kumimoji="1" lang="en-US" altLang="ja-JP" sz="2000" dirty="0"/>
              <a:t>『</a:t>
            </a:r>
            <a:r>
              <a:rPr kumimoji="1" lang="ja-JP" altLang="en-US" sz="2000" dirty="0"/>
              <a:t>もし、感情に反応したらどうなる？</a:t>
            </a:r>
            <a:r>
              <a:rPr kumimoji="1" lang="en-US" altLang="ja-JP" sz="2000" dirty="0"/>
              <a:t>』</a:t>
            </a:r>
          </a:p>
          <a:p>
            <a:pPr algn="l"/>
            <a:r>
              <a:rPr lang="ja-JP" altLang="en-US" sz="1400" dirty="0"/>
              <a:t>●Ａさんは、パソコンの不具合を直すためカスタマーサービスに問い合わせました。しかし、何度アドバイス通りにしてもパソコンは直らず、「もういいです！別の店に聞きます！」と怒って電話を切りました。</a:t>
            </a:r>
            <a:endParaRPr lang="en-US" altLang="ja-JP" sz="1400" dirty="0"/>
          </a:p>
          <a:p>
            <a:pPr algn="l"/>
            <a:endParaRPr kumimoji="1" lang="en-US" altLang="ja-JP" sz="1400" dirty="0"/>
          </a:p>
          <a:p>
            <a:pPr algn="l"/>
            <a:r>
              <a:rPr kumimoji="1" lang="ja-JP" altLang="en-US" sz="1400" dirty="0"/>
              <a:t>●気を取り直してパソコンの修理店をインターネットで検索しているうちに、さっきの怒りは収まってきました（上図の</a:t>
            </a:r>
            <a:r>
              <a:rPr kumimoji="1" lang="ja-JP" altLang="en-US" sz="1400" dirty="0">
                <a:solidFill>
                  <a:srgbClr val="FF0000"/>
                </a:solidFill>
              </a:rPr>
              <a:t>★</a:t>
            </a:r>
            <a:r>
              <a:rPr kumimoji="1" lang="ja-JP" altLang="en-US" sz="1400" dirty="0"/>
              <a:t>ぐらいに）。ふとＡさんは考えました。「客が困っているのに適切な答えが返せないカスタマーサービスって何の役にも立たないじゃないか。あぁ、パソコンさえ壊れなければ、こんな思いをしなくて済んだのに。今日は最悪の一日だ。このままパソコンが直らなかったらどうしよう。」と・・・</a:t>
            </a:r>
          </a:p>
        </p:txBody>
      </p:sp>
    </p:spTree>
    <p:extLst>
      <p:ext uri="{BB962C8B-B14F-4D97-AF65-F5344CB8AC3E}">
        <p14:creationId xmlns:p14="http://schemas.microsoft.com/office/powerpoint/2010/main" val="313490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FF7D2B-FB40-4AFE-839C-F459F92AD9FF}"/>
              </a:ext>
            </a:extLst>
          </p:cNvPr>
          <p:cNvSpPr>
            <a:spLocks noGrp="1"/>
          </p:cNvSpPr>
          <p:nvPr>
            <p:ph type="title"/>
          </p:nvPr>
        </p:nvSpPr>
        <p:spPr>
          <a:xfrm>
            <a:off x="457200" y="274638"/>
            <a:ext cx="8229600" cy="750874"/>
          </a:xfrm>
        </p:spPr>
        <p:txBody>
          <a:bodyPr/>
          <a:lstStyle/>
          <a:p>
            <a:r>
              <a:rPr kumimoji="1" lang="ja-JP" altLang="en-US" sz="4000" dirty="0"/>
              <a:t>感情の性質（４）：</a:t>
            </a:r>
            <a:r>
              <a:rPr kumimoji="1" lang="ja-JP" altLang="en-US" sz="3200" dirty="0"/>
              <a:t>感情を避けるデメリット</a:t>
            </a:r>
            <a:endParaRPr kumimoji="1" lang="ja-JP" altLang="en-US" sz="4000" dirty="0"/>
          </a:p>
        </p:txBody>
      </p:sp>
      <p:sp>
        <p:nvSpPr>
          <p:cNvPr id="3" name="コンテンツ プレースホルダー 2">
            <a:extLst>
              <a:ext uri="{FF2B5EF4-FFF2-40B4-BE49-F238E27FC236}">
                <a16:creationId xmlns:a16="http://schemas.microsoft.com/office/drawing/2014/main" id="{10123633-85CB-4A05-82E1-B12A546196DB}"/>
              </a:ext>
            </a:extLst>
          </p:cNvPr>
          <p:cNvSpPr>
            <a:spLocks noGrp="1"/>
          </p:cNvSpPr>
          <p:nvPr>
            <p:ph idx="1"/>
          </p:nvPr>
        </p:nvSpPr>
        <p:spPr>
          <a:xfrm>
            <a:off x="457200" y="1052400"/>
            <a:ext cx="8229600" cy="604664"/>
          </a:xfrm>
        </p:spPr>
        <p:txBody>
          <a:bodyPr/>
          <a:lstStyle/>
          <a:p>
            <a:pPr>
              <a:buFont typeface="Arial" panose="020B0604020202020204" pitchFamily="34" charset="0"/>
              <a:buChar char="•"/>
            </a:pPr>
            <a:r>
              <a:rPr kumimoji="1" lang="ja-JP" altLang="en-US" sz="2800" dirty="0"/>
              <a:t>エクササイズ</a:t>
            </a:r>
            <a:r>
              <a:rPr kumimoji="1" lang="en-US" altLang="ja-JP" sz="2800" dirty="0"/>
              <a:t>『</a:t>
            </a:r>
            <a:r>
              <a:rPr kumimoji="1" lang="ja-JP" altLang="en-US" sz="2800" dirty="0"/>
              <a:t>感情を避けた結果を考える</a:t>
            </a:r>
            <a:r>
              <a:rPr kumimoji="1" lang="en-US" altLang="ja-JP" sz="2800" dirty="0"/>
              <a:t>』</a:t>
            </a:r>
          </a:p>
          <a:p>
            <a:pPr marL="0" indent="0">
              <a:buNone/>
            </a:pPr>
            <a:endParaRPr kumimoji="1" lang="en-US" altLang="ja-JP" sz="2800" dirty="0"/>
          </a:p>
        </p:txBody>
      </p:sp>
      <p:sp>
        <p:nvSpPr>
          <p:cNvPr id="14" name="テキスト ボックス 13">
            <a:extLst>
              <a:ext uri="{FF2B5EF4-FFF2-40B4-BE49-F238E27FC236}">
                <a16:creationId xmlns:a16="http://schemas.microsoft.com/office/drawing/2014/main" id="{777F545D-EBD8-41A1-8AEC-EF7951E4FF38}"/>
              </a:ext>
            </a:extLst>
          </p:cNvPr>
          <p:cNvSpPr txBox="1"/>
          <p:nvPr/>
        </p:nvSpPr>
        <p:spPr>
          <a:xfrm>
            <a:off x="408411" y="1675881"/>
            <a:ext cx="3852337" cy="461665"/>
          </a:xfrm>
          <a:prstGeom prst="rect">
            <a:avLst/>
          </a:prstGeom>
          <a:noFill/>
        </p:spPr>
        <p:txBody>
          <a:bodyPr wrap="none" rtlCol="0">
            <a:spAutoFit/>
          </a:bodyPr>
          <a:lstStyle/>
          <a:p>
            <a:r>
              <a:rPr kumimoji="1" lang="ja-JP" altLang="en-US" dirty="0"/>
              <a:t>避けたい感情</a:t>
            </a:r>
            <a:r>
              <a:rPr kumimoji="1" lang="ja-JP" altLang="en-US" sz="1800" dirty="0"/>
              <a:t>（下線部）</a:t>
            </a:r>
            <a:r>
              <a:rPr kumimoji="1" lang="ja-JP" altLang="en-US" dirty="0"/>
              <a:t>と理由</a:t>
            </a:r>
          </a:p>
        </p:txBody>
      </p:sp>
      <p:sp>
        <p:nvSpPr>
          <p:cNvPr id="15" name="テキスト ボックス 14">
            <a:extLst>
              <a:ext uri="{FF2B5EF4-FFF2-40B4-BE49-F238E27FC236}">
                <a16:creationId xmlns:a16="http://schemas.microsoft.com/office/drawing/2014/main" id="{EBE24A75-CD8F-40AA-8CE6-8978D04BA389}"/>
              </a:ext>
            </a:extLst>
          </p:cNvPr>
          <p:cNvSpPr txBox="1"/>
          <p:nvPr/>
        </p:nvSpPr>
        <p:spPr>
          <a:xfrm>
            <a:off x="5672476" y="1675881"/>
            <a:ext cx="2561919" cy="461665"/>
          </a:xfrm>
          <a:prstGeom prst="rect">
            <a:avLst/>
          </a:prstGeom>
          <a:noFill/>
        </p:spPr>
        <p:txBody>
          <a:bodyPr wrap="none" rtlCol="0">
            <a:spAutoFit/>
          </a:bodyPr>
          <a:lstStyle/>
          <a:p>
            <a:r>
              <a:rPr kumimoji="1" lang="ja-JP" altLang="en-US" dirty="0"/>
              <a:t>感情を避けた結果</a:t>
            </a:r>
          </a:p>
        </p:txBody>
      </p:sp>
      <p:grpSp>
        <p:nvGrpSpPr>
          <p:cNvPr id="4" name="グループ化 3"/>
          <p:cNvGrpSpPr/>
          <p:nvPr/>
        </p:nvGrpSpPr>
        <p:grpSpPr>
          <a:xfrm>
            <a:off x="107504" y="2045093"/>
            <a:ext cx="8735511" cy="4484316"/>
            <a:chOff x="97160" y="2305272"/>
            <a:chExt cx="8735511" cy="4484316"/>
          </a:xfrm>
        </p:grpSpPr>
        <p:sp>
          <p:nvSpPr>
            <p:cNvPr id="5" name="正方形/長方形 4">
              <a:extLst>
                <a:ext uri="{FF2B5EF4-FFF2-40B4-BE49-F238E27FC236}">
                  <a16:creationId xmlns:a16="http://schemas.microsoft.com/office/drawing/2014/main" id="{62DBAFC4-7CDB-46F2-92D7-7EC9ECC9E7BA}"/>
                </a:ext>
              </a:extLst>
            </p:cNvPr>
            <p:cNvSpPr/>
            <p:nvPr/>
          </p:nvSpPr>
          <p:spPr>
            <a:xfrm>
              <a:off x="457200" y="2497757"/>
              <a:ext cx="3754760" cy="112369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l"/>
              <a:r>
                <a:rPr kumimoji="1" lang="ja-JP" altLang="en-US" sz="2000" dirty="0">
                  <a:latin typeface="+mn-ea"/>
                </a:rPr>
                <a:t>本当は友達が欲しい。でも話が合わなかったり、うまく話せなくて</a:t>
              </a:r>
              <a:r>
                <a:rPr kumimoji="1" lang="ja-JP" altLang="en-US" sz="2000" u="sng" dirty="0">
                  <a:latin typeface="+mn-ea"/>
                </a:rPr>
                <a:t>落ち込む</a:t>
              </a:r>
              <a:r>
                <a:rPr kumimoji="1" lang="ja-JP" altLang="en-US" sz="2000" dirty="0">
                  <a:latin typeface="+mn-ea"/>
                </a:rPr>
                <a:t>のは嫌だ。</a:t>
              </a:r>
            </a:p>
          </p:txBody>
        </p:sp>
        <p:sp>
          <p:nvSpPr>
            <p:cNvPr id="6" name="正方形/長方形 5">
              <a:extLst>
                <a:ext uri="{FF2B5EF4-FFF2-40B4-BE49-F238E27FC236}">
                  <a16:creationId xmlns:a16="http://schemas.microsoft.com/office/drawing/2014/main" id="{D1320B03-0164-4020-B3A0-917426498CC8}"/>
                </a:ext>
              </a:extLst>
            </p:cNvPr>
            <p:cNvSpPr/>
            <p:nvPr/>
          </p:nvSpPr>
          <p:spPr>
            <a:xfrm>
              <a:off x="5076056" y="2497757"/>
              <a:ext cx="3754760" cy="1143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人との関りを避ける。</a:t>
              </a:r>
            </a:p>
          </p:txBody>
        </p:sp>
        <p:sp>
          <p:nvSpPr>
            <p:cNvPr id="7" name="正方形/長方形 6">
              <a:extLst>
                <a:ext uri="{FF2B5EF4-FFF2-40B4-BE49-F238E27FC236}">
                  <a16:creationId xmlns:a16="http://schemas.microsoft.com/office/drawing/2014/main" id="{F655DD80-7AF3-4DE3-ADC8-95859F22F12E}"/>
                </a:ext>
              </a:extLst>
            </p:cNvPr>
            <p:cNvSpPr/>
            <p:nvPr/>
          </p:nvSpPr>
          <p:spPr>
            <a:xfrm>
              <a:off x="457200" y="3969060"/>
              <a:ext cx="3754760" cy="112369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l"/>
              <a:r>
                <a:rPr kumimoji="1" lang="en-US" altLang="ja-JP" sz="2000" dirty="0">
                  <a:latin typeface="+mn-ea"/>
                </a:rPr>
                <a:t>1</a:t>
              </a:r>
              <a:r>
                <a:rPr kumimoji="1" lang="ja-JP" altLang="en-US" sz="2000" dirty="0">
                  <a:latin typeface="+mn-ea"/>
                </a:rPr>
                <a:t>週間後が締め切りのレポートがある。でもレポートは苦手だ。取り組めば</a:t>
              </a:r>
              <a:r>
                <a:rPr kumimoji="1" lang="ja-JP" altLang="en-US" sz="2000" u="sng" dirty="0">
                  <a:latin typeface="+mn-ea"/>
                </a:rPr>
                <a:t>劣等感</a:t>
              </a:r>
              <a:r>
                <a:rPr kumimoji="1" lang="ja-JP" altLang="en-US" sz="2000" dirty="0">
                  <a:latin typeface="+mn-ea"/>
                </a:rPr>
                <a:t>を感じてしまう。</a:t>
              </a:r>
            </a:p>
          </p:txBody>
        </p:sp>
        <p:sp>
          <p:nvSpPr>
            <p:cNvPr id="8" name="正方形/長方形 7">
              <a:extLst>
                <a:ext uri="{FF2B5EF4-FFF2-40B4-BE49-F238E27FC236}">
                  <a16:creationId xmlns:a16="http://schemas.microsoft.com/office/drawing/2014/main" id="{EEDA98CD-4732-4CAB-874E-E6E9F4D6D006}"/>
                </a:ext>
              </a:extLst>
            </p:cNvPr>
            <p:cNvSpPr/>
            <p:nvPr/>
          </p:nvSpPr>
          <p:spPr>
            <a:xfrm>
              <a:off x="457200" y="5415793"/>
              <a:ext cx="3754760" cy="13681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l"/>
              <a:r>
                <a:rPr kumimoji="1" lang="ja-JP" altLang="en-US" sz="2000" dirty="0">
                  <a:latin typeface="+mn-ea"/>
                </a:rPr>
                <a:t>上司から注意された。</a:t>
              </a:r>
              <a:r>
                <a:rPr kumimoji="1" lang="ja-JP" altLang="en-US" sz="2000" u="sng" dirty="0">
                  <a:latin typeface="+mn-ea"/>
                </a:rPr>
                <a:t>緊張と恥ずかしい気持ち</a:t>
              </a:r>
              <a:r>
                <a:rPr kumimoji="1" lang="ja-JP" altLang="en-US" sz="2000" dirty="0">
                  <a:latin typeface="+mn-ea"/>
                </a:rPr>
                <a:t>でいっぱいだった。思い出さないようにしているのに何度も記憶と感情が蘇ってくる。</a:t>
              </a:r>
            </a:p>
          </p:txBody>
        </p:sp>
        <p:sp>
          <p:nvSpPr>
            <p:cNvPr id="9" name="正方形/長方形 8">
              <a:extLst>
                <a:ext uri="{FF2B5EF4-FFF2-40B4-BE49-F238E27FC236}">
                  <a16:creationId xmlns:a16="http://schemas.microsoft.com/office/drawing/2014/main" id="{47E084D6-B8F3-4ACE-B7A9-64A8CCAB0B95}"/>
                </a:ext>
              </a:extLst>
            </p:cNvPr>
            <p:cNvSpPr/>
            <p:nvPr/>
          </p:nvSpPr>
          <p:spPr>
            <a:xfrm>
              <a:off x="5076056" y="3969060"/>
              <a:ext cx="3754760" cy="112369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5400" dirty="0"/>
                <a:t>？</a:t>
              </a:r>
            </a:p>
          </p:txBody>
        </p:sp>
        <p:sp>
          <p:nvSpPr>
            <p:cNvPr id="10" name="正方形/長方形 9">
              <a:extLst>
                <a:ext uri="{FF2B5EF4-FFF2-40B4-BE49-F238E27FC236}">
                  <a16:creationId xmlns:a16="http://schemas.microsoft.com/office/drawing/2014/main" id="{29C44D47-9757-45BA-B4CC-EB7E219CE3C7}"/>
                </a:ext>
              </a:extLst>
            </p:cNvPr>
            <p:cNvSpPr/>
            <p:nvPr/>
          </p:nvSpPr>
          <p:spPr>
            <a:xfrm>
              <a:off x="5077911" y="5421436"/>
              <a:ext cx="3754760" cy="13681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5400" dirty="0"/>
                <a:t>？</a:t>
              </a:r>
            </a:p>
          </p:txBody>
        </p:sp>
        <p:sp>
          <p:nvSpPr>
            <p:cNvPr id="11" name="矢印: 右 10">
              <a:extLst>
                <a:ext uri="{FF2B5EF4-FFF2-40B4-BE49-F238E27FC236}">
                  <a16:creationId xmlns:a16="http://schemas.microsoft.com/office/drawing/2014/main" id="{8D4738A8-B66D-4320-98EC-D661EF67BF35}"/>
                </a:ext>
              </a:extLst>
            </p:cNvPr>
            <p:cNvSpPr/>
            <p:nvPr/>
          </p:nvSpPr>
          <p:spPr>
            <a:xfrm>
              <a:off x="4572000" y="2691215"/>
              <a:ext cx="216024" cy="756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9DA8EF38-1161-48FF-8CB5-2B3898D467B5}"/>
                </a:ext>
              </a:extLst>
            </p:cNvPr>
            <p:cNvSpPr/>
            <p:nvPr/>
          </p:nvSpPr>
          <p:spPr>
            <a:xfrm>
              <a:off x="4572000" y="4152863"/>
              <a:ext cx="216024" cy="756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5AE7385D-ABAD-4875-82E3-8DA961B1B108}"/>
                </a:ext>
              </a:extLst>
            </p:cNvPr>
            <p:cNvSpPr/>
            <p:nvPr/>
          </p:nvSpPr>
          <p:spPr>
            <a:xfrm>
              <a:off x="4572000" y="5721827"/>
              <a:ext cx="216024" cy="756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涙形 15">
              <a:extLst>
                <a:ext uri="{FF2B5EF4-FFF2-40B4-BE49-F238E27FC236}">
                  <a16:creationId xmlns:a16="http://schemas.microsoft.com/office/drawing/2014/main" id="{C31A44EB-F1FF-4984-990F-B6E943CF2B1F}"/>
                </a:ext>
              </a:extLst>
            </p:cNvPr>
            <p:cNvSpPr/>
            <p:nvPr/>
          </p:nvSpPr>
          <p:spPr>
            <a:xfrm>
              <a:off x="97160" y="2305272"/>
              <a:ext cx="464175" cy="46166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１</a:t>
              </a:r>
            </a:p>
          </p:txBody>
        </p:sp>
        <p:sp>
          <p:nvSpPr>
            <p:cNvPr id="18" name="涙形 17">
              <a:extLst>
                <a:ext uri="{FF2B5EF4-FFF2-40B4-BE49-F238E27FC236}">
                  <a16:creationId xmlns:a16="http://schemas.microsoft.com/office/drawing/2014/main" id="{D0963B66-7B77-47CE-A8D3-8338F89D54B8}"/>
                </a:ext>
              </a:extLst>
            </p:cNvPr>
            <p:cNvSpPr/>
            <p:nvPr/>
          </p:nvSpPr>
          <p:spPr>
            <a:xfrm>
              <a:off x="97160" y="3738227"/>
              <a:ext cx="464175" cy="46166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２</a:t>
              </a:r>
            </a:p>
          </p:txBody>
        </p:sp>
        <p:sp>
          <p:nvSpPr>
            <p:cNvPr id="19" name="涙形 18">
              <a:extLst>
                <a:ext uri="{FF2B5EF4-FFF2-40B4-BE49-F238E27FC236}">
                  <a16:creationId xmlns:a16="http://schemas.microsoft.com/office/drawing/2014/main" id="{48671310-D4EE-4226-9515-AD01FC69A521}"/>
                </a:ext>
              </a:extLst>
            </p:cNvPr>
            <p:cNvSpPr/>
            <p:nvPr/>
          </p:nvSpPr>
          <p:spPr>
            <a:xfrm>
              <a:off x="97160" y="5231761"/>
              <a:ext cx="464175" cy="46166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a:t>
              </a:r>
            </a:p>
          </p:txBody>
        </p:sp>
      </p:grpSp>
      <p:sp>
        <p:nvSpPr>
          <p:cNvPr id="20" name="Rectangle 2">
            <a:extLst>
              <a:ext uri="{FF2B5EF4-FFF2-40B4-BE49-F238E27FC236}">
                <a16:creationId xmlns:a16="http://schemas.microsoft.com/office/drawing/2014/main" id="{FC25F406-F784-4EB5-AC6A-8BD326EC4572}"/>
              </a:ext>
            </a:extLst>
          </p:cNvPr>
          <p:cNvSpPr txBox="1">
            <a:spLocks noChangeArrowheads="1"/>
          </p:cNvSpPr>
          <p:nvPr/>
        </p:nvSpPr>
        <p:spPr bwMode="auto">
          <a:xfrm>
            <a:off x="467544" y="6570187"/>
            <a:ext cx="8643937" cy="27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algn="r" eaLnBrk="1" hangingPunct="1"/>
            <a:r>
              <a:rPr lang="ja-JP" altLang="en-US" sz="1100" dirty="0">
                <a:latin typeface="+mn-ea"/>
                <a:ea typeface="+mn-ea"/>
              </a:rPr>
              <a:t>参考：ラス・ハリス：「よくわかる</a:t>
            </a:r>
            <a:r>
              <a:rPr lang="en-US" altLang="ja-JP" sz="1100" dirty="0">
                <a:latin typeface="+mn-ea"/>
                <a:ea typeface="+mn-ea"/>
              </a:rPr>
              <a:t>ACT</a:t>
            </a:r>
            <a:r>
              <a:rPr lang="ja-JP" altLang="en-US" sz="1100" dirty="0">
                <a:latin typeface="+mn-ea"/>
                <a:ea typeface="+mn-ea"/>
              </a:rPr>
              <a:t>（アクセプタンス＆コミットメント・セラピー）」、星和書店、</a:t>
            </a:r>
            <a:r>
              <a:rPr lang="en-US" altLang="ja-JP" sz="1100" dirty="0">
                <a:latin typeface="+mn-ea"/>
                <a:ea typeface="+mn-ea"/>
              </a:rPr>
              <a:t>2012</a:t>
            </a:r>
            <a:r>
              <a:rPr lang="ja-JP" altLang="en-US" sz="1100" dirty="0" err="1">
                <a:latin typeface="+mn-ea"/>
                <a:ea typeface="+mn-ea"/>
              </a:rPr>
              <a:t>、</a:t>
            </a:r>
            <a:r>
              <a:rPr lang="en-US" altLang="ja-JP" sz="1100" dirty="0">
                <a:latin typeface="+mn-ea"/>
                <a:ea typeface="+mn-ea"/>
              </a:rPr>
              <a:t>p44‐47.</a:t>
            </a:r>
            <a:endParaRPr lang="ja-JP" altLang="en-US" sz="1100" dirty="0">
              <a:latin typeface="+mn-ea"/>
              <a:ea typeface="+mn-ea"/>
            </a:endParaRPr>
          </a:p>
        </p:txBody>
      </p:sp>
    </p:spTree>
    <p:extLst>
      <p:ext uri="{BB962C8B-B14F-4D97-AF65-F5344CB8AC3E}">
        <p14:creationId xmlns:p14="http://schemas.microsoft.com/office/powerpoint/2010/main" val="100260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EE65F4-17B5-4BA4-A96A-E400F16F27C9}"/>
              </a:ext>
            </a:extLst>
          </p:cNvPr>
          <p:cNvSpPr>
            <a:spLocks noGrp="1"/>
          </p:cNvSpPr>
          <p:nvPr>
            <p:ph type="title"/>
          </p:nvPr>
        </p:nvSpPr>
        <p:spPr/>
        <p:txBody>
          <a:bodyPr/>
          <a:lstStyle/>
          <a:p>
            <a:r>
              <a:rPr kumimoji="1" lang="ja-JP" altLang="en-US" dirty="0"/>
              <a:t>思考と感情について（まとめ）</a:t>
            </a:r>
          </a:p>
        </p:txBody>
      </p:sp>
      <p:sp>
        <p:nvSpPr>
          <p:cNvPr id="3" name="コンテンツ プレースホルダー 2">
            <a:extLst>
              <a:ext uri="{FF2B5EF4-FFF2-40B4-BE49-F238E27FC236}">
                <a16:creationId xmlns:a16="http://schemas.microsoft.com/office/drawing/2014/main" id="{82DB756A-9B24-481A-B93F-3E17F19B3F1B}"/>
              </a:ext>
            </a:extLst>
          </p:cNvPr>
          <p:cNvSpPr>
            <a:spLocks noGrp="1"/>
          </p:cNvSpPr>
          <p:nvPr>
            <p:ph idx="1"/>
          </p:nvPr>
        </p:nvSpPr>
        <p:spPr>
          <a:xfrm>
            <a:off x="457200" y="1600201"/>
            <a:ext cx="8229600" cy="2988270"/>
          </a:xfrm>
          <a:ln>
            <a:solidFill>
              <a:schemeClr val="accent1">
                <a:shade val="50000"/>
              </a:schemeClr>
            </a:solidFill>
          </a:ln>
        </p:spPr>
        <p:txBody>
          <a:bodyPr/>
          <a:lstStyle/>
          <a:p>
            <a:r>
              <a:rPr kumimoji="1" lang="ja-JP" altLang="en-US" sz="2200" dirty="0"/>
              <a:t>思考も感情も人が生きていくうえでとても重要な役割を持ってい</a:t>
            </a:r>
            <a:br>
              <a:rPr kumimoji="1" lang="ja-JP" altLang="en-US" sz="2200" dirty="0"/>
            </a:br>
            <a:r>
              <a:rPr kumimoji="1" lang="ja-JP" altLang="en-US" sz="2200" dirty="0"/>
              <a:t>る。</a:t>
            </a:r>
            <a:endParaRPr kumimoji="1" lang="en-US" altLang="ja-JP" sz="2200" dirty="0"/>
          </a:p>
          <a:p>
            <a:r>
              <a:rPr lang="ja-JP" altLang="en-US" sz="2200" dirty="0"/>
              <a:t>一方で思考に囚われたり、感情に飲まれたりすれば不都合が生</a:t>
            </a:r>
            <a:br>
              <a:rPr lang="ja-JP" altLang="en-US" sz="2200" dirty="0"/>
            </a:br>
            <a:r>
              <a:rPr lang="ja-JP" altLang="en-US" sz="2200" dirty="0"/>
              <a:t>じる。</a:t>
            </a:r>
            <a:endParaRPr lang="en-US" altLang="ja-JP" sz="2200" dirty="0"/>
          </a:p>
          <a:p>
            <a:r>
              <a:rPr kumimoji="1" lang="ja-JP" altLang="en-US" sz="2200" dirty="0"/>
              <a:t>思考や感情を抑え込もうとすることは難しく、逆効果になることも</a:t>
            </a:r>
            <a:br>
              <a:rPr kumimoji="1" lang="ja-JP" altLang="en-US" sz="2200" dirty="0"/>
            </a:br>
            <a:r>
              <a:rPr kumimoji="1" lang="ja-JP" altLang="en-US" sz="2200" dirty="0"/>
              <a:t>ある。</a:t>
            </a:r>
            <a:endParaRPr kumimoji="1" lang="en-US" altLang="ja-JP" sz="2200" dirty="0"/>
          </a:p>
          <a:p>
            <a:r>
              <a:rPr lang="ja-JP" altLang="en-US" sz="2200" dirty="0"/>
              <a:t>過度に思考や感情を避けようとすれば、ネガティブな結果につながり得る。</a:t>
            </a:r>
            <a:endParaRPr kumimoji="1" lang="ja-JP" altLang="en-US" sz="2200" dirty="0"/>
          </a:p>
        </p:txBody>
      </p:sp>
      <p:sp>
        <p:nvSpPr>
          <p:cNvPr id="4" name="矢印: 下 3">
            <a:extLst>
              <a:ext uri="{FF2B5EF4-FFF2-40B4-BE49-F238E27FC236}">
                <a16:creationId xmlns:a16="http://schemas.microsoft.com/office/drawing/2014/main" id="{5C97571E-64FE-4EDC-8F4F-064D46418D2F}"/>
              </a:ext>
            </a:extLst>
          </p:cNvPr>
          <p:cNvSpPr/>
          <p:nvPr/>
        </p:nvSpPr>
        <p:spPr>
          <a:xfrm>
            <a:off x="4067944" y="4825893"/>
            <a:ext cx="100811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a:extLst>
              <a:ext uri="{FF2B5EF4-FFF2-40B4-BE49-F238E27FC236}">
                <a16:creationId xmlns:a16="http://schemas.microsoft.com/office/drawing/2014/main" id="{DA28BD34-38DB-4878-81CE-8B1907D6EE34}"/>
              </a:ext>
            </a:extLst>
          </p:cNvPr>
          <p:cNvSpPr txBox="1">
            <a:spLocks/>
          </p:cNvSpPr>
          <p:nvPr/>
        </p:nvSpPr>
        <p:spPr bwMode="auto">
          <a:xfrm>
            <a:off x="457200" y="5495363"/>
            <a:ext cx="8229600" cy="109442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200" dirty="0"/>
              <a:t>思考や感情と距離をとることができれば、自分にとって望ましい行動を選択できる！</a:t>
            </a:r>
          </a:p>
        </p:txBody>
      </p:sp>
    </p:spTree>
    <p:extLst>
      <p:ext uri="{BB962C8B-B14F-4D97-AF65-F5344CB8AC3E}">
        <p14:creationId xmlns:p14="http://schemas.microsoft.com/office/powerpoint/2010/main" val="15156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140C3E-7DC3-4A16-A336-45D5F64EA2C1}"/>
              </a:ext>
            </a:extLst>
          </p:cNvPr>
          <p:cNvSpPr>
            <a:spLocks noGrp="1"/>
          </p:cNvSpPr>
          <p:nvPr>
            <p:ph type="title"/>
          </p:nvPr>
        </p:nvSpPr>
        <p:spPr/>
        <p:txBody>
          <a:bodyPr/>
          <a:lstStyle/>
          <a:p>
            <a:r>
              <a:rPr kumimoji="1" lang="ja-JP" altLang="en-US" dirty="0"/>
              <a:t>感情の種類</a:t>
            </a:r>
          </a:p>
        </p:txBody>
      </p:sp>
      <p:sp>
        <p:nvSpPr>
          <p:cNvPr id="3" name="コンテンツ プレースホルダー 2">
            <a:extLst>
              <a:ext uri="{FF2B5EF4-FFF2-40B4-BE49-F238E27FC236}">
                <a16:creationId xmlns:a16="http://schemas.microsoft.com/office/drawing/2014/main" id="{9832C85A-891A-4C79-95AF-02F5FCA69F0C}"/>
              </a:ext>
            </a:extLst>
          </p:cNvPr>
          <p:cNvSpPr>
            <a:spLocks noGrp="1"/>
          </p:cNvSpPr>
          <p:nvPr>
            <p:ph idx="1"/>
          </p:nvPr>
        </p:nvSpPr>
        <p:spPr/>
        <p:txBody>
          <a:bodyPr/>
          <a:lstStyle/>
          <a:p>
            <a:r>
              <a:rPr kumimoji="1" lang="ja-JP" altLang="en-US" dirty="0"/>
              <a:t>下記は、人間の基本感情と言われるものです</a:t>
            </a:r>
            <a:r>
              <a:rPr kumimoji="1" lang="ja-JP" altLang="en-US" sz="2000" dirty="0"/>
              <a:t>（諸説あります）</a:t>
            </a:r>
            <a:r>
              <a:rPr kumimoji="1" lang="ja-JP" altLang="en-US" dirty="0"/>
              <a:t>。</a:t>
            </a:r>
          </a:p>
        </p:txBody>
      </p:sp>
      <p:grpSp>
        <p:nvGrpSpPr>
          <p:cNvPr id="14" name="グループ化 13">
            <a:extLst>
              <a:ext uri="{FF2B5EF4-FFF2-40B4-BE49-F238E27FC236}">
                <a16:creationId xmlns:a16="http://schemas.microsoft.com/office/drawing/2014/main" id="{5B42BB5A-2986-4114-9912-02545466720D}"/>
              </a:ext>
            </a:extLst>
          </p:cNvPr>
          <p:cNvGrpSpPr/>
          <p:nvPr/>
        </p:nvGrpSpPr>
        <p:grpSpPr>
          <a:xfrm>
            <a:off x="457200" y="2973116"/>
            <a:ext cx="8233934" cy="1780130"/>
            <a:chOff x="751242" y="4167662"/>
            <a:chExt cx="8233934" cy="1780130"/>
          </a:xfrm>
        </p:grpSpPr>
        <p:sp>
          <p:nvSpPr>
            <p:cNvPr id="6" name="四角形: 角を丸くする 5">
              <a:extLst>
                <a:ext uri="{FF2B5EF4-FFF2-40B4-BE49-F238E27FC236}">
                  <a16:creationId xmlns:a16="http://schemas.microsoft.com/office/drawing/2014/main" id="{46BDC968-51B5-42F8-8139-00AEEA36D704}"/>
                </a:ext>
              </a:extLst>
            </p:cNvPr>
            <p:cNvSpPr/>
            <p:nvPr/>
          </p:nvSpPr>
          <p:spPr>
            <a:xfrm>
              <a:off x="751242" y="4167662"/>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怒り</a:t>
              </a:r>
            </a:p>
          </p:txBody>
        </p:sp>
        <p:sp>
          <p:nvSpPr>
            <p:cNvPr id="7" name="四角形: 角を丸くする 6">
              <a:extLst>
                <a:ext uri="{FF2B5EF4-FFF2-40B4-BE49-F238E27FC236}">
                  <a16:creationId xmlns:a16="http://schemas.microsoft.com/office/drawing/2014/main" id="{7E205519-77AA-40A5-8485-273E008E4D6C}"/>
                </a:ext>
              </a:extLst>
            </p:cNvPr>
            <p:cNvSpPr/>
            <p:nvPr/>
          </p:nvSpPr>
          <p:spPr>
            <a:xfrm>
              <a:off x="2852192" y="4167662"/>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悲しみ</a:t>
              </a:r>
            </a:p>
          </p:txBody>
        </p:sp>
        <p:sp>
          <p:nvSpPr>
            <p:cNvPr id="8" name="四角形: 角を丸くする 7">
              <a:extLst>
                <a:ext uri="{FF2B5EF4-FFF2-40B4-BE49-F238E27FC236}">
                  <a16:creationId xmlns:a16="http://schemas.microsoft.com/office/drawing/2014/main" id="{EF8DC568-03DF-4BB7-B372-34DF9F720FA1}"/>
                </a:ext>
              </a:extLst>
            </p:cNvPr>
            <p:cNvSpPr/>
            <p:nvPr/>
          </p:nvSpPr>
          <p:spPr>
            <a:xfrm>
              <a:off x="4946576" y="4167662"/>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恐れ</a:t>
              </a:r>
            </a:p>
          </p:txBody>
        </p:sp>
        <p:sp>
          <p:nvSpPr>
            <p:cNvPr id="9" name="四角形: 角を丸くする 8">
              <a:extLst>
                <a:ext uri="{FF2B5EF4-FFF2-40B4-BE49-F238E27FC236}">
                  <a16:creationId xmlns:a16="http://schemas.microsoft.com/office/drawing/2014/main" id="{F7030CB1-75FA-48DD-9E40-63B2C38760DF}"/>
                </a:ext>
              </a:extLst>
            </p:cNvPr>
            <p:cNvSpPr/>
            <p:nvPr/>
          </p:nvSpPr>
          <p:spPr>
            <a:xfrm>
              <a:off x="7040960" y="4167662"/>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おどろき</a:t>
              </a:r>
            </a:p>
          </p:txBody>
        </p:sp>
        <p:sp>
          <p:nvSpPr>
            <p:cNvPr id="10" name="四角形: 角を丸くする 9">
              <a:extLst>
                <a:ext uri="{FF2B5EF4-FFF2-40B4-BE49-F238E27FC236}">
                  <a16:creationId xmlns:a16="http://schemas.microsoft.com/office/drawing/2014/main" id="{91550076-746A-4187-BB12-D1B12BB12AD9}"/>
                </a:ext>
              </a:extLst>
            </p:cNvPr>
            <p:cNvSpPr/>
            <p:nvPr/>
          </p:nvSpPr>
          <p:spPr>
            <a:xfrm>
              <a:off x="7040960" y="5125366"/>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罪悪感・</a:t>
              </a:r>
              <a:endParaRPr kumimoji="1" lang="en-US" altLang="ja-JP" dirty="0"/>
            </a:p>
            <a:p>
              <a:pPr algn="ctr"/>
              <a:r>
                <a:rPr kumimoji="1" lang="ja-JP" altLang="en-US" dirty="0"/>
                <a:t>羞恥心</a:t>
              </a:r>
            </a:p>
          </p:txBody>
        </p:sp>
        <p:sp>
          <p:nvSpPr>
            <p:cNvPr id="11" name="四角形: 角を丸くする 10">
              <a:extLst>
                <a:ext uri="{FF2B5EF4-FFF2-40B4-BE49-F238E27FC236}">
                  <a16:creationId xmlns:a16="http://schemas.microsoft.com/office/drawing/2014/main" id="{972BAB10-568B-4769-8A4C-F7311512443F}"/>
                </a:ext>
              </a:extLst>
            </p:cNvPr>
            <p:cNvSpPr/>
            <p:nvPr/>
          </p:nvSpPr>
          <p:spPr>
            <a:xfrm>
              <a:off x="4948808" y="5155704"/>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興味</a:t>
              </a:r>
            </a:p>
          </p:txBody>
        </p:sp>
        <p:sp>
          <p:nvSpPr>
            <p:cNvPr id="12" name="四角形: 角を丸くする 11">
              <a:extLst>
                <a:ext uri="{FF2B5EF4-FFF2-40B4-BE49-F238E27FC236}">
                  <a16:creationId xmlns:a16="http://schemas.microsoft.com/office/drawing/2014/main" id="{E5A93DB5-4D0E-4512-814F-D0FDF08DCE39}"/>
                </a:ext>
              </a:extLst>
            </p:cNvPr>
            <p:cNvSpPr/>
            <p:nvPr/>
          </p:nvSpPr>
          <p:spPr>
            <a:xfrm>
              <a:off x="2852192" y="5155704"/>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嫌悪</a:t>
              </a:r>
            </a:p>
          </p:txBody>
        </p:sp>
        <p:sp>
          <p:nvSpPr>
            <p:cNvPr id="13" name="四角形: 角を丸くする 12">
              <a:extLst>
                <a:ext uri="{FF2B5EF4-FFF2-40B4-BE49-F238E27FC236}">
                  <a16:creationId xmlns:a16="http://schemas.microsoft.com/office/drawing/2014/main" id="{E2CAB126-90DA-4987-B65D-E4269A45EB03}"/>
                </a:ext>
              </a:extLst>
            </p:cNvPr>
            <p:cNvSpPr/>
            <p:nvPr/>
          </p:nvSpPr>
          <p:spPr>
            <a:xfrm>
              <a:off x="757808" y="5155704"/>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楽しみ</a:t>
              </a:r>
            </a:p>
          </p:txBody>
        </p:sp>
      </p:grpSp>
      <p:sp>
        <p:nvSpPr>
          <p:cNvPr id="15" name="テキスト ボックス 14">
            <a:extLst>
              <a:ext uri="{FF2B5EF4-FFF2-40B4-BE49-F238E27FC236}">
                <a16:creationId xmlns:a16="http://schemas.microsoft.com/office/drawing/2014/main" id="{EB261F00-1B70-4567-ADE5-6BBBE44BE3FF}"/>
              </a:ext>
            </a:extLst>
          </p:cNvPr>
          <p:cNvSpPr txBox="1"/>
          <p:nvPr/>
        </p:nvSpPr>
        <p:spPr>
          <a:xfrm>
            <a:off x="827584" y="6368516"/>
            <a:ext cx="8352189" cy="415498"/>
          </a:xfrm>
          <a:prstGeom prst="rect">
            <a:avLst/>
          </a:prstGeom>
          <a:noFill/>
        </p:spPr>
        <p:txBody>
          <a:bodyPr wrap="square" rtlCol="0">
            <a:spAutoFit/>
          </a:bodyPr>
          <a:lstStyle/>
          <a:p>
            <a:pPr algn="l"/>
            <a:endParaRPr lang="en-US" altLang="ja-JP" sz="1050" dirty="0">
              <a:latin typeface="+mn-ea"/>
              <a:ea typeface="+mn-ea"/>
            </a:endParaRPr>
          </a:p>
          <a:p>
            <a:pPr algn="l"/>
            <a:r>
              <a:rPr lang="ja-JP" altLang="en-US" sz="1050" dirty="0">
                <a:latin typeface="+mn-ea"/>
                <a:ea typeface="+mn-ea"/>
              </a:rPr>
              <a:t>参考：マーシャ・Ｍ・リネハン：「弁証法的行動療法実践マニュアル　境界性パーソナリティ障害への新しいアプローチ」、金剛出版、</a:t>
            </a:r>
            <a:r>
              <a:rPr lang="en-US" altLang="ja-JP" sz="1050" dirty="0">
                <a:latin typeface="+mn-ea"/>
                <a:ea typeface="+mn-ea"/>
              </a:rPr>
              <a:t>2007</a:t>
            </a:r>
            <a:r>
              <a:rPr lang="ja-JP" altLang="en-US" sz="1050" dirty="0">
                <a:latin typeface="+mn-ea"/>
                <a:ea typeface="+mn-ea"/>
              </a:rPr>
              <a:t>、</a:t>
            </a:r>
            <a:r>
              <a:rPr lang="en-US" altLang="ja-JP" sz="1050" dirty="0">
                <a:latin typeface="+mn-ea"/>
                <a:ea typeface="+mn-ea"/>
              </a:rPr>
              <a:t>p194.</a:t>
            </a:r>
            <a:endParaRPr kumimoji="1" lang="ja-JP" altLang="en-US" sz="1050" dirty="0">
              <a:latin typeface="+mn-ea"/>
              <a:ea typeface="+mn-ea"/>
            </a:endParaRPr>
          </a:p>
        </p:txBody>
      </p:sp>
      <p:sp>
        <p:nvSpPr>
          <p:cNvPr id="4" name="テキスト ボックス 3">
            <a:extLst>
              <a:ext uri="{FF2B5EF4-FFF2-40B4-BE49-F238E27FC236}">
                <a16:creationId xmlns:a16="http://schemas.microsoft.com/office/drawing/2014/main" id="{70A5EB89-2493-43F3-867F-B4CFA14708B2}"/>
              </a:ext>
            </a:extLst>
          </p:cNvPr>
          <p:cNvSpPr txBox="1"/>
          <p:nvPr/>
        </p:nvSpPr>
        <p:spPr>
          <a:xfrm>
            <a:off x="463766" y="5146753"/>
            <a:ext cx="8500722" cy="738664"/>
          </a:xfrm>
          <a:prstGeom prst="rect">
            <a:avLst/>
          </a:prstGeom>
          <a:noFill/>
        </p:spPr>
        <p:txBody>
          <a:bodyPr wrap="square" rtlCol="0">
            <a:spAutoFit/>
          </a:bodyPr>
          <a:lstStyle/>
          <a:p>
            <a:pPr algn="l"/>
            <a:r>
              <a:rPr kumimoji="1" lang="ja-JP" altLang="en-US" dirty="0"/>
              <a:t>考えてみよう！</a:t>
            </a:r>
            <a:endParaRPr kumimoji="1" lang="en-US" altLang="ja-JP" dirty="0"/>
          </a:p>
          <a:p>
            <a:pPr algn="l"/>
            <a:r>
              <a:rPr kumimoji="1" lang="ja-JP" altLang="en-US" sz="1800" b="1" dirty="0"/>
              <a:t>それぞれの感情をポジティブ、ネガティブ、中間の３つで評価するとどうなりますか？</a:t>
            </a:r>
            <a:endParaRPr kumimoji="1" lang="ja-JP" altLang="en-US" b="1" dirty="0"/>
          </a:p>
        </p:txBody>
      </p:sp>
    </p:spTree>
    <p:extLst>
      <p:ext uri="{BB962C8B-B14F-4D97-AF65-F5344CB8AC3E}">
        <p14:creationId xmlns:p14="http://schemas.microsoft.com/office/powerpoint/2010/main" val="150591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0757925D-500C-4758-B6B1-B1AA2B90B952}"/>
              </a:ext>
            </a:extLst>
          </p:cNvPr>
          <p:cNvGraphicFramePr>
            <a:graphicFrameLocks noGrp="1"/>
          </p:cNvGraphicFramePr>
          <p:nvPr>
            <p:ph idx="1"/>
            <p:extLst>
              <p:ext uri="{D42A27DB-BD31-4B8C-83A1-F6EECF244321}">
                <p14:modId xmlns:p14="http://schemas.microsoft.com/office/powerpoint/2010/main" val="769331350"/>
              </p:ext>
            </p:extLst>
          </p:nvPr>
        </p:nvGraphicFramePr>
        <p:xfrm>
          <a:off x="-396552" y="836712"/>
          <a:ext cx="5904660" cy="5993390"/>
        </p:xfrm>
        <a:graphic>
          <a:graphicData uri="http://schemas.openxmlformats.org/drawingml/2006/table">
            <a:tbl>
              <a:tblPr/>
              <a:tblGrid>
                <a:gridCol w="590466">
                  <a:extLst>
                    <a:ext uri="{9D8B030D-6E8A-4147-A177-3AD203B41FA5}">
                      <a16:colId xmlns:a16="http://schemas.microsoft.com/office/drawing/2014/main" val="4194393764"/>
                    </a:ext>
                  </a:extLst>
                </a:gridCol>
                <a:gridCol w="590466">
                  <a:extLst>
                    <a:ext uri="{9D8B030D-6E8A-4147-A177-3AD203B41FA5}">
                      <a16:colId xmlns:a16="http://schemas.microsoft.com/office/drawing/2014/main" val="2937215363"/>
                    </a:ext>
                  </a:extLst>
                </a:gridCol>
                <a:gridCol w="590466">
                  <a:extLst>
                    <a:ext uri="{9D8B030D-6E8A-4147-A177-3AD203B41FA5}">
                      <a16:colId xmlns:a16="http://schemas.microsoft.com/office/drawing/2014/main" val="233055014"/>
                    </a:ext>
                  </a:extLst>
                </a:gridCol>
                <a:gridCol w="590466">
                  <a:extLst>
                    <a:ext uri="{9D8B030D-6E8A-4147-A177-3AD203B41FA5}">
                      <a16:colId xmlns:a16="http://schemas.microsoft.com/office/drawing/2014/main" val="2107666231"/>
                    </a:ext>
                  </a:extLst>
                </a:gridCol>
                <a:gridCol w="590466">
                  <a:extLst>
                    <a:ext uri="{9D8B030D-6E8A-4147-A177-3AD203B41FA5}">
                      <a16:colId xmlns:a16="http://schemas.microsoft.com/office/drawing/2014/main" val="4007034031"/>
                    </a:ext>
                  </a:extLst>
                </a:gridCol>
                <a:gridCol w="590466">
                  <a:extLst>
                    <a:ext uri="{9D8B030D-6E8A-4147-A177-3AD203B41FA5}">
                      <a16:colId xmlns:a16="http://schemas.microsoft.com/office/drawing/2014/main" val="638696782"/>
                    </a:ext>
                  </a:extLst>
                </a:gridCol>
                <a:gridCol w="590466">
                  <a:extLst>
                    <a:ext uri="{9D8B030D-6E8A-4147-A177-3AD203B41FA5}">
                      <a16:colId xmlns:a16="http://schemas.microsoft.com/office/drawing/2014/main" val="3327043320"/>
                    </a:ext>
                  </a:extLst>
                </a:gridCol>
                <a:gridCol w="590466">
                  <a:extLst>
                    <a:ext uri="{9D8B030D-6E8A-4147-A177-3AD203B41FA5}">
                      <a16:colId xmlns:a16="http://schemas.microsoft.com/office/drawing/2014/main" val="2058419438"/>
                    </a:ext>
                  </a:extLst>
                </a:gridCol>
                <a:gridCol w="590466">
                  <a:extLst>
                    <a:ext uri="{9D8B030D-6E8A-4147-A177-3AD203B41FA5}">
                      <a16:colId xmlns:a16="http://schemas.microsoft.com/office/drawing/2014/main" val="2268580931"/>
                    </a:ext>
                  </a:extLst>
                </a:gridCol>
                <a:gridCol w="590466">
                  <a:extLst>
                    <a:ext uri="{9D8B030D-6E8A-4147-A177-3AD203B41FA5}">
                      <a16:colId xmlns:a16="http://schemas.microsoft.com/office/drawing/2014/main" val="280606982"/>
                    </a:ext>
                  </a:extLst>
                </a:gridCol>
              </a:tblGrid>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2449667548"/>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6350" cap="flat" cmpd="sng" algn="ctr">
                      <a:solidFill>
                        <a:srgbClr val="000000"/>
                      </a:solidFill>
                      <a:prstDash val="dash"/>
                      <a:round/>
                      <a:headEnd type="none" w="med" len="med"/>
                      <a:tailEnd type="none" w="med" len="med"/>
                    </a:lnB>
                  </a:tcPr>
                </a:tc>
                <a:tc gridSpan="2">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覚醒</a:t>
                      </a:r>
                    </a:p>
                  </a:txBody>
                  <a:tcPr marL="0" marR="0" marT="0" marB="0" anchor="ctr">
                    <a:lnL>
                      <a:noFill/>
                    </a:lnL>
                    <a:lnR>
                      <a:noFill/>
                    </a:lnR>
                    <a:lnT>
                      <a:noFill/>
                    </a:lnT>
                    <a:lnB w="6350" cap="flat" cmpd="sng" algn="ctr">
                      <a:solidFill>
                        <a:srgbClr val="000000"/>
                      </a:solidFill>
                      <a:prstDash val="dash"/>
                      <a:round/>
                      <a:headEnd type="none" w="med" len="med"/>
                      <a:tailEnd type="none" w="med" len="med"/>
                    </a:lnB>
                  </a:tcPr>
                </a:tc>
                <a:tc hMerge="1">
                  <a:txBody>
                    <a:bodyPr/>
                    <a:lstStyle/>
                    <a:p>
                      <a:endParaRPr kumimoji="1" lang="ja-JP" altLang="en-US"/>
                    </a:p>
                  </a:txBody>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2157790941"/>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1747685539"/>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695583612"/>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rowSpan="2">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不快</a:t>
                      </a:r>
                    </a:p>
                  </a:txBody>
                  <a:tcPr marL="0" marR="0" marT="0" marB="0" vert="eaVert"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快</a:t>
                      </a: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800532620"/>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kumimoji="1" lang="ja-JP" altLang="en-US"/>
                    </a:p>
                  </a:txBody>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1257357578"/>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4113247750"/>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3701085298"/>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gridSpan="2">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低覚醒</a:t>
                      </a:r>
                      <a:endParaRPr lang="zh-CN"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1762280182"/>
                  </a:ext>
                </a:extLst>
              </a:tr>
              <a:tr h="59933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extLst>
                  <a:ext uri="{0D108BD9-81ED-4DB2-BD59-A6C34878D82A}">
                    <a16:rowId xmlns:a16="http://schemas.microsoft.com/office/drawing/2014/main" val="314085844"/>
                  </a:ext>
                </a:extLst>
              </a:tr>
            </a:tbl>
          </a:graphicData>
        </a:graphic>
      </p:graphicFrame>
      <p:sp>
        <p:nvSpPr>
          <p:cNvPr id="2" name="タイトル 1">
            <a:extLst>
              <a:ext uri="{FF2B5EF4-FFF2-40B4-BE49-F238E27FC236}">
                <a16:creationId xmlns:a16="http://schemas.microsoft.com/office/drawing/2014/main" id="{1890903B-61BF-4F1E-BEDE-C68F7B854951}"/>
              </a:ext>
            </a:extLst>
          </p:cNvPr>
          <p:cNvSpPr>
            <a:spLocks noGrp="1"/>
          </p:cNvSpPr>
          <p:nvPr>
            <p:ph type="title"/>
          </p:nvPr>
        </p:nvSpPr>
        <p:spPr/>
        <p:txBody>
          <a:bodyPr/>
          <a:lstStyle/>
          <a:p>
            <a:r>
              <a:rPr kumimoji="1" lang="ja-JP" altLang="en-US" dirty="0"/>
              <a:t>感情に気づくためのヒント</a:t>
            </a:r>
          </a:p>
        </p:txBody>
      </p:sp>
      <p:sp>
        <p:nvSpPr>
          <p:cNvPr id="7" name="フローチャート: 結合子 6">
            <a:extLst>
              <a:ext uri="{FF2B5EF4-FFF2-40B4-BE49-F238E27FC236}">
                <a16:creationId xmlns:a16="http://schemas.microsoft.com/office/drawing/2014/main" id="{E49AA416-2197-40DF-A38E-D9CE3311F8FB}"/>
              </a:ext>
            </a:extLst>
          </p:cNvPr>
          <p:cNvSpPr/>
          <p:nvPr/>
        </p:nvSpPr>
        <p:spPr>
          <a:xfrm>
            <a:off x="3411220" y="2545084"/>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結合子 7">
            <a:extLst>
              <a:ext uri="{FF2B5EF4-FFF2-40B4-BE49-F238E27FC236}">
                <a16:creationId xmlns:a16="http://schemas.microsoft.com/office/drawing/2014/main" id="{74BDFAA9-441A-4776-8078-E9F7D3961DC1}"/>
              </a:ext>
            </a:extLst>
          </p:cNvPr>
          <p:cNvSpPr/>
          <p:nvPr/>
        </p:nvSpPr>
        <p:spPr>
          <a:xfrm>
            <a:off x="3769793" y="2941712"/>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結合子 8">
            <a:extLst>
              <a:ext uri="{FF2B5EF4-FFF2-40B4-BE49-F238E27FC236}">
                <a16:creationId xmlns:a16="http://schemas.microsoft.com/office/drawing/2014/main" id="{1878BA3E-8E11-48F6-994D-06B9B258690B}"/>
              </a:ext>
            </a:extLst>
          </p:cNvPr>
          <p:cNvSpPr/>
          <p:nvPr/>
        </p:nvSpPr>
        <p:spPr>
          <a:xfrm>
            <a:off x="3995936" y="3349695"/>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結合子 9">
            <a:extLst>
              <a:ext uri="{FF2B5EF4-FFF2-40B4-BE49-F238E27FC236}">
                <a16:creationId xmlns:a16="http://schemas.microsoft.com/office/drawing/2014/main" id="{E626B530-2252-441F-8A35-EFD920987CE9}"/>
              </a:ext>
            </a:extLst>
          </p:cNvPr>
          <p:cNvSpPr/>
          <p:nvPr/>
        </p:nvSpPr>
        <p:spPr>
          <a:xfrm>
            <a:off x="2890672" y="5326247"/>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結合子 10">
            <a:extLst>
              <a:ext uri="{FF2B5EF4-FFF2-40B4-BE49-F238E27FC236}">
                <a16:creationId xmlns:a16="http://schemas.microsoft.com/office/drawing/2014/main" id="{94BFF735-5A9C-4455-B579-588574A3D4D5}"/>
              </a:ext>
            </a:extLst>
          </p:cNvPr>
          <p:cNvSpPr/>
          <p:nvPr/>
        </p:nvSpPr>
        <p:spPr>
          <a:xfrm>
            <a:off x="3491880" y="5085585"/>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結合子 11">
            <a:extLst>
              <a:ext uri="{FF2B5EF4-FFF2-40B4-BE49-F238E27FC236}">
                <a16:creationId xmlns:a16="http://schemas.microsoft.com/office/drawing/2014/main" id="{1BCB7C7B-F6D0-4B44-96AA-943FED3F8A54}"/>
              </a:ext>
            </a:extLst>
          </p:cNvPr>
          <p:cNvSpPr/>
          <p:nvPr/>
        </p:nvSpPr>
        <p:spPr>
          <a:xfrm>
            <a:off x="1650369" y="2429609"/>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結合子 12">
            <a:extLst>
              <a:ext uri="{FF2B5EF4-FFF2-40B4-BE49-F238E27FC236}">
                <a16:creationId xmlns:a16="http://schemas.microsoft.com/office/drawing/2014/main" id="{D33EE20D-7119-406E-8651-6A1C2D4DE996}"/>
              </a:ext>
            </a:extLst>
          </p:cNvPr>
          <p:cNvSpPr/>
          <p:nvPr/>
        </p:nvSpPr>
        <p:spPr>
          <a:xfrm>
            <a:off x="1257086" y="2693806"/>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結合子 13">
            <a:extLst>
              <a:ext uri="{FF2B5EF4-FFF2-40B4-BE49-F238E27FC236}">
                <a16:creationId xmlns:a16="http://schemas.microsoft.com/office/drawing/2014/main" id="{450EAE99-FB7F-4257-A066-9D0BD9D2AEC1}"/>
              </a:ext>
            </a:extLst>
          </p:cNvPr>
          <p:cNvSpPr/>
          <p:nvPr/>
        </p:nvSpPr>
        <p:spPr>
          <a:xfrm>
            <a:off x="865816" y="3475445"/>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結合子 14">
            <a:extLst>
              <a:ext uri="{FF2B5EF4-FFF2-40B4-BE49-F238E27FC236}">
                <a16:creationId xmlns:a16="http://schemas.microsoft.com/office/drawing/2014/main" id="{7C9A9F8A-BE82-4A63-AFB7-3922FE328242}"/>
              </a:ext>
            </a:extLst>
          </p:cNvPr>
          <p:cNvSpPr/>
          <p:nvPr/>
        </p:nvSpPr>
        <p:spPr>
          <a:xfrm>
            <a:off x="1954564" y="5326247"/>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結合子 15">
            <a:extLst>
              <a:ext uri="{FF2B5EF4-FFF2-40B4-BE49-F238E27FC236}">
                <a16:creationId xmlns:a16="http://schemas.microsoft.com/office/drawing/2014/main" id="{D7B67BEB-33E8-4575-BE44-3ED4AF80F0A6}"/>
              </a:ext>
            </a:extLst>
          </p:cNvPr>
          <p:cNvSpPr/>
          <p:nvPr/>
        </p:nvSpPr>
        <p:spPr>
          <a:xfrm>
            <a:off x="2818664" y="2281734"/>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結合子 16">
            <a:extLst>
              <a:ext uri="{FF2B5EF4-FFF2-40B4-BE49-F238E27FC236}">
                <a16:creationId xmlns:a16="http://schemas.microsoft.com/office/drawing/2014/main" id="{0853CFFB-BACE-46C2-AA5D-73279DEAAD59}"/>
              </a:ext>
            </a:extLst>
          </p:cNvPr>
          <p:cNvSpPr/>
          <p:nvPr/>
        </p:nvSpPr>
        <p:spPr>
          <a:xfrm>
            <a:off x="3851920" y="4755951"/>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結合子 17">
            <a:extLst>
              <a:ext uri="{FF2B5EF4-FFF2-40B4-BE49-F238E27FC236}">
                <a16:creationId xmlns:a16="http://schemas.microsoft.com/office/drawing/2014/main" id="{EFD6CB4B-4CFA-4DF8-92EC-B84CF71EBD2C}"/>
              </a:ext>
            </a:extLst>
          </p:cNvPr>
          <p:cNvSpPr/>
          <p:nvPr/>
        </p:nvSpPr>
        <p:spPr>
          <a:xfrm>
            <a:off x="968642" y="3067226"/>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結合子 18">
            <a:extLst>
              <a:ext uri="{FF2B5EF4-FFF2-40B4-BE49-F238E27FC236}">
                <a16:creationId xmlns:a16="http://schemas.microsoft.com/office/drawing/2014/main" id="{21C3B323-1B56-41C9-8ED5-C5128D8052FB}"/>
              </a:ext>
            </a:extLst>
          </p:cNvPr>
          <p:cNvSpPr/>
          <p:nvPr/>
        </p:nvSpPr>
        <p:spPr>
          <a:xfrm>
            <a:off x="3995936" y="4258890"/>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結合子 19">
            <a:extLst>
              <a:ext uri="{FF2B5EF4-FFF2-40B4-BE49-F238E27FC236}">
                <a16:creationId xmlns:a16="http://schemas.microsoft.com/office/drawing/2014/main" id="{14C3489C-6139-43F4-9C4F-DA4E96739B5B}"/>
              </a:ext>
            </a:extLst>
          </p:cNvPr>
          <p:cNvSpPr/>
          <p:nvPr/>
        </p:nvSpPr>
        <p:spPr>
          <a:xfrm>
            <a:off x="2178664" y="2250276"/>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結合子 20">
            <a:extLst>
              <a:ext uri="{FF2B5EF4-FFF2-40B4-BE49-F238E27FC236}">
                <a16:creationId xmlns:a16="http://schemas.microsoft.com/office/drawing/2014/main" id="{F34C57BE-3926-4BCE-8116-B4C644116894}"/>
              </a:ext>
            </a:extLst>
          </p:cNvPr>
          <p:cNvSpPr/>
          <p:nvPr/>
        </p:nvSpPr>
        <p:spPr>
          <a:xfrm>
            <a:off x="865816" y="4455139"/>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結合子 21">
            <a:extLst>
              <a:ext uri="{FF2B5EF4-FFF2-40B4-BE49-F238E27FC236}">
                <a16:creationId xmlns:a16="http://schemas.microsoft.com/office/drawing/2014/main" id="{69A81295-1784-40BF-8E64-79E7B9BA5AAE}"/>
              </a:ext>
            </a:extLst>
          </p:cNvPr>
          <p:cNvSpPr/>
          <p:nvPr/>
        </p:nvSpPr>
        <p:spPr>
          <a:xfrm>
            <a:off x="1128589" y="4836949"/>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結合子 22">
            <a:extLst>
              <a:ext uri="{FF2B5EF4-FFF2-40B4-BE49-F238E27FC236}">
                <a16:creationId xmlns:a16="http://schemas.microsoft.com/office/drawing/2014/main" id="{D7010AA1-6EFE-4EDD-8510-E23C0839A514}"/>
              </a:ext>
            </a:extLst>
          </p:cNvPr>
          <p:cNvSpPr/>
          <p:nvPr/>
        </p:nvSpPr>
        <p:spPr>
          <a:xfrm>
            <a:off x="1414502" y="5176840"/>
            <a:ext cx="144016" cy="14401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6243CBB-ACFA-4149-BA23-8B29EDA2D0B3}"/>
              </a:ext>
            </a:extLst>
          </p:cNvPr>
          <p:cNvSpPr txBox="1"/>
          <p:nvPr/>
        </p:nvSpPr>
        <p:spPr>
          <a:xfrm>
            <a:off x="2549985" y="2020124"/>
            <a:ext cx="722529" cy="261610"/>
          </a:xfrm>
          <a:prstGeom prst="rect">
            <a:avLst/>
          </a:prstGeom>
          <a:noFill/>
        </p:spPr>
        <p:txBody>
          <a:bodyPr wrap="square" rtlCol="0">
            <a:spAutoFit/>
          </a:bodyPr>
          <a:lstStyle/>
          <a:p>
            <a:r>
              <a:rPr kumimoji="1" lang="ja-JP" altLang="en-US" sz="1100" dirty="0"/>
              <a:t>驚き</a:t>
            </a:r>
          </a:p>
        </p:txBody>
      </p:sp>
      <p:sp>
        <p:nvSpPr>
          <p:cNvPr id="26" name="テキスト ボックス 25">
            <a:extLst>
              <a:ext uri="{FF2B5EF4-FFF2-40B4-BE49-F238E27FC236}">
                <a16:creationId xmlns:a16="http://schemas.microsoft.com/office/drawing/2014/main" id="{E9186787-B6C5-487B-90DB-33B432CBD347}"/>
              </a:ext>
            </a:extLst>
          </p:cNvPr>
          <p:cNvSpPr txBox="1"/>
          <p:nvPr/>
        </p:nvSpPr>
        <p:spPr>
          <a:xfrm>
            <a:off x="3077001" y="2328651"/>
            <a:ext cx="846927" cy="261610"/>
          </a:xfrm>
          <a:prstGeom prst="rect">
            <a:avLst/>
          </a:prstGeom>
          <a:noFill/>
        </p:spPr>
        <p:txBody>
          <a:bodyPr wrap="square" rtlCol="0">
            <a:spAutoFit/>
          </a:bodyPr>
          <a:lstStyle/>
          <a:p>
            <a:r>
              <a:rPr kumimoji="1" lang="ja-JP" altLang="en-US" sz="1100" dirty="0"/>
              <a:t>熱狂・興奮</a:t>
            </a:r>
          </a:p>
        </p:txBody>
      </p:sp>
      <p:sp>
        <p:nvSpPr>
          <p:cNvPr id="27" name="テキスト ボックス 26">
            <a:extLst>
              <a:ext uri="{FF2B5EF4-FFF2-40B4-BE49-F238E27FC236}">
                <a16:creationId xmlns:a16="http://schemas.microsoft.com/office/drawing/2014/main" id="{8ACD513B-DA05-49EE-A1DA-1EA8F49ACB8B}"/>
              </a:ext>
            </a:extLst>
          </p:cNvPr>
          <p:cNvSpPr txBox="1"/>
          <p:nvPr/>
        </p:nvSpPr>
        <p:spPr>
          <a:xfrm>
            <a:off x="3444353" y="2704011"/>
            <a:ext cx="846927" cy="261610"/>
          </a:xfrm>
          <a:prstGeom prst="rect">
            <a:avLst/>
          </a:prstGeom>
          <a:noFill/>
        </p:spPr>
        <p:txBody>
          <a:bodyPr wrap="square" rtlCol="0">
            <a:spAutoFit/>
          </a:bodyPr>
          <a:lstStyle/>
          <a:p>
            <a:r>
              <a:rPr kumimoji="1" lang="ja-JP" altLang="en-US" sz="1100" dirty="0"/>
              <a:t>興味</a:t>
            </a:r>
          </a:p>
        </p:txBody>
      </p:sp>
      <p:sp>
        <p:nvSpPr>
          <p:cNvPr id="28" name="テキスト ボックス 27">
            <a:extLst>
              <a:ext uri="{FF2B5EF4-FFF2-40B4-BE49-F238E27FC236}">
                <a16:creationId xmlns:a16="http://schemas.microsoft.com/office/drawing/2014/main" id="{5F2A3709-BEA5-4499-A3AC-E4D4D0F882C1}"/>
              </a:ext>
            </a:extLst>
          </p:cNvPr>
          <p:cNvSpPr txBox="1"/>
          <p:nvPr/>
        </p:nvSpPr>
        <p:spPr>
          <a:xfrm>
            <a:off x="3666473" y="3102115"/>
            <a:ext cx="846927" cy="261610"/>
          </a:xfrm>
          <a:prstGeom prst="rect">
            <a:avLst/>
          </a:prstGeom>
          <a:noFill/>
        </p:spPr>
        <p:txBody>
          <a:bodyPr wrap="square" rtlCol="0">
            <a:spAutoFit/>
          </a:bodyPr>
          <a:lstStyle/>
          <a:p>
            <a:r>
              <a:rPr kumimoji="1" lang="ja-JP" altLang="en-US" sz="1100" dirty="0"/>
              <a:t>幸せ</a:t>
            </a:r>
          </a:p>
        </p:txBody>
      </p:sp>
      <p:sp>
        <p:nvSpPr>
          <p:cNvPr id="29" name="テキスト ボックス 28">
            <a:extLst>
              <a:ext uri="{FF2B5EF4-FFF2-40B4-BE49-F238E27FC236}">
                <a16:creationId xmlns:a16="http://schemas.microsoft.com/office/drawing/2014/main" id="{64B39E22-8489-4842-8539-17232C51DE63}"/>
              </a:ext>
            </a:extLst>
          </p:cNvPr>
          <p:cNvSpPr txBox="1"/>
          <p:nvPr/>
        </p:nvSpPr>
        <p:spPr>
          <a:xfrm>
            <a:off x="3658701" y="4037716"/>
            <a:ext cx="846927" cy="261610"/>
          </a:xfrm>
          <a:prstGeom prst="rect">
            <a:avLst/>
          </a:prstGeom>
          <a:noFill/>
        </p:spPr>
        <p:txBody>
          <a:bodyPr wrap="square" rtlCol="0">
            <a:spAutoFit/>
          </a:bodyPr>
          <a:lstStyle/>
          <a:p>
            <a:r>
              <a:rPr lang="ja-JP" altLang="en-US" sz="1100" dirty="0"/>
              <a:t>満足</a:t>
            </a:r>
            <a:endParaRPr kumimoji="1" lang="ja-JP" altLang="en-US" sz="1100" dirty="0"/>
          </a:p>
        </p:txBody>
      </p:sp>
      <p:sp>
        <p:nvSpPr>
          <p:cNvPr id="30" name="テキスト ボックス 29">
            <a:extLst>
              <a:ext uri="{FF2B5EF4-FFF2-40B4-BE49-F238E27FC236}">
                <a16:creationId xmlns:a16="http://schemas.microsoft.com/office/drawing/2014/main" id="{B3FBB702-8C03-4A0A-AC93-B19C50287ADF}"/>
              </a:ext>
            </a:extLst>
          </p:cNvPr>
          <p:cNvSpPr txBox="1"/>
          <p:nvPr/>
        </p:nvSpPr>
        <p:spPr>
          <a:xfrm>
            <a:off x="3555236" y="4528174"/>
            <a:ext cx="846927" cy="261610"/>
          </a:xfrm>
          <a:prstGeom prst="rect">
            <a:avLst/>
          </a:prstGeom>
          <a:noFill/>
        </p:spPr>
        <p:txBody>
          <a:bodyPr wrap="square" rtlCol="0">
            <a:spAutoFit/>
          </a:bodyPr>
          <a:lstStyle/>
          <a:p>
            <a:r>
              <a:rPr lang="ja-JP" altLang="en-US" sz="1100" dirty="0"/>
              <a:t>安らぎ</a:t>
            </a:r>
            <a:endParaRPr kumimoji="1" lang="ja-JP" altLang="en-US" sz="1100" dirty="0"/>
          </a:p>
        </p:txBody>
      </p:sp>
      <p:sp>
        <p:nvSpPr>
          <p:cNvPr id="31" name="テキスト ボックス 30">
            <a:extLst>
              <a:ext uri="{FF2B5EF4-FFF2-40B4-BE49-F238E27FC236}">
                <a16:creationId xmlns:a16="http://schemas.microsoft.com/office/drawing/2014/main" id="{227E4121-C514-4F2E-A0C6-9BB4508C5DEC}"/>
              </a:ext>
            </a:extLst>
          </p:cNvPr>
          <p:cNvSpPr txBox="1"/>
          <p:nvPr/>
        </p:nvSpPr>
        <p:spPr>
          <a:xfrm>
            <a:off x="3175995" y="4866134"/>
            <a:ext cx="846927" cy="261610"/>
          </a:xfrm>
          <a:prstGeom prst="rect">
            <a:avLst/>
          </a:prstGeom>
          <a:noFill/>
        </p:spPr>
        <p:txBody>
          <a:bodyPr wrap="square" rtlCol="0">
            <a:spAutoFit/>
          </a:bodyPr>
          <a:lstStyle/>
          <a:p>
            <a:r>
              <a:rPr lang="ja-JP" altLang="en-US" sz="1100" dirty="0"/>
              <a:t>リラックス</a:t>
            </a:r>
            <a:endParaRPr kumimoji="1" lang="ja-JP" altLang="en-US" sz="1100" dirty="0"/>
          </a:p>
        </p:txBody>
      </p:sp>
      <p:sp>
        <p:nvSpPr>
          <p:cNvPr id="32" name="テキスト ボックス 31">
            <a:extLst>
              <a:ext uri="{FF2B5EF4-FFF2-40B4-BE49-F238E27FC236}">
                <a16:creationId xmlns:a16="http://schemas.microsoft.com/office/drawing/2014/main" id="{299A16D3-6920-4A81-9154-282691C861F1}"/>
              </a:ext>
            </a:extLst>
          </p:cNvPr>
          <p:cNvSpPr txBox="1"/>
          <p:nvPr/>
        </p:nvSpPr>
        <p:spPr>
          <a:xfrm>
            <a:off x="2577098" y="5073289"/>
            <a:ext cx="846927" cy="261610"/>
          </a:xfrm>
          <a:prstGeom prst="rect">
            <a:avLst/>
          </a:prstGeom>
          <a:noFill/>
        </p:spPr>
        <p:txBody>
          <a:bodyPr wrap="square" rtlCol="0">
            <a:spAutoFit/>
          </a:bodyPr>
          <a:lstStyle/>
          <a:p>
            <a:r>
              <a:rPr lang="ja-JP" altLang="en-US" sz="1100" dirty="0"/>
              <a:t>沈着</a:t>
            </a:r>
            <a:endParaRPr kumimoji="1" lang="ja-JP" altLang="en-US" sz="1100" dirty="0"/>
          </a:p>
        </p:txBody>
      </p:sp>
      <p:sp>
        <p:nvSpPr>
          <p:cNvPr id="33" name="テキスト ボックス 32">
            <a:extLst>
              <a:ext uri="{FF2B5EF4-FFF2-40B4-BE49-F238E27FC236}">
                <a16:creationId xmlns:a16="http://schemas.microsoft.com/office/drawing/2014/main" id="{0B459312-B723-42E6-987D-9E86470C242C}"/>
              </a:ext>
            </a:extLst>
          </p:cNvPr>
          <p:cNvSpPr txBox="1"/>
          <p:nvPr/>
        </p:nvSpPr>
        <p:spPr>
          <a:xfrm>
            <a:off x="776638" y="4607762"/>
            <a:ext cx="846927" cy="261610"/>
          </a:xfrm>
          <a:prstGeom prst="rect">
            <a:avLst/>
          </a:prstGeom>
          <a:noFill/>
        </p:spPr>
        <p:txBody>
          <a:bodyPr wrap="square" rtlCol="0">
            <a:spAutoFit/>
          </a:bodyPr>
          <a:lstStyle/>
          <a:p>
            <a:r>
              <a:rPr lang="ja-JP" altLang="en-US" sz="1100" dirty="0"/>
              <a:t>悲しみ</a:t>
            </a:r>
            <a:endParaRPr kumimoji="1" lang="ja-JP" altLang="en-US" sz="1100" dirty="0"/>
          </a:p>
        </p:txBody>
      </p:sp>
      <p:sp>
        <p:nvSpPr>
          <p:cNvPr id="34" name="テキスト ボックス 33">
            <a:extLst>
              <a:ext uri="{FF2B5EF4-FFF2-40B4-BE49-F238E27FC236}">
                <a16:creationId xmlns:a16="http://schemas.microsoft.com/office/drawing/2014/main" id="{CF9AE469-2D92-411E-B3F5-77B3D3EB6032}"/>
              </a:ext>
            </a:extLst>
          </p:cNvPr>
          <p:cNvSpPr txBox="1"/>
          <p:nvPr/>
        </p:nvSpPr>
        <p:spPr>
          <a:xfrm>
            <a:off x="1606156" y="5108131"/>
            <a:ext cx="846927" cy="261610"/>
          </a:xfrm>
          <a:prstGeom prst="rect">
            <a:avLst/>
          </a:prstGeom>
          <a:noFill/>
        </p:spPr>
        <p:txBody>
          <a:bodyPr wrap="square" rtlCol="0">
            <a:spAutoFit/>
          </a:bodyPr>
          <a:lstStyle/>
          <a:p>
            <a:r>
              <a:rPr lang="ja-JP" altLang="en-US" sz="1100" dirty="0"/>
              <a:t>疲労</a:t>
            </a:r>
            <a:endParaRPr kumimoji="1" lang="ja-JP" altLang="en-US" sz="1100" dirty="0"/>
          </a:p>
        </p:txBody>
      </p:sp>
      <p:sp>
        <p:nvSpPr>
          <p:cNvPr id="35" name="テキスト ボックス 34">
            <a:extLst>
              <a:ext uri="{FF2B5EF4-FFF2-40B4-BE49-F238E27FC236}">
                <a16:creationId xmlns:a16="http://schemas.microsoft.com/office/drawing/2014/main" id="{6B1204B0-C0BC-4DF5-BCEA-157BACC3CB9E}"/>
              </a:ext>
            </a:extLst>
          </p:cNvPr>
          <p:cNvSpPr txBox="1"/>
          <p:nvPr/>
        </p:nvSpPr>
        <p:spPr>
          <a:xfrm>
            <a:off x="1114837" y="4954780"/>
            <a:ext cx="846927" cy="261610"/>
          </a:xfrm>
          <a:prstGeom prst="rect">
            <a:avLst/>
          </a:prstGeom>
          <a:noFill/>
        </p:spPr>
        <p:txBody>
          <a:bodyPr wrap="square" rtlCol="0">
            <a:spAutoFit/>
          </a:bodyPr>
          <a:lstStyle/>
          <a:p>
            <a:r>
              <a:rPr lang="ja-JP" altLang="en-US" sz="1100" dirty="0"/>
              <a:t>退屈</a:t>
            </a:r>
            <a:endParaRPr kumimoji="1" lang="ja-JP" altLang="en-US" sz="1100" dirty="0"/>
          </a:p>
        </p:txBody>
      </p:sp>
      <p:sp>
        <p:nvSpPr>
          <p:cNvPr id="36" name="テキスト ボックス 35">
            <a:extLst>
              <a:ext uri="{FF2B5EF4-FFF2-40B4-BE49-F238E27FC236}">
                <a16:creationId xmlns:a16="http://schemas.microsoft.com/office/drawing/2014/main" id="{46BBD511-FA9C-4368-B868-F0D8E0E86623}"/>
              </a:ext>
            </a:extLst>
          </p:cNvPr>
          <p:cNvSpPr txBox="1"/>
          <p:nvPr/>
        </p:nvSpPr>
        <p:spPr>
          <a:xfrm>
            <a:off x="545178" y="4207411"/>
            <a:ext cx="846927" cy="261610"/>
          </a:xfrm>
          <a:prstGeom prst="rect">
            <a:avLst/>
          </a:prstGeom>
          <a:noFill/>
        </p:spPr>
        <p:txBody>
          <a:bodyPr wrap="square" rtlCol="0">
            <a:spAutoFit/>
          </a:bodyPr>
          <a:lstStyle/>
          <a:p>
            <a:r>
              <a:rPr lang="ja-JP" altLang="en-US" sz="1100" dirty="0"/>
              <a:t>落込み</a:t>
            </a:r>
            <a:endParaRPr kumimoji="1" lang="ja-JP" altLang="en-US" sz="1100" dirty="0"/>
          </a:p>
        </p:txBody>
      </p:sp>
      <p:sp>
        <p:nvSpPr>
          <p:cNvPr id="37" name="テキスト ボックス 36">
            <a:extLst>
              <a:ext uri="{FF2B5EF4-FFF2-40B4-BE49-F238E27FC236}">
                <a16:creationId xmlns:a16="http://schemas.microsoft.com/office/drawing/2014/main" id="{CAE85BC8-1F1E-4090-8D17-AD7E5E30FC27}"/>
              </a:ext>
            </a:extLst>
          </p:cNvPr>
          <p:cNvSpPr txBox="1"/>
          <p:nvPr/>
        </p:nvSpPr>
        <p:spPr>
          <a:xfrm>
            <a:off x="410159" y="3251750"/>
            <a:ext cx="846927" cy="261610"/>
          </a:xfrm>
          <a:prstGeom prst="rect">
            <a:avLst/>
          </a:prstGeom>
          <a:noFill/>
        </p:spPr>
        <p:txBody>
          <a:bodyPr wrap="square" rtlCol="0">
            <a:spAutoFit/>
          </a:bodyPr>
          <a:lstStyle/>
          <a:p>
            <a:r>
              <a:rPr lang="ja-JP" altLang="en-US" sz="1100" dirty="0"/>
              <a:t>不愉快</a:t>
            </a:r>
            <a:endParaRPr kumimoji="1" lang="ja-JP" altLang="en-US" sz="1100" dirty="0"/>
          </a:p>
        </p:txBody>
      </p:sp>
      <p:sp>
        <p:nvSpPr>
          <p:cNvPr id="38" name="テキスト ボックス 37">
            <a:extLst>
              <a:ext uri="{FF2B5EF4-FFF2-40B4-BE49-F238E27FC236}">
                <a16:creationId xmlns:a16="http://schemas.microsoft.com/office/drawing/2014/main" id="{DDC31893-6F98-4BB5-B535-0A72BA87739C}"/>
              </a:ext>
            </a:extLst>
          </p:cNvPr>
          <p:cNvSpPr txBox="1"/>
          <p:nvPr/>
        </p:nvSpPr>
        <p:spPr>
          <a:xfrm>
            <a:off x="683568" y="2851399"/>
            <a:ext cx="730934" cy="261610"/>
          </a:xfrm>
          <a:prstGeom prst="rect">
            <a:avLst/>
          </a:prstGeom>
          <a:noFill/>
        </p:spPr>
        <p:txBody>
          <a:bodyPr wrap="square" rtlCol="0">
            <a:spAutoFit/>
          </a:bodyPr>
          <a:lstStyle/>
          <a:p>
            <a:r>
              <a:rPr lang="ja-JP" altLang="en-US" sz="1100" dirty="0"/>
              <a:t>怒り</a:t>
            </a:r>
            <a:endParaRPr kumimoji="1" lang="ja-JP" altLang="en-US" sz="1100" dirty="0"/>
          </a:p>
        </p:txBody>
      </p:sp>
      <p:sp>
        <p:nvSpPr>
          <p:cNvPr id="39" name="テキスト ボックス 38">
            <a:extLst>
              <a:ext uri="{FF2B5EF4-FFF2-40B4-BE49-F238E27FC236}">
                <a16:creationId xmlns:a16="http://schemas.microsoft.com/office/drawing/2014/main" id="{70B7409C-AD41-43F1-82EA-2677A85A30DB}"/>
              </a:ext>
            </a:extLst>
          </p:cNvPr>
          <p:cNvSpPr txBox="1"/>
          <p:nvPr/>
        </p:nvSpPr>
        <p:spPr>
          <a:xfrm>
            <a:off x="976215" y="2463074"/>
            <a:ext cx="730934" cy="261610"/>
          </a:xfrm>
          <a:prstGeom prst="rect">
            <a:avLst/>
          </a:prstGeom>
          <a:noFill/>
        </p:spPr>
        <p:txBody>
          <a:bodyPr wrap="square" rtlCol="0">
            <a:spAutoFit/>
          </a:bodyPr>
          <a:lstStyle/>
          <a:p>
            <a:r>
              <a:rPr lang="ja-JP" altLang="en-US" sz="1100" dirty="0"/>
              <a:t>恐れ</a:t>
            </a:r>
            <a:endParaRPr kumimoji="1" lang="ja-JP" altLang="en-US" sz="1100" dirty="0"/>
          </a:p>
        </p:txBody>
      </p:sp>
      <p:sp>
        <p:nvSpPr>
          <p:cNvPr id="40" name="テキスト ボックス 39">
            <a:extLst>
              <a:ext uri="{FF2B5EF4-FFF2-40B4-BE49-F238E27FC236}">
                <a16:creationId xmlns:a16="http://schemas.microsoft.com/office/drawing/2014/main" id="{222D6765-06AE-46E6-89FC-ED8B0DA61CC9}"/>
              </a:ext>
            </a:extLst>
          </p:cNvPr>
          <p:cNvSpPr txBox="1"/>
          <p:nvPr/>
        </p:nvSpPr>
        <p:spPr>
          <a:xfrm>
            <a:off x="1357699" y="2200802"/>
            <a:ext cx="730934" cy="261610"/>
          </a:xfrm>
          <a:prstGeom prst="rect">
            <a:avLst/>
          </a:prstGeom>
          <a:noFill/>
        </p:spPr>
        <p:txBody>
          <a:bodyPr wrap="square" rtlCol="0">
            <a:spAutoFit/>
          </a:bodyPr>
          <a:lstStyle/>
          <a:p>
            <a:r>
              <a:rPr lang="ja-JP" altLang="en-US" sz="1100" dirty="0"/>
              <a:t>緊張</a:t>
            </a:r>
            <a:endParaRPr kumimoji="1" lang="ja-JP" altLang="en-US" sz="1100" dirty="0"/>
          </a:p>
        </p:txBody>
      </p:sp>
      <p:sp>
        <p:nvSpPr>
          <p:cNvPr id="41" name="テキスト ボックス 40">
            <a:extLst>
              <a:ext uri="{FF2B5EF4-FFF2-40B4-BE49-F238E27FC236}">
                <a16:creationId xmlns:a16="http://schemas.microsoft.com/office/drawing/2014/main" id="{FCF599B8-6912-4742-94F6-75A0D7F0A199}"/>
              </a:ext>
            </a:extLst>
          </p:cNvPr>
          <p:cNvSpPr txBox="1"/>
          <p:nvPr/>
        </p:nvSpPr>
        <p:spPr>
          <a:xfrm>
            <a:off x="1885205" y="2020124"/>
            <a:ext cx="730934" cy="261610"/>
          </a:xfrm>
          <a:prstGeom prst="rect">
            <a:avLst/>
          </a:prstGeom>
          <a:noFill/>
        </p:spPr>
        <p:txBody>
          <a:bodyPr wrap="square" rtlCol="0">
            <a:spAutoFit/>
          </a:bodyPr>
          <a:lstStyle/>
          <a:p>
            <a:r>
              <a:rPr lang="ja-JP" altLang="en-US" sz="1100" dirty="0"/>
              <a:t>覚醒</a:t>
            </a:r>
            <a:endParaRPr kumimoji="1" lang="ja-JP" altLang="en-US" sz="1100" dirty="0"/>
          </a:p>
        </p:txBody>
      </p:sp>
      <p:sp>
        <p:nvSpPr>
          <p:cNvPr id="42" name="テキスト ボックス 41">
            <a:extLst>
              <a:ext uri="{FF2B5EF4-FFF2-40B4-BE49-F238E27FC236}">
                <a16:creationId xmlns:a16="http://schemas.microsoft.com/office/drawing/2014/main" id="{C13D7D41-6221-4FA6-BCC8-343C0A57A463}"/>
              </a:ext>
            </a:extLst>
          </p:cNvPr>
          <p:cNvSpPr txBox="1"/>
          <p:nvPr/>
        </p:nvSpPr>
        <p:spPr>
          <a:xfrm>
            <a:off x="2103516" y="6452088"/>
            <a:ext cx="6901248" cy="246221"/>
          </a:xfrm>
          <a:prstGeom prst="rect">
            <a:avLst/>
          </a:prstGeom>
          <a:noFill/>
        </p:spPr>
        <p:txBody>
          <a:bodyPr wrap="none" rtlCol="0">
            <a:spAutoFit/>
          </a:bodyPr>
          <a:lstStyle/>
          <a:p>
            <a:r>
              <a:rPr lang="ja-JP" altLang="en-US" sz="1000" dirty="0">
                <a:latin typeface="+mn-ea"/>
                <a:ea typeface="+mn-ea"/>
              </a:rPr>
              <a:t>福島宏器：身体を通して感情を知るー内受容感覚からの感情・臨床心理学</a:t>
            </a:r>
            <a:r>
              <a:rPr lang="en-US" altLang="ja-JP" sz="1000" dirty="0">
                <a:latin typeface="+mn-ea"/>
                <a:ea typeface="+mn-ea"/>
              </a:rPr>
              <a:t>―</a:t>
            </a:r>
            <a:r>
              <a:rPr lang="ja-JP" altLang="en-US" sz="1000" dirty="0">
                <a:latin typeface="+mn-ea"/>
                <a:ea typeface="+mn-ea"/>
              </a:rPr>
              <a:t>、心理学評論</a:t>
            </a:r>
            <a:r>
              <a:rPr lang="en-US" altLang="ja-JP" sz="1000" dirty="0">
                <a:latin typeface="+mn-ea"/>
                <a:ea typeface="+mn-ea"/>
              </a:rPr>
              <a:t>Vol61,No3</a:t>
            </a:r>
            <a:r>
              <a:rPr lang="ja-JP" altLang="en-US" sz="1000" dirty="0" err="1">
                <a:latin typeface="+mn-ea"/>
                <a:ea typeface="+mn-ea"/>
              </a:rPr>
              <a:t>、</a:t>
            </a:r>
            <a:r>
              <a:rPr lang="en-US" altLang="ja-JP" sz="1000" dirty="0">
                <a:latin typeface="+mn-ea"/>
              </a:rPr>
              <a:t>2018</a:t>
            </a:r>
            <a:r>
              <a:rPr lang="ja-JP" altLang="en-US" sz="1000" dirty="0" err="1">
                <a:latin typeface="+mn-ea"/>
              </a:rPr>
              <a:t>、</a:t>
            </a:r>
            <a:r>
              <a:rPr lang="en-US" altLang="ja-JP" sz="1000" dirty="0">
                <a:latin typeface="+mn-ea"/>
                <a:ea typeface="+mn-ea"/>
              </a:rPr>
              <a:t>p306</a:t>
            </a:r>
            <a:r>
              <a:rPr lang="ja-JP" altLang="en-US" sz="1000" dirty="0">
                <a:latin typeface="+mn-ea"/>
                <a:ea typeface="+mn-ea"/>
              </a:rPr>
              <a:t>を元に作成</a:t>
            </a:r>
            <a:endParaRPr kumimoji="1" lang="ja-JP" altLang="en-US" sz="1000" dirty="0">
              <a:latin typeface="+mn-ea"/>
              <a:ea typeface="+mn-ea"/>
            </a:endParaRPr>
          </a:p>
        </p:txBody>
      </p:sp>
      <p:sp>
        <p:nvSpPr>
          <p:cNvPr id="5" name="テキスト ボックス 4">
            <a:extLst>
              <a:ext uri="{FF2B5EF4-FFF2-40B4-BE49-F238E27FC236}">
                <a16:creationId xmlns:a16="http://schemas.microsoft.com/office/drawing/2014/main" id="{2C6679CB-4D5F-410D-90AF-1D07A160CFB0}"/>
              </a:ext>
            </a:extLst>
          </p:cNvPr>
          <p:cNvSpPr txBox="1"/>
          <p:nvPr/>
        </p:nvSpPr>
        <p:spPr>
          <a:xfrm>
            <a:off x="5145987" y="1388967"/>
            <a:ext cx="3788805" cy="1111018"/>
          </a:xfrm>
          <a:prstGeom prst="wedgeRoundRectCallout">
            <a:avLst>
              <a:gd name="adj1" fmla="val -60324"/>
              <a:gd name="adj2" fmla="val -641"/>
              <a:gd name="adj3" fmla="val 16667"/>
            </a:avLst>
          </a:prstGeom>
          <a:noFill/>
          <a:ln>
            <a:solidFill>
              <a:schemeClr val="accent1"/>
            </a:solidFill>
          </a:ln>
        </p:spPr>
        <p:txBody>
          <a:bodyPr wrap="square" rtlCol="0">
            <a:noAutofit/>
          </a:bodyPr>
          <a:lstStyle/>
          <a:p>
            <a:pPr algn="l"/>
            <a:r>
              <a:rPr kumimoji="1" lang="ja-JP" altLang="en-US" sz="1800" dirty="0"/>
              <a:t>主要な感情は快ー不快、覚醒ー低覚醒の２次元座標上に、ほぼ円状に配置されるというモデルです。</a:t>
            </a:r>
          </a:p>
        </p:txBody>
      </p:sp>
      <p:graphicFrame>
        <p:nvGraphicFramePr>
          <p:cNvPr id="6" name="図表 5">
            <a:extLst>
              <a:ext uri="{FF2B5EF4-FFF2-40B4-BE49-F238E27FC236}">
                <a16:creationId xmlns:a16="http://schemas.microsoft.com/office/drawing/2014/main" id="{91BDEE32-7A40-4ACA-889A-2C617850D2C7}"/>
              </a:ext>
            </a:extLst>
          </p:cNvPr>
          <p:cNvGraphicFramePr/>
          <p:nvPr>
            <p:extLst>
              <p:ext uri="{D42A27DB-BD31-4B8C-83A1-F6EECF244321}">
                <p14:modId xmlns:p14="http://schemas.microsoft.com/office/powerpoint/2010/main" val="1214964046"/>
              </p:ext>
            </p:extLst>
          </p:nvPr>
        </p:nvGraphicFramePr>
        <p:xfrm>
          <a:off x="5101321" y="2820893"/>
          <a:ext cx="3873506" cy="3631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0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773A-2765-449C-9DCB-E02D0D5B08F6}"/>
              </a:ext>
            </a:extLst>
          </p:cNvPr>
          <p:cNvSpPr>
            <a:spLocks noGrp="1"/>
          </p:cNvSpPr>
          <p:nvPr>
            <p:ph type="title"/>
          </p:nvPr>
        </p:nvSpPr>
        <p:spPr/>
        <p:txBody>
          <a:bodyPr/>
          <a:lstStyle/>
          <a:p>
            <a:r>
              <a:rPr kumimoji="1" lang="ja-JP" altLang="en-US" dirty="0"/>
              <a:t>感情のはたらき</a:t>
            </a:r>
          </a:p>
        </p:txBody>
      </p:sp>
      <p:sp>
        <p:nvSpPr>
          <p:cNvPr id="3" name="コンテンツ プレースホルダー 2">
            <a:extLst>
              <a:ext uri="{FF2B5EF4-FFF2-40B4-BE49-F238E27FC236}">
                <a16:creationId xmlns:a16="http://schemas.microsoft.com/office/drawing/2014/main" id="{041084F3-1FAD-4C22-93F2-33C59AC2D64D}"/>
              </a:ext>
            </a:extLst>
          </p:cNvPr>
          <p:cNvSpPr>
            <a:spLocks noGrp="1"/>
          </p:cNvSpPr>
          <p:nvPr>
            <p:ph idx="1"/>
          </p:nvPr>
        </p:nvSpPr>
        <p:spPr>
          <a:xfrm>
            <a:off x="6156176" y="2065892"/>
            <a:ext cx="2736304" cy="4060271"/>
          </a:xfrm>
          <a:solidFill>
            <a:schemeClr val="accent6">
              <a:lumMod val="20000"/>
              <a:lumOff val="80000"/>
            </a:schemeClr>
          </a:solidFill>
          <a:ln>
            <a:solidFill>
              <a:schemeClr val="accent1">
                <a:shade val="50000"/>
              </a:schemeClr>
            </a:solidFill>
          </a:ln>
        </p:spPr>
        <p:txBody>
          <a:bodyPr/>
          <a:lstStyle/>
          <a:p>
            <a:r>
              <a:rPr kumimoji="1" lang="ja-JP" altLang="en-US" sz="2000" dirty="0">
                <a:latin typeface="+mn-ea"/>
              </a:rPr>
              <a:t>道路を横断しているところを想像してみてください。突然、車が急ブレーキをかけつつ猛スピードでまっすぐあなたに向かってきます。</a:t>
            </a:r>
            <a:endParaRPr lang="en-US" altLang="ja-JP" sz="2000" dirty="0">
              <a:latin typeface="+mn-ea"/>
            </a:endParaRPr>
          </a:p>
          <a:p>
            <a:r>
              <a:rPr kumimoji="1" lang="ja-JP" altLang="en-US" sz="2000" dirty="0">
                <a:latin typeface="+mn-ea"/>
              </a:rPr>
              <a:t>あなたは歩道に飛びのいて、やってくる車からなんとか逃れました。</a:t>
            </a:r>
            <a:endParaRPr lang="en-US" altLang="ja-JP" sz="2000" dirty="0">
              <a:latin typeface="+mn-ea"/>
            </a:endParaRPr>
          </a:p>
          <a:p>
            <a:endParaRPr kumimoji="1" lang="ja-JP" altLang="en-US" sz="2000" dirty="0">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E103DC1C-EB76-41FF-92E4-F9E2F65DC2F8}"/>
              </a:ext>
            </a:extLst>
          </p:cNvPr>
          <p:cNvSpPr/>
          <p:nvPr/>
        </p:nvSpPr>
        <p:spPr>
          <a:xfrm>
            <a:off x="457381" y="1506396"/>
            <a:ext cx="1516160"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恐怖</a:t>
            </a:r>
            <a:endParaRPr kumimoji="1" lang="en-US" altLang="ja-JP" dirty="0">
              <a:solidFill>
                <a:schemeClr val="tx1"/>
              </a:solidFill>
            </a:endParaRPr>
          </a:p>
        </p:txBody>
      </p:sp>
      <p:sp>
        <p:nvSpPr>
          <p:cNvPr id="5" name="テキスト ボックス 4">
            <a:extLst>
              <a:ext uri="{FF2B5EF4-FFF2-40B4-BE49-F238E27FC236}">
                <a16:creationId xmlns:a16="http://schemas.microsoft.com/office/drawing/2014/main" id="{53EC7A6A-2C4E-4267-9520-38F73019A871}"/>
              </a:ext>
            </a:extLst>
          </p:cNvPr>
          <p:cNvSpPr txBox="1"/>
          <p:nvPr/>
        </p:nvSpPr>
        <p:spPr>
          <a:xfrm>
            <a:off x="1282553" y="6412271"/>
            <a:ext cx="7880684" cy="253916"/>
          </a:xfrm>
          <a:prstGeom prst="rect">
            <a:avLst/>
          </a:prstGeom>
          <a:noFill/>
        </p:spPr>
        <p:txBody>
          <a:bodyPr wrap="none" rtlCol="0">
            <a:spAutoFit/>
          </a:bodyPr>
          <a:lstStyle/>
          <a:p>
            <a:pPr algn="l"/>
            <a:r>
              <a:rPr lang="ja-JP" altLang="en-US" sz="1050" dirty="0">
                <a:latin typeface="+mn-ea"/>
                <a:ea typeface="+mn-ea"/>
              </a:rPr>
              <a:t>参考：デイビッド</a:t>
            </a:r>
            <a:r>
              <a:rPr lang="en-US" altLang="ja-JP" sz="1050" dirty="0">
                <a:latin typeface="+mn-ea"/>
                <a:ea typeface="+mn-ea"/>
              </a:rPr>
              <a:t>H.</a:t>
            </a:r>
            <a:r>
              <a:rPr lang="ja-JP" altLang="en-US" sz="1050" dirty="0">
                <a:latin typeface="+mn-ea"/>
                <a:ea typeface="+mn-ea"/>
              </a:rPr>
              <a:t>バーロウほか：「不安とうつの統一プロトコル　診断を越えた認知行動療法　ワークブック」、診断と治療社、</a:t>
            </a:r>
            <a:r>
              <a:rPr lang="en-US" altLang="ja-JP" sz="1050" dirty="0">
                <a:latin typeface="+mn-ea"/>
                <a:ea typeface="+mn-ea"/>
              </a:rPr>
              <a:t>2012</a:t>
            </a:r>
            <a:r>
              <a:rPr lang="ja-JP" altLang="en-US" sz="1050" dirty="0">
                <a:latin typeface="+mn-ea"/>
                <a:ea typeface="+mn-ea"/>
              </a:rPr>
              <a:t>、</a:t>
            </a:r>
            <a:r>
              <a:rPr lang="en-US" altLang="ja-JP" sz="1050" dirty="0">
                <a:latin typeface="+mn-ea"/>
                <a:ea typeface="+mn-ea"/>
              </a:rPr>
              <a:t>P49-50.</a:t>
            </a:r>
            <a:endParaRPr kumimoji="1" lang="ja-JP" altLang="en-US" sz="1050" dirty="0">
              <a:latin typeface="+mn-ea"/>
              <a:ea typeface="+mn-ea"/>
            </a:endParaRPr>
          </a:p>
        </p:txBody>
      </p:sp>
      <p:pic>
        <p:nvPicPr>
          <p:cNvPr id="7" name="図 6" descr="傘, 挿絵 が含まれている画像&#10;&#10;自動的に生成された説明">
            <a:extLst>
              <a:ext uri="{FF2B5EF4-FFF2-40B4-BE49-F238E27FC236}">
                <a16:creationId xmlns:a16="http://schemas.microsoft.com/office/drawing/2014/main" id="{84B11834-B7C7-4E82-9221-AE1040C0E5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94" y="3337070"/>
            <a:ext cx="5848534" cy="2410379"/>
          </a:xfrm>
          <a:prstGeom prst="rect">
            <a:avLst/>
          </a:prstGeom>
        </p:spPr>
      </p:pic>
    </p:spTree>
    <p:extLst>
      <p:ext uri="{BB962C8B-B14F-4D97-AF65-F5344CB8AC3E}">
        <p14:creationId xmlns:p14="http://schemas.microsoft.com/office/powerpoint/2010/main" val="205197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773A-2765-449C-9DCB-E02D0D5B08F6}"/>
              </a:ext>
            </a:extLst>
          </p:cNvPr>
          <p:cNvSpPr>
            <a:spLocks noGrp="1"/>
          </p:cNvSpPr>
          <p:nvPr>
            <p:ph type="title"/>
          </p:nvPr>
        </p:nvSpPr>
        <p:spPr/>
        <p:txBody>
          <a:bodyPr/>
          <a:lstStyle/>
          <a:p>
            <a:r>
              <a:rPr kumimoji="1" lang="ja-JP" altLang="en-US" dirty="0"/>
              <a:t>感情のはたらき</a:t>
            </a:r>
          </a:p>
        </p:txBody>
      </p:sp>
      <p:sp>
        <p:nvSpPr>
          <p:cNvPr id="3" name="コンテンツ プレースホルダー 2">
            <a:extLst>
              <a:ext uri="{FF2B5EF4-FFF2-40B4-BE49-F238E27FC236}">
                <a16:creationId xmlns:a16="http://schemas.microsoft.com/office/drawing/2014/main" id="{041084F3-1FAD-4C22-93F2-33C59AC2D64D}"/>
              </a:ext>
            </a:extLst>
          </p:cNvPr>
          <p:cNvSpPr>
            <a:spLocks noGrp="1"/>
          </p:cNvSpPr>
          <p:nvPr>
            <p:ph idx="1"/>
          </p:nvPr>
        </p:nvSpPr>
        <p:spPr>
          <a:xfrm>
            <a:off x="457200" y="2065892"/>
            <a:ext cx="8229600" cy="4243428"/>
          </a:xfrm>
          <a:solidFill>
            <a:schemeClr val="accent5">
              <a:lumMod val="20000"/>
              <a:lumOff val="80000"/>
            </a:schemeClr>
          </a:solidFill>
          <a:ln>
            <a:solidFill>
              <a:schemeClr val="accent1">
                <a:shade val="50000"/>
              </a:schemeClr>
            </a:solidFill>
          </a:ln>
        </p:spPr>
        <p:txBody>
          <a:bodyPr/>
          <a:lstStyle/>
          <a:p>
            <a:r>
              <a:rPr kumimoji="1" lang="ja-JP" altLang="en-US" sz="2000" dirty="0">
                <a:latin typeface="+mn-ea"/>
              </a:rPr>
              <a:t>一生懸命準備し、全力を尽くしたのに第一志望の会社から不採用の通知がきました。</a:t>
            </a:r>
            <a:endParaRPr kumimoji="1" lang="en-US" altLang="ja-JP" sz="2000" dirty="0">
              <a:latin typeface="+mn-ea"/>
            </a:endParaRPr>
          </a:p>
          <a:p>
            <a:r>
              <a:rPr kumimoji="1" lang="ja-JP" altLang="en-US" sz="2000" dirty="0">
                <a:latin typeface="+mn-ea"/>
              </a:rPr>
              <a:t>あなたは激しい悲しみと深い喪失感を感じています。同時に気力がわかず、何にも集中できなくなりました。</a:t>
            </a:r>
            <a:endParaRPr kumimoji="1" lang="en-US" altLang="ja-JP" sz="2000" dirty="0">
              <a:latin typeface="+mn-ea"/>
            </a:endParaRPr>
          </a:p>
          <a:p>
            <a:r>
              <a:rPr lang="ja-JP" altLang="en-US" sz="2000" dirty="0">
                <a:latin typeface="+mn-ea"/>
              </a:rPr>
              <a:t>あなたは、少し就職活動から離れ、体を休めたり、ボーっとする時間をとるようにしました。</a:t>
            </a:r>
            <a:endParaRPr lang="en-US" altLang="ja-JP" sz="2000" dirty="0">
              <a:latin typeface="+mn-ea"/>
            </a:endParaRPr>
          </a:p>
          <a:p>
            <a:r>
              <a:rPr kumimoji="1" lang="ja-JP" altLang="en-US" sz="2000" dirty="0">
                <a:latin typeface="+mn-ea"/>
              </a:rPr>
              <a:t>すっかり落ち込みから回復したあなたは就職活動を再開する気持ちになりました。</a:t>
            </a:r>
          </a:p>
        </p:txBody>
      </p:sp>
      <p:sp>
        <p:nvSpPr>
          <p:cNvPr id="4" name="四角形: 角を丸くする 3">
            <a:extLst>
              <a:ext uri="{FF2B5EF4-FFF2-40B4-BE49-F238E27FC236}">
                <a16:creationId xmlns:a16="http://schemas.microsoft.com/office/drawing/2014/main" id="{E103DC1C-EB76-41FF-92E4-F9E2F65DC2F8}"/>
              </a:ext>
            </a:extLst>
          </p:cNvPr>
          <p:cNvSpPr/>
          <p:nvPr/>
        </p:nvSpPr>
        <p:spPr>
          <a:xfrm>
            <a:off x="457380" y="1506396"/>
            <a:ext cx="2242411"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悲しみ／抑うつ</a:t>
            </a:r>
            <a:endParaRPr kumimoji="1" lang="en-US" altLang="ja-JP" dirty="0">
              <a:solidFill>
                <a:schemeClr val="tx1"/>
              </a:solidFill>
            </a:endParaRPr>
          </a:p>
        </p:txBody>
      </p:sp>
      <p:sp>
        <p:nvSpPr>
          <p:cNvPr id="8" name="矢印: 右 7">
            <a:extLst>
              <a:ext uri="{FF2B5EF4-FFF2-40B4-BE49-F238E27FC236}">
                <a16:creationId xmlns:a16="http://schemas.microsoft.com/office/drawing/2014/main" id="{89C64D1A-6EC1-4253-AA8A-912E74426AFD}"/>
              </a:ext>
            </a:extLst>
          </p:cNvPr>
          <p:cNvSpPr/>
          <p:nvPr/>
        </p:nvSpPr>
        <p:spPr>
          <a:xfrm>
            <a:off x="3131840" y="5589240"/>
            <a:ext cx="6137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47AD31E4-2441-4207-A6B8-7777BD07D3E9}"/>
              </a:ext>
            </a:extLst>
          </p:cNvPr>
          <p:cNvSpPr/>
          <p:nvPr/>
        </p:nvSpPr>
        <p:spPr>
          <a:xfrm>
            <a:off x="6149464" y="5589240"/>
            <a:ext cx="6137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3EC7A6A-2C4E-4267-9520-38F73019A871}"/>
              </a:ext>
            </a:extLst>
          </p:cNvPr>
          <p:cNvSpPr txBox="1"/>
          <p:nvPr/>
        </p:nvSpPr>
        <p:spPr>
          <a:xfrm>
            <a:off x="1282553" y="6412271"/>
            <a:ext cx="8069838" cy="253916"/>
          </a:xfrm>
          <a:prstGeom prst="rect">
            <a:avLst/>
          </a:prstGeom>
          <a:noFill/>
        </p:spPr>
        <p:txBody>
          <a:bodyPr wrap="none" rtlCol="0">
            <a:spAutoFit/>
          </a:bodyPr>
          <a:lstStyle/>
          <a:p>
            <a:pPr algn="l"/>
            <a:r>
              <a:rPr lang="ja-JP" altLang="en-US" sz="1050" dirty="0">
                <a:latin typeface="+mn-ea"/>
                <a:ea typeface="+mn-ea"/>
              </a:rPr>
              <a:t>参考：デイビッド</a:t>
            </a:r>
            <a:r>
              <a:rPr lang="en-US" altLang="ja-JP" sz="1050" dirty="0">
                <a:latin typeface="+mn-ea"/>
                <a:ea typeface="+mn-ea"/>
              </a:rPr>
              <a:t>H.</a:t>
            </a:r>
            <a:r>
              <a:rPr lang="ja-JP" altLang="en-US" sz="1050" dirty="0">
                <a:latin typeface="+mn-ea"/>
                <a:ea typeface="+mn-ea"/>
              </a:rPr>
              <a:t>バーロウほか：「不安とうつの統一プロトコル　診断を越えた認知行動療法　ワークブック」、診断と治療社、</a:t>
            </a:r>
            <a:r>
              <a:rPr lang="en-US" altLang="ja-JP" sz="1050" dirty="0">
                <a:latin typeface="+mn-ea"/>
                <a:ea typeface="+mn-ea"/>
              </a:rPr>
              <a:t>2012</a:t>
            </a:r>
            <a:r>
              <a:rPr lang="ja-JP" altLang="en-US" sz="1050" dirty="0">
                <a:latin typeface="+mn-ea"/>
                <a:ea typeface="+mn-ea"/>
              </a:rPr>
              <a:t>、</a:t>
            </a:r>
            <a:r>
              <a:rPr lang="en-US" altLang="ja-JP" sz="1050" dirty="0">
                <a:latin typeface="+mn-ea"/>
                <a:ea typeface="+mn-ea"/>
              </a:rPr>
              <a:t>P50-51.</a:t>
            </a:r>
            <a:endParaRPr kumimoji="1" lang="ja-JP" altLang="en-US" sz="1050" dirty="0">
              <a:latin typeface="+mn-ea"/>
              <a:ea typeface="+mn-ea"/>
            </a:endParaRPr>
          </a:p>
        </p:txBody>
      </p:sp>
      <p:pic>
        <p:nvPicPr>
          <p:cNvPr id="6" name="図 5">
            <a:extLst>
              <a:ext uri="{FF2B5EF4-FFF2-40B4-BE49-F238E27FC236}">
                <a16:creationId xmlns:a16="http://schemas.microsoft.com/office/drawing/2014/main" id="{4BD79A27-0C16-461B-AC34-2095FCF62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075" y="4635204"/>
            <a:ext cx="1354461" cy="1648909"/>
          </a:xfrm>
          <a:prstGeom prst="rect">
            <a:avLst/>
          </a:prstGeom>
        </p:spPr>
      </p:pic>
      <p:pic>
        <p:nvPicPr>
          <p:cNvPr id="9" name="図 8">
            <a:extLst>
              <a:ext uri="{FF2B5EF4-FFF2-40B4-BE49-F238E27FC236}">
                <a16:creationId xmlns:a16="http://schemas.microsoft.com/office/drawing/2014/main" id="{9BAD197C-4955-4746-A989-B517523A2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011" y="4941168"/>
            <a:ext cx="2141641" cy="1312132"/>
          </a:xfrm>
          <a:prstGeom prst="rect">
            <a:avLst/>
          </a:prstGeom>
        </p:spPr>
      </p:pic>
      <p:pic>
        <p:nvPicPr>
          <p:cNvPr id="12" name="図 11">
            <a:extLst>
              <a:ext uri="{FF2B5EF4-FFF2-40B4-BE49-F238E27FC236}">
                <a16:creationId xmlns:a16="http://schemas.microsoft.com/office/drawing/2014/main" id="{A9888218-2986-47E0-AEB9-5444D61BAF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3256" y="4620866"/>
            <a:ext cx="1822735" cy="1663246"/>
          </a:xfrm>
          <a:prstGeom prst="rect">
            <a:avLst/>
          </a:prstGeom>
        </p:spPr>
      </p:pic>
    </p:spTree>
    <p:extLst>
      <p:ext uri="{BB962C8B-B14F-4D97-AF65-F5344CB8AC3E}">
        <p14:creationId xmlns:p14="http://schemas.microsoft.com/office/powerpoint/2010/main" val="318622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773A-2765-449C-9DCB-E02D0D5B08F6}"/>
              </a:ext>
            </a:extLst>
          </p:cNvPr>
          <p:cNvSpPr>
            <a:spLocks noGrp="1"/>
          </p:cNvSpPr>
          <p:nvPr>
            <p:ph type="title"/>
          </p:nvPr>
        </p:nvSpPr>
        <p:spPr/>
        <p:txBody>
          <a:bodyPr/>
          <a:lstStyle/>
          <a:p>
            <a:r>
              <a:rPr kumimoji="1" lang="ja-JP" altLang="en-US" dirty="0"/>
              <a:t>感情のはたらき</a:t>
            </a:r>
          </a:p>
        </p:txBody>
      </p:sp>
      <p:sp>
        <p:nvSpPr>
          <p:cNvPr id="3" name="コンテンツ プレースホルダー 2">
            <a:extLst>
              <a:ext uri="{FF2B5EF4-FFF2-40B4-BE49-F238E27FC236}">
                <a16:creationId xmlns:a16="http://schemas.microsoft.com/office/drawing/2014/main" id="{041084F3-1FAD-4C22-93F2-33C59AC2D64D}"/>
              </a:ext>
            </a:extLst>
          </p:cNvPr>
          <p:cNvSpPr>
            <a:spLocks noGrp="1"/>
          </p:cNvSpPr>
          <p:nvPr>
            <p:ph idx="1"/>
          </p:nvPr>
        </p:nvSpPr>
        <p:spPr>
          <a:xfrm>
            <a:off x="457200" y="2065892"/>
            <a:ext cx="8229419" cy="4060271"/>
          </a:xfrm>
          <a:solidFill>
            <a:schemeClr val="accent2">
              <a:lumMod val="20000"/>
              <a:lumOff val="80000"/>
              <a:alpha val="72000"/>
            </a:schemeClr>
          </a:solidFill>
          <a:ln>
            <a:solidFill>
              <a:schemeClr val="accent1">
                <a:shade val="50000"/>
              </a:schemeClr>
            </a:solidFill>
          </a:ln>
        </p:spPr>
        <p:txBody>
          <a:bodyPr/>
          <a:lstStyle/>
          <a:p>
            <a:r>
              <a:rPr kumimoji="1" lang="ja-JP" altLang="en-US" sz="2000" dirty="0">
                <a:latin typeface="+mn-ea"/>
              </a:rPr>
              <a:t>会社で自分のミスではないのに上司から激しく叱責されました。</a:t>
            </a:r>
            <a:endParaRPr kumimoji="1" lang="en-US" altLang="ja-JP" sz="2000" dirty="0">
              <a:latin typeface="+mn-ea"/>
            </a:endParaRPr>
          </a:p>
          <a:p>
            <a:r>
              <a:rPr lang="ja-JP" altLang="en-US" sz="2000" dirty="0">
                <a:latin typeface="+mn-ea"/>
              </a:rPr>
              <a:t>あなたは、カッとなり、自分に落ち度はないことを説明しました。</a:t>
            </a:r>
            <a:endParaRPr lang="en-US" altLang="ja-JP" sz="2000" dirty="0">
              <a:latin typeface="+mn-ea"/>
            </a:endParaRPr>
          </a:p>
          <a:p>
            <a:r>
              <a:rPr kumimoji="1" lang="ja-JP" altLang="en-US" sz="2000" dirty="0">
                <a:latin typeface="+mn-ea"/>
              </a:rPr>
              <a:t>上司は自分の勘違いだったと言ってくれました。</a:t>
            </a:r>
          </a:p>
        </p:txBody>
      </p:sp>
      <p:sp>
        <p:nvSpPr>
          <p:cNvPr id="4" name="四角形: 角を丸くする 3">
            <a:extLst>
              <a:ext uri="{FF2B5EF4-FFF2-40B4-BE49-F238E27FC236}">
                <a16:creationId xmlns:a16="http://schemas.microsoft.com/office/drawing/2014/main" id="{E103DC1C-EB76-41FF-92E4-F9E2F65DC2F8}"/>
              </a:ext>
            </a:extLst>
          </p:cNvPr>
          <p:cNvSpPr/>
          <p:nvPr/>
        </p:nvSpPr>
        <p:spPr>
          <a:xfrm>
            <a:off x="457381" y="1506396"/>
            <a:ext cx="1516160"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怒り</a:t>
            </a:r>
            <a:endParaRPr kumimoji="1" lang="en-US" altLang="ja-JP" dirty="0">
              <a:solidFill>
                <a:schemeClr val="tx1"/>
              </a:solidFill>
            </a:endParaRPr>
          </a:p>
        </p:txBody>
      </p:sp>
      <p:sp>
        <p:nvSpPr>
          <p:cNvPr id="7" name="テキスト ボックス 6">
            <a:extLst>
              <a:ext uri="{FF2B5EF4-FFF2-40B4-BE49-F238E27FC236}">
                <a16:creationId xmlns:a16="http://schemas.microsoft.com/office/drawing/2014/main" id="{53EC7A6A-2C4E-4267-9520-38F73019A871}"/>
              </a:ext>
            </a:extLst>
          </p:cNvPr>
          <p:cNvSpPr txBox="1"/>
          <p:nvPr/>
        </p:nvSpPr>
        <p:spPr>
          <a:xfrm>
            <a:off x="1282553" y="6412271"/>
            <a:ext cx="7665881" cy="253916"/>
          </a:xfrm>
          <a:prstGeom prst="rect">
            <a:avLst/>
          </a:prstGeom>
          <a:noFill/>
        </p:spPr>
        <p:txBody>
          <a:bodyPr wrap="none" rtlCol="0">
            <a:spAutoFit/>
          </a:bodyPr>
          <a:lstStyle/>
          <a:p>
            <a:pPr algn="l"/>
            <a:r>
              <a:rPr lang="ja-JP" altLang="en-US" sz="1050" dirty="0">
                <a:latin typeface="+mn-ea"/>
                <a:ea typeface="+mn-ea"/>
              </a:rPr>
              <a:t>参考：デイビッド</a:t>
            </a:r>
            <a:r>
              <a:rPr lang="en-US" altLang="ja-JP" sz="1050" dirty="0">
                <a:latin typeface="+mn-ea"/>
                <a:ea typeface="+mn-ea"/>
              </a:rPr>
              <a:t>H.</a:t>
            </a:r>
            <a:r>
              <a:rPr lang="ja-JP" altLang="en-US" sz="1050" dirty="0">
                <a:latin typeface="+mn-ea"/>
                <a:ea typeface="+mn-ea"/>
              </a:rPr>
              <a:t>バーロウほか：「不安とうつの統一プロトコル　診断を越えた認知行動療法　ワークブック」、診断と治療社、</a:t>
            </a:r>
            <a:r>
              <a:rPr lang="en-US" altLang="ja-JP" sz="1050" dirty="0">
                <a:latin typeface="+mn-ea"/>
                <a:ea typeface="+mn-ea"/>
              </a:rPr>
              <a:t>2012</a:t>
            </a:r>
            <a:r>
              <a:rPr lang="ja-JP" altLang="en-US" sz="1050" dirty="0">
                <a:latin typeface="+mn-ea"/>
                <a:ea typeface="+mn-ea"/>
              </a:rPr>
              <a:t>、</a:t>
            </a:r>
            <a:r>
              <a:rPr lang="en-US" altLang="ja-JP" sz="1050" dirty="0">
                <a:latin typeface="+mn-ea"/>
                <a:ea typeface="+mn-ea"/>
              </a:rPr>
              <a:t>P52.</a:t>
            </a:r>
            <a:endParaRPr kumimoji="1" lang="ja-JP" altLang="en-US" sz="1050" dirty="0">
              <a:latin typeface="+mn-ea"/>
              <a:ea typeface="+mn-ea"/>
            </a:endParaRPr>
          </a:p>
        </p:txBody>
      </p:sp>
      <p:pic>
        <p:nvPicPr>
          <p:cNvPr id="6" name="図 5" descr="挿絵 が含まれている画像&#10;&#10;自動的に生成された説明">
            <a:extLst>
              <a:ext uri="{FF2B5EF4-FFF2-40B4-BE49-F238E27FC236}">
                <a16:creationId xmlns:a16="http://schemas.microsoft.com/office/drawing/2014/main" id="{4F61A21C-7B10-4B6A-8C55-9E7F253B2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160" y="3284984"/>
            <a:ext cx="4711680" cy="2697163"/>
          </a:xfrm>
          <a:prstGeom prst="rect">
            <a:avLst/>
          </a:prstGeom>
        </p:spPr>
      </p:pic>
    </p:spTree>
    <p:extLst>
      <p:ext uri="{BB962C8B-B14F-4D97-AF65-F5344CB8AC3E}">
        <p14:creationId xmlns:p14="http://schemas.microsoft.com/office/powerpoint/2010/main" val="268733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773A-2765-449C-9DCB-E02D0D5B08F6}"/>
              </a:ext>
            </a:extLst>
          </p:cNvPr>
          <p:cNvSpPr>
            <a:spLocks noGrp="1"/>
          </p:cNvSpPr>
          <p:nvPr>
            <p:ph type="title"/>
          </p:nvPr>
        </p:nvSpPr>
        <p:spPr/>
        <p:txBody>
          <a:bodyPr/>
          <a:lstStyle/>
          <a:p>
            <a:r>
              <a:rPr kumimoji="1" lang="ja-JP" altLang="en-US" dirty="0"/>
              <a:t>感情のはたらき</a:t>
            </a:r>
          </a:p>
        </p:txBody>
      </p:sp>
      <p:sp>
        <p:nvSpPr>
          <p:cNvPr id="3" name="コンテンツ プレースホルダー 2">
            <a:extLst>
              <a:ext uri="{FF2B5EF4-FFF2-40B4-BE49-F238E27FC236}">
                <a16:creationId xmlns:a16="http://schemas.microsoft.com/office/drawing/2014/main" id="{041084F3-1FAD-4C22-93F2-33C59AC2D64D}"/>
              </a:ext>
            </a:extLst>
          </p:cNvPr>
          <p:cNvSpPr>
            <a:spLocks noGrp="1"/>
          </p:cNvSpPr>
          <p:nvPr>
            <p:ph idx="1"/>
          </p:nvPr>
        </p:nvSpPr>
        <p:spPr>
          <a:xfrm>
            <a:off x="457200" y="2065892"/>
            <a:ext cx="8229419" cy="4060271"/>
          </a:xfrm>
          <a:solidFill>
            <a:schemeClr val="bg1">
              <a:lumMod val="95000"/>
            </a:schemeClr>
          </a:solidFill>
          <a:ln>
            <a:solidFill>
              <a:schemeClr val="accent1">
                <a:shade val="50000"/>
              </a:schemeClr>
            </a:solidFill>
          </a:ln>
        </p:spPr>
        <p:txBody>
          <a:bodyPr/>
          <a:lstStyle/>
          <a:p>
            <a:r>
              <a:rPr lang="ja-JP" altLang="en-US" sz="2000" dirty="0">
                <a:latin typeface="+mn-ea"/>
              </a:rPr>
              <a:t>あなたは、店長から「就職初日に一言挨拶をしてください」と言われています。</a:t>
            </a:r>
            <a:endParaRPr lang="en-US" altLang="ja-JP" sz="2000" dirty="0">
              <a:latin typeface="+mn-ea"/>
            </a:endParaRPr>
          </a:p>
          <a:p>
            <a:r>
              <a:rPr kumimoji="1" lang="ja-JP" altLang="en-US" sz="2000" dirty="0">
                <a:latin typeface="+mn-ea"/>
              </a:rPr>
              <a:t>就職日が近づくにつれ「ちゃんと挨拶ができるか、頭が真っ白になって何も話せなくなったらどうしよう」と不安になってきました。</a:t>
            </a:r>
            <a:endParaRPr kumimoji="1" lang="en-US" altLang="ja-JP" sz="2000" dirty="0">
              <a:latin typeface="+mn-ea"/>
            </a:endParaRPr>
          </a:p>
          <a:p>
            <a:r>
              <a:rPr lang="ja-JP" altLang="en-US" sz="2000" dirty="0">
                <a:latin typeface="+mn-ea"/>
              </a:rPr>
              <a:t>あなたは、挨拶の原稿を作り、何度も何度も練習をしました。</a:t>
            </a:r>
            <a:endParaRPr lang="en-US" altLang="ja-JP" sz="2000" dirty="0">
              <a:latin typeface="+mn-ea"/>
            </a:endParaRPr>
          </a:p>
          <a:p>
            <a:r>
              <a:rPr kumimoji="1" lang="ja-JP" altLang="en-US" sz="2000" dirty="0">
                <a:latin typeface="+mn-ea"/>
              </a:rPr>
              <a:t>就職初日、練習通りに挨拶を行ったあなたは、他の従業員さんから拍手で迎えられました。</a:t>
            </a:r>
          </a:p>
        </p:txBody>
      </p:sp>
      <p:sp>
        <p:nvSpPr>
          <p:cNvPr id="4" name="四角形: 角を丸くする 3">
            <a:extLst>
              <a:ext uri="{FF2B5EF4-FFF2-40B4-BE49-F238E27FC236}">
                <a16:creationId xmlns:a16="http://schemas.microsoft.com/office/drawing/2014/main" id="{E103DC1C-EB76-41FF-92E4-F9E2F65DC2F8}"/>
              </a:ext>
            </a:extLst>
          </p:cNvPr>
          <p:cNvSpPr/>
          <p:nvPr/>
        </p:nvSpPr>
        <p:spPr>
          <a:xfrm>
            <a:off x="457381" y="1506396"/>
            <a:ext cx="1516160"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不安</a:t>
            </a:r>
            <a:endParaRPr kumimoji="1" lang="en-US" altLang="ja-JP" dirty="0">
              <a:solidFill>
                <a:schemeClr val="tx1"/>
              </a:solidFill>
            </a:endParaRPr>
          </a:p>
        </p:txBody>
      </p:sp>
      <p:sp>
        <p:nvSpPr>
          <p:cNvPr id="11" name="矢印: 右 10">
            <a:extLst>
              <a:ext uri="{FF2B5EF4-FFF2-40B4-BE49-F238E27FC236}">
                <a16:creationId xmlns:a16="http://schemas.microsoft.com/office/drawing/2014/main" id="{5F5B86CB-1F77-4436-ABAA-3C3C531F0046}"/>
              </a:ext>
            </a:extLst>
          </p:cNvPr>
          <p:cNvSpPr/>
          <p:nvPr/>
        </p:nvSpPr>
        <p:spPr>
          <a:xfrm>
            <a:off x="2339752" y="5589240"/>
            <a:ext cx="466568" cy="49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1760D3AE-BFA8-41D1-962E-E8050C2FB120}"/>
              </a:ext>
            </a:extLst>
          </p:cNvPr>
          <p:cNvSpPr/>
          <p:nvPr/>
        </p:nvSpPr>
        <p:spPr>
          <a:xfrm>
            <a:off x="5704474" y="5525703"/>
            <a:ext cx="466568" cy="49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3EC7A6A-2C4E-4267-9520-38F73019A871}"/>
              </a:ext>
            </a:extLst>
          </p:cNvPr>
          <p:cNvSpPr txBox="1"/>
          <p:nvPr/>
        </p:nvSpPr>
        <p:spPr>
          <a:xfrm>
            <a:off x="1282553" y="6381328"/>
            <a:ext cx="7861447" cy="253916"/>
          </a:xfrm>
          <a:prstGeom prst="rect">
            <a:avLst/>
          </a:prstGeom>
          <a:noFill/>
        </p:spPr>
        <p:txBody>
          <a:bodyPr wrap="square" rtlCol="0">
            <a:spAutoFit/>
          </a:bodyPr>
          <a:lstStyle/>
          <a:p>
            <a:pPr algn="l"/>
            <a:r>
              <a:rPr lang="ja-JP" altLang="en-US" sz="1050" dirty="0">
                <a:latin typeface="+mn-ea"/>
                <a:ea typeface="+mn-ea"/>
              </a:rPr>
              <a:t>参考：デイビッド</a:t>
            </a:r>
            <a:r>
              <a:rPr lang="en-US" altLang="ja-JP" sz="1050" dirty="0">
                <a:latin typeface="+mn-ea"/>
                <a:ea typeface="+mn-ea"/>
              </a:rPr>
              <a:t>H.</a:t>
            </a:r>
            <a:r>
              <a:rPr lang="ja-JP" altLang="en-US" sz="1050" dirty="0">
                <a:latin typeface="+mn-ea"/>
                <a:ea typeface="+mn-ea"/>
              </a:rPr>
              <a:t>バーロウほか：「不安とうつの統一プロトコル　診断を越えた認知行動療法　ワークブック」、診断と治療社、</a:t>
            </a:r>
            <a:r>
              <a:rPr lang="en-US" altLang="ja-JP" sz="1050" dirty="0">
                <a:latin typeface="+mn-ea"/>
                <a:ea typeface="+mn-ea"/>
              </a:rPr>
              <a:t>2012</a:t>
            </a:r>
            <a:r>
              <a:rPr lang="ja-JP" altLang="en-US" sz="1050" dirty="0">
                <a:latin typeface="+mn-ea"/>
                <a:ea typeface="+mn-ea"/>
              </a:rPr>
              <a:t>、</a:t>
            </a:r>
            <a:r>
              <a:rPr lang="en-US" altLang="ja-JP" sz="1050" dirty="0">
                <a:latin typeface="+mn-ea"/>
                <a:ea typeface="+mn-ea"/>
              </a:rPr>
              <a:t>P51-52.</a:t>
            </a:r>
            <a:endParaRPr kumimoji="1" lang="ja-JP" altLang="en-US" sz="1050" dirty="0">
              <a:latin typeface="+mn-ea"/>
              <a:ea typeface="+mn-ea"/>
            </a:endParaRPr>
          </a:p>
        </p:txBody>
      </p:sp>
      <p:pic>
        <p:nvPicPr>
          <p:cNvPr id="8" name="図 7" descr="挿絵 が含まれている画像&#10;&#10;自動的に生成された説明">
            <a:extLst>
              <a:ext uri="{FF2B5EF4-FFF2-40B4-BE49-F238E27FC236}">
                <a16:creationId xmlns:a16="http://schemas.microsoft.com/office/drawing/2014/main" id="{22AAF6C7-29F3-4F90-BAB6-8A4249F6B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757" y="4527567"/>
            <a:ext cx="732021" cy="1594558"/>
          </a:xfrm>
          <a:prstGeom prst="rect">
            <a:avLst/>
          </a:prstGeom>
        </p:spPr>
      </p:pic>
      <p:pic>
        <p:nvPicPr>
          <p:cNvPr id="10" name="図 9" descr="部屋 が含まれている画像&#10;&#10;自動的に生成された説明">
            <a:extLst>
              <a:ext uri="{FF2B5EF4-FFF2-40B4-BE49-F238E27FC236}">
                <a16:creationId xmlns:a16="http://schemas.microsoft.com/office/drawing/2014/main" id="{9BA318FE-B809-4894-9EED-68BDE90BC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919" y="4605384"/>
            <a:ext cx="1223549" cy="942199"/>
          </a:xfrm>
          <a:prstGeom prst="rect">
            <a:avLst/>
          </a:prstGeom>
        </p:spPr>
      </p:pic>
      <p:pic>
        <p:nvPicPr>
          <p:cNvPr id="15" name="図 14" descr="アプリケーション が含まれている画像&#10;&#10;自動的に生成された説明">
            <a:extLst>
              <a:ext uri="{FF2B5EF4-FFF2-40B4-BE49-F238E27FC236}">
                <a16:creationId xmlns:a16="http://schemas.microsoft.com/office/drawing/2014/main" id="{89E53534-1437-4846-A644-4A9961A4F2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44" y="4204963"/>
            <a:ext cx="1456925" cy="1927850"/>
          </a:xfrm>
          <a:prstGeom prst="rect">
            <a:avLst/>
          </a:prstGeom>
        </p:spPr>
      </p:pic>
      <p:pic>
        <p:nvPicPr>
          <p:cNvPr id="17" name="図 16">
            <a:extLst>
              <a:ext uri="{FF2B5EF4-FFF2-40B4-BE49-F238E27FC236}">
                <a16:creationId xmlns:a16="http://schemas.microsoft.com/office/drawing/2014/main" id="{65144F4D-33A2-493F-B30D-AC8BA1B470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2431" y="4122069"/>
            <a:ext cx="2051228" cy="2010743"/>
          </a:xfrm>
          <a:prstGeom prst="rect">
            <a:avLst/>
          </a:prstGeom>
        </p:spPr>
      </p:pic>
    </p:spTree>
    <p:extLst>
      <p:ext uri="{BB962C8B-B14F-4D97-AF65-F5344CB8AC3E}">
        <p14:creationId xmlns:p14="http://schemas.microsoft.com/office/powerpoint/2010/main" val="242061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568290-DA13-48C7-981C-0F29DCDABAA6}"/>
              </a:ext>
            </a:extLst>
          </p:cNvPr>
          <p:cNvSpPr>
            <a:spLocks noGrp="1"/>
          </p:cNvSpPr>
          <p:nvPr>
            <p:ph type="title"/>
          </p:nvPr>
        </p:nvSpPr>
        <p:spPr/>
        <p:txBody>
          <a:bodyPr/>
          <a:lstStyle/>
          <a:p>
            <a:r>
              <a:rPr kumimoji="1" lang="ja-JP" altLang="en-US" dirty="0"/>
              <a:t>感情のはたらき（まとめ）</a:t>
            </a:r>
          </a:p>
        </p:txBody>
      </p:sp>
      <p:graphicFrame>
        <p:nvGraphicFramePr>
          <p:cNvPr id="6" name="表 6">
            <a:extLst>
              <a:ext uri="{FF2B5EF4-FFF2-40B4-BE49-F238E27FC236}">
                <a16:creationId xmlns:a16="http://schemas.microsoft.com/office/drawing/2014/main" id="{66FBEDA8-3484-4D29-BFC7-E093AB7DF5C1}"/>
              </a:ext>
            </a:extLst>
          </p:cNvPr>
          <p:cNvGraphicFramePr>
            <a:graphicFrameLocks noGrp="1"/>
          </p:cNvGraphicFramePr>
          <p:nvPr>
            <p:ph idx="1"/>
            <p:extLst>
              <p:ext uri="{D42A27DB-BD31-4B8C-83A1-F6EECF244321}">
                <p14:modId xmlns:p14="http://schemas.microsoft.com/office/powerpoint/2010/main" val="3721112451"/>
              </p:ext>
            </p:extLst>
          </p:nvPr>
        </p:nvGraphicFramePr>
        <p:xfrm>
          <a:off x="457200" y="1600200"/>
          <a:ext cx="8229600" cy="4781128"/>
        </p:xfrm>
        <a:graphic>
          <a:graphicData uri="http://schemas.openxmlformats.org/drawingml/2006/table">
            <a:tbl>
              <a:tblPr firstRow="1" bandRow="1">
                <a:tableStyleId>{C083E6E3-FA7D-4D7B-A595-EF9225AFEA82}</a:tableStyleId>
              </a:tblPr>
              <a:tblGrid>
                <a:gridCol w="1810544">
                  <a:extLst>
                    <a:ext uri="{9D8B030D-6E8A-4147-A177-3AD203B41FA5}">
                      <a16:colId xmlns:a16="http://schemas.microsoft.com/office/drawing/2014/main" val="3046028025"/>
                    </a:ext>
                  </a:extLst>
                </a:gridCol>
                <a:gridCol w="6419056">
                  <a:extLst>
                    <a:ext uri="{9D8B030D-6E8A-4147-A177-3AD203B41FA5}">
                      <a16:colId xmlns:a16="http://schemas.microsoft.com/office/drawing/2014/main" val="2553694513"/>
                    </a:ext>
                  </a:extLst>
                </a:gridCol>
              </a:tblGrid>
              <a:tr h="1195282">
                <a:tc>
                  <a:txBody>
                    <a:bodyPr/>
                    <a:lstStyle/>
                    <a:p>
                      <a:pPr algn="ctr"/>
                      <a:r>
                        <a:rPr kumimoji="1" lang="ja-JP" altLang="en-US" b="0" dirty="0"/>
                        <a:t>恐怖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b="0" dirty="0"/>
                        <a:t>危険に対する基本的な反応であり、即座に注意を向け行動しなければならないことを知らせます。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6074"/>
                  </a:ext>
                </a:extLst>
              </a:tr>
              <a:tr h="1195282">
                <a:tc>
                  <a:txBody>
                    <a:bodyPr/>
                    <a:lstStyle/>
                    <a:p>
                      <a:pPr algn="ctr"/>
                      <a:r>
                        <a:rPr kumimoji="1" lang="ja-JP" altLang="en-US" dirty="0"/>
                        <a:t>悲しみ・抑うつ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a:t>引きこもって活動を減らすように知らせます。そうすることで、十分に悲しむことができ、癒されて自分を元気にするエネルギー源を蓄え、直面した出来事を気持ちの上で整理できるようになります。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035396"/>
                  </a:ext>
                </a:extLst>
              </a:tr>
              <a:tr h="1195282">
                <a:tc>
                  <a:txBody>
                    <a:bodyPr/>
                    <a:lstStyle/>
                    <a:p>
                      <a:pPr algn="ctr"/>
                      <a:r>
                        <a:rPr kumimoji="1" lang="ja-JP" altLang="en-US" dirty="0"/>
                        <a:t>怒り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a:t>自分にとって大切なものが危機にさらされていると自分が感じていることを教えてくれ、それを守るための手立てをとるように知らせてくれます。また、不当に扱ってくる相手や、危害が与えられそうな状況に備えて対処するよう警告してくれ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714227"/>
                  </a:ext>
                </a:extLst>
              </a:tr>
              <a:tr h="1195282">
                <a:tc>
                  <a:txBody>
                    <a:bodyPr/>
                    <a:lstStyle/>
                    <a:p>
                      <a:pPr algn="ctr"/>
                      <a:r>
                        <a:rPr kumimoji="1" lang="ja-JP" altLang="en-US" dirty="0"/>
                        <a:t>不安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a:t>将来あり得る嫌な出来事を予想するようにあなたを動かし、それに対する準備をして応えられるようにします。また、不安を引き起こしているトピックに注意を集中させるようにも仕向けています。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418132"/>
                  </a:ext>
                </a:extLst>
              </a:tr>
            </a:tbl>
          </a:graphicData>
        </a:graphic>
      </p:graphicFrame>
      <p:sp>
        <p:nvSpPr>
          <p:cNvPr id="8" name="テキスト ボックス 7">
            <a:extLst>
              <a:ext uri="{FF2B5EF4-FFF2-40B4-BE49-F238E27FC236}">
                <a16:creationId xmlns:a16="http://schemas.microsoft.com/office/drawing/2014/main" id="{93EF36EE-E6B4-4A64-B8C6-571F375B8BC2}"/>
              </a:ext>
            </a:extLst>
          </p:cNvPr>
          <p:cNvSpPr txBox="1"/>
          <p:nvPr/>
        </p:nvSpPr>
        <p:spPr>
          <a:xfrm>
            <a:off x="1187624" y="6436932"/>
            <a:ext cx="7992894" cy="253916"/>
          </a:xfrm>
          <a:prstGeom prst="rect">
            <a:avLst/>
          </a:prstGeom>
          <a:noFill/>
        </p:spPr>
        <p:txBody>
          <a:bodyPr wrap="none" rtlCol="0">
            <a:spAutoFit/>
          </a:bodyPr>
          <a:lstStyle/>
          <a:p>
            <a:pPr algn="l"/>
            <a:r>
              <a:rPr lang="ja-JP" altLang="en-US" sz="1050" dirty="0">
                <a:latin typeface="+mn-ea"/>
                <a:ea typeface="+mn-ea"/>
              </a:rPr>
              <a:t>引用：デイビッド</a:t>
            </a:r>
            <a:r>
              <a:rPr lang="en-US" altLang="ja-JP" sz="1050" dirty="0">
                <a:latin typeface="+mn-ea"/>
                <a:ea typeface="+mn-ea"/>
              </a:rPr>
              <a:t>H.</a:t>
            </a:r>
            <a:r>
              <a:rPr lang="ja-JP" altLang="en-US" sz="1050" dirty="0">
                <a:latin typeface="+mn-ea"/>
                <a:ea typeface="+mn-ea"/>
              </a:rPr>
              <a:t>バーロウほか：「不安とうつの統一プロトコル　診断を越えた認知行動療法　ワークブック」、診断と治療社、</a:t>
            </a:r>
            <a:r>
              <a:rPr lang="en-US" altLang="ja-JP" sz="1050" dirty="0">
                <a:latin typeface="+mn-ea"/>
                <a:ea typeface="+mn-ea"/>
              </a:rPr>
              <a:t>2012</a:t>
            </a:r>
            <a:r>
              <a:rPr lang="ja-JP" altLang="en-US" sz="1050" dirty="0">
                <a:latin typeface="+mn-ea"/>
                <a:ea typeface="+mn-ea"/>
              </a:rPr>
              <a:t>、</a:t>
            </a:r>
            <a:r>
              <a:rPr lang="en-US" altLang="ja-JP" sz="1050" dirty="0">
                <a:latin typeface="+mn-ea"/>
                <a:ea typeface="+mn-ea"/>
              </a:rPr>
              <a:t>p49-52.</a:t>
            </a:r>
          </a:p>
        </p:txBody>
      </p:sp>
    </p:spTree>
    <p:extLst>
      <p:ext uri="{BB962C8B-B14F-4D97-AF65-F5344CB8AC3E}">
        <p14:creationId xmlns:p14="http://schemas.microsoft.com/office/powerpoint/2010/main" val="409401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FF7D2B-FB40-4AFE-839C-F459F92AD9FF}"/>
              </a:ext>
            </a:extLst>
          </p:cNvPr>
          <p:cNvSpPr>
            <a:spLocks noGrp="1"/>
          </p:cNvSpPr>
          <p:nvPr>
            <p:ph type="title"/>
          </p:nvPr>
        </p:nvSpPr>
        <p:spPr/>
        <p:txBody>
          <a:bodyPr/>
          <a:lstStyle/>
          <a:p>
            <a:r>
              <a:rPr kumimoji="1" lang="ja-JP" altLang="en-US" sz="4000" dirty="0"/>
              <a:t>感情の性質（１）：</a:t>
            </a:r>
            <a:r>
              <a:rPr kumimoji="1" lang="ja-JP" altLang="en-US" sz="2800" dirty="0"/>
              <a:t>感情</a:t>
            </a:r>
            <a:r>
              <a:rPr lang="ja-JP" altLang="en-US" sz="2800" dirty="0"/>
              <a:t>のコントロールは難しい</a:t>
            </a:r>
            <a:endParaRPr kumimoji="1" lang="ja-JP" altLang="en-US" sz="4000" dirty="0"/>
          </a:p>
        </p:txBody>
      </p:sp>
      <p:sp>
        <p:nvSpPr>
          <p:cNvPr id="3" name="コンテンツ プレースホルダー 2">
            <a:extLst>
              <a:ext uri="{FF2B5EF4-FFF2-40B4-BE49-F238E27FC236}">
                <a16:creationId xmlns:a16="http://schemas.microsoft.com/office/drawing/2014/main" id="{10123633-85CB-4A05-82E1-B12A546196DB}"/>
              </a:ext>
            </a:extLst>
          </p:cNvPr>
          <p:cNvSpPr>
            <a:spLocks noGrp="1"/>
          </p:cNvSpPr>
          <p:nvPr>
            <p:ph idx="1"/>
          </p:nvPr>
        </p:nvSpPr>
        <p:spPr>
          <a:xfrm>
            <a:off x="457200" y="1772816"/>
            <a:ext cx="8229600" cy="4353347"/>
          </a:xfrm>
        </p:spPr>
        <p:txBody>
          <a:bodyPr/>
          <a:lstStyle/>
          <a:p>
            <a:pPr>
              <a:buFont typeface="Arial" panose="020B0604020202020204" pitchFamily="34" charset="0"/>
              <a:buChar char="•"/>
            </a:pPr>
            <a:r>
              <a:rPr kumimoji="1" lang="ja-JP" altLang="en-US" sz="2800" dirty="0"/>
              <a:t>エクササイズ　</a:t>
            </a:r>
            <a:r>
              <a:rPr kumimoji="1" lang="en-US" altLang="ja-JP" sz="2800" dirty="0"/>
              <a:t>『</a:t>
            </a:r>
            <a:r>
              <a:rPr lang="ja-JP" altLang="en-US" sz="2800" dirty="0"/>
              <a:t>意図した感情を呼び起こす</a:t>
            </a:r>
            <a:r>
              <a:rPr lang="en-US" altLang="ja-JP" sz="2800" dirty="0"/>
              <a:t>』</a:t>
            </a:r>
          </a:p>
          <a:p>
            <a:pPr>
              <a:buFont typeface="Arial" panose="020B0604020202020204" pitchFamily="34" charset="0"/>
              <a:buChar char="•"/>
            </a:pPr>
            <a:endParaRPr kumimoji="1" lang="en-US" altLang="ja-JP" sz="2800" dirty="0"/>
          </a:p>
          <a:p>
            <a:pPr marL="0" indent="0">
              <a:buNone/>
            </a:pPr>
            <a:r>
              <a:rPr lang="ja-JP" altLang="en-US" sz="2800" dirty="0"/>
              <a:t>今から笑いが出てしまうぐらい面白おかしな気持ちになってください。</a:t>
            </a:r>
            <a:endParaRPr kumimoji="1" lang="ja-JP" altLang="en-US" sz="2800" dirty="0"/>
          </a:p>
        </p:txBody>
      </p:sp>
      <p:pic>
        <p:nvPicPr>
          <p:cNvPr id="5" name="図 4">
            <a:extLst>
              <a:ext uri="{FF2B5EF4-FFF2-40B4-BE49-F238E27FC236}">
                <a16:creationId xmlns:a16="http://schemas.microsoft.com/office/drawing/2014/main" id="{AE29AA34-ED04-4003-B343-A86E0919E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180" y="3898893"/>
            <a:ext cx="2635640" cy="2553147"/>
          </a:xfrm>
          <a:prstGeom prst="rect">
            <a:avLst/>
          </a:prstGeom>
        </p:spPr>
      </p:pic>
    </p:spTree>
    <p:extLst>
      <p:ext uri="{BB962C8B-B14F-4D97-AF65-F5344CB8AC3E}">
        <p14:creationId xmlns:p14="http://schemas.microsoft.com/office/powerpoint/2010/main" val="22835697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9342</TotalTime>
  <Words>1554</Words>
  <Application>Microsoft Office PowerPoint</Application>
  <PresentationFormat>画面に合わせる (4:3)</PresentationFormat>
  <Paragraphs>175</Paragraphs>
  <Slides>14</Slides>
  <Notes>14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2" baseType="lpstr">
      <vt:lpstr>ＭＳ Ｐゴシック</vt:lpstr>
      <vt:lpstr>ＭＳ 明朝</vt:lpstr>
      <vt:lpstr>游ゴシック</vt:lpstr>
      <vt:lpstr>Arial</vt:lpstr>
      <vt:lpstr>Calibri</vt:lpstr>
      <vt:lpstr>Times New Roman</vt:lpstr>
      <vt:lpstr>Office テーマ</vt:lpstr>
      <vt:lpstr>Worksheet</vt:lpstr>
      <vt:lpstr>思考や感情と距離をとる 『感情について知る』</vt:lpstr>
      <vt:lpstr>感情の種類</vt:lpstr>
      <vt:lpstr>感情に気づくためのヒント</vt:lpstr>
      <vt:lpstr>感情のはたらき</vt:lpstr>
      <vt:lpstr>感情のはたらき</vt:lpstr>
      <vt:lpstr>感情のはたらき</vt:lpstr>
      <vt:lpstr>感情のはたらき</vt:lpstr>
      <vt:lpstr>感情のはたらき（まとめ）</vt:lpstr>
      <vt:lpstr>感情の性質（１）：感情のコントロールは難しい</vt:lpstr>
      <vt:lpstr>感情発生に関わる様々な要因</vt:lpstr>
      <vt:lpstr>感情の性質（２）：影響力</vt:lpstr>
      <vt:lpstr>感情の性質（３）：反応すると長引く</vt:lpstr>
      <vt:lpstr>感情の性質（４）：感情を避けるデメリット</vt:lpstr>
      <vt:lpstr>思考と感情について（まとめ）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オリエンテーション資料</dc:title>
  <dc:creator>独立行政法人高齢・障害・求職者雇用支援機構</dc:creator>
  <cp:lastModifiedBy>青木 昇</cp:lastModifiedBy>
  <cp:revision>472</cp:revision>
  <cp:lastPrinted>2021-01-29T00:42:45Z</cp:lastPrinted>
  <dcterms:created xsi:type="dcterms:W3CDTF">2006-02-09T05:09:12Z</dcterms:created>
  <dcterms:modified xsi:type="dcterms:W3CDTF">2021-02-25T00:45:23Z</dcterms:modified>
</cp:coreProperties>
</file>