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4"/>
  </p:notesMasterIdLst>
  <p:sldIdLst>
    <p:sldId id="294" r:id="rId2"/>
    <p:sldId id="295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7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FCAEC-26BC-45A4-9E5A-42F73A152558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9B8D10-71DA-442F-84A3-566D8CDB10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389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9B8D10-71DA-442F-84A3-566D8CDB10D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4431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/>
              <a:t>個人ワーク</a:t>
            </a:r>
          </a:p>
          <a:p>
            <a:r>
              <a:rPr kumimoji="1" lang="ja-JP" altLang="en-US" dirty="0"/>
              <a:t>１５分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D3581E-C06D-4006-98F0-88A4692BB30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68383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587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2092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920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344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5282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7698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7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415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5848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995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256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65D8F-DA82-4634-90C0-105F3283A63D}" type="datetimeFigureOut">
              <a:rPr kumimoji="1" lang="ja-JP" altLang="en-US" smtClean="0"/>
              <a:t>2022/2/24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DA02C-DCFC-4C3D-B065-4B547E31B10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644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表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87976"/>
              </p:ext>
            </p:extLst>
          </p:nvPr>
        </p:nvGraphicFramePr>
        <p:xfrm>
          <a:off x="126381" y="334532"/>
          <a:ext cx="2081562" cy="24033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24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7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636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属性情報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氏名・年齢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事業所名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住所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家族状況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移動手段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支援制度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収入状況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6364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その他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6364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463533"/>
              </p:ext>
            </p:extLst>
          </p:nvPr>
        </p:nvGraphicFramePr>
        <p:xfrm>
          <a:off x="2312142" y="345055"/>
          <a:ext cx="3492000" cy="199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53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66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生活習慣・健康状態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生活リズム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rowSpan="6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食事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運動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睡眠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飲酒・タバコ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その他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3" name="表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892432"/>
              </p:ext>
            </p:extLst>
          </p:nvPr>
        </p:nvGraphicFramePr>
        <p:xfrm>
          <a:off x="118947" y="3046705"/>
          <a:ext cx="2081561" cy="19983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2854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30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高次脳機能障害　（手帳　　　級）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原因疾患等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受傷年月日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受傷時年齢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検査結果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症状等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800" dirty="0"/>
                        <a:t>障害特性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895991"/>
              </p:ext>
            </p:extLst>
          </p:nvPr>
        </p:nvGraphicFramePr>
        <p:xfrm>
          <a:off x="2319576" y="4340187"/>
          <a:ext cx="3492000" cy="18399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93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2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/>
                        <a:t>その他の症状　（手帳　　　級）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身体の状況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補装具等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生活習慣病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てんかん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その他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25" name="表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2754651"/>
              </p:ext>
            </p:extLst>
          </p:nvPr>
        </p:nvGraphicFramePr>
        <p:xfrm>
          <a:off x="5902560" y="3208596"/>
          <a:ext cx="3174656" cy="1975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7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59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医療情報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通院先（科・主治医）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通院頻度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受診内容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服薬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9841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現在実施中のリハビリ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800" dirty="0"/>
                        <a:t>過去のリハビリ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275562"/>
              </p:ext>
            </p:extLst>
          </p:nvPr>
        </p:nvGraphicFramePr>
        <p:xfrm>
          <a:off x="5904594" y="335889"/>
          <a:ext cx="3174657" cy="2821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52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940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4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9431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事業主情報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休職期限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担当者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復職までの流れ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休職前の業務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本人の希望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dirty="0"/>
                        <a:t>事業主の意向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復職時期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18036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勤務時間／日数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復職部署</a:t>
                      </a:r>
                      <a:endParaRPr kumimoji="1" lang="en-US" altLang="ja-JP" sz="800" dirty="0"/>
                    </a:p>
                    <a:p>
                      <a:r>
                        <a:rPr kumimoji="1" lang="ja-JP" altLang="en-US" sz="800" dirty="0"/>
                        <a:t>復職後の業務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その他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4310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0000">
                <a:tc gridSpan="3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928876"/>
              </p:ext>
            </p:extLst>
          </p:nvPr>
        </p:nvGraphicFramePr>
        <p:xfrm>
          <a:off x="2319573" y="2628984"/>
          <a:ext cx="3492000" cy="14513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69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50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ストレス・疲労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ストレス状況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ストレスサイン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ストレス対処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431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9101029"/>
              </p:ext>
            </p:extLst>
          </p:nvPr>
        </p:nvGraphicFramePr>
        <p:xfrm>
          <a:off x="5902560" y="5220711"/>
          <a:ext cx="3172329" cy="1594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7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744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3065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サポート体制</a:t>
                      </a:r>
                    </a:p>
                  </a:txBody>
                  <a:tcPr marL="68580" marR="68580" marT="34290" marB="34290"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0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利用中の支援機関</a:t>
                      </a:r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支援内容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6000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家族関係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9841">
                <a:tc>
                  <a:txBody>
                    <a:bodyPr/>
                    <a:lstStyle/>
                    <a:p>
                      <a:r>
                        <a:rPr kumimoji="1" lang="ja-JP" altLang="en-US" sz="800" dirty="0"/>
                        <a:t>その他相談相手等</a:t>
                      </a:r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800"/>
                    </a:p>
                  </a:txBody>
                  <a:tcPr marL="68580" marR="68580" marT="34290" marB="34290">
                    <a:lnT w="6350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6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/>
                        <a:t>支援課題</a:t>
                      </a:r>
                    </a:p>
                  </a:txBody>
                  <a:tcPr marL="68580" marR="68580" marT="34290" marB="3429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0000">
                <a:tc gridSpan="2">
                  <a:txBody>
                    <a:bodyPr/>
                    <a:lstStyle/>
                    <a:p>
                      <a:endParaRPr kumimoji="1" lang="ja-JP" altLang="en-US" sz="800" dirty="0"/>
                    </a:p>
                  </a:txBody>
                  <a:tcPr marL="68580" marR="68580" marT="34290" marB="3429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" name="タイトル 1"/>
          <p:cNvSpPr txBox="1">
            <a:spLocks/>
          </p:cNvSpPr>
          <p:nvPr/>
        </p:nvSpPr>
        <p:spPr>
          <a:xfrm>
            <a:off x="457200" y="0"/>
            <a:ext cx="8229600" cy="37914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300" dirty="0">
                <a:latin typeface="+mj-ea"/>
              </a:rPr>
              <a:t>ケースフォーミュレーションのための情報整理シート</a:t>
            </a:r>
            <a:endParaRPr lang="ja-JP" altLang="en-US" sz="2300" dirty="0">
              <a:latin typeface="+mj-ea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83147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タイトル 1"/>
          <p:cNvSpPr>
            <a:spLocks noGrp="1"/>
          </p:cNvSpPr>
          <p:nvPr>
            <p:ph type="title"/>
          </p:nvPr>
        </p:nvSpPr>
        <p:spPr>
          <a:xfrm>
            <a:off x="458551" y="0"/>
            <a:ext cx="8229600" cy="595502"/>
          </a:xfrm>
        </p:spPr>
        <p:txBody>
          <a:bodyPr>
            <a:noAutofit/>
          </a:bodyPr>
          <a:lstStyle/>
          <a:p>
            <a:pPr algn="ctr"/>
            <a:r>
              <a:rPr lang="ja-JP" altLang="en-US" sz="2400" dirty="0">
                <a:latin typeface="+mj-ea"/>
              </a:rPr>
              <a:t>ケースフォーミュレーションシート</a:t>
            </a:r>
            <a:endParaRPr kumimoji="1" lang="ja-JP" altLang="en-US" sz="2400" dirty="0">
              <a:latin typeface="+mj-ea"/>
              <a:cs typeface="メイリオ" panose="020B0604030504040204" pitchFamily="50" charset="-128"/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441687" y="4432944"/>
            <a:ext cx="3240000" cy="108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認知面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47465" y="5592673"/>
            <a:ext cx="3240000" cy="108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身体面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46" name="正方形/長方形 45"/>
          <p:cNvSpPr/>
          <p:nvPr/>
        </p:nvSpPr>
        <p:spPr>
          <a:xfrm>
            <a:off x="3815828" y="4429292"/>
            <a:ext cx="3240000" cy="108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感情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3818786" y="5590480"/>
            <a:ext cx="3240000" cy="1080000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障害認識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230434" y="4345724"/>
            <a:ext cx="8802054" cy="2417319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角丸四角形 18"/>
          <p:cNvSpPr/>
          <p:nvPr/>
        </p:nvSpPr>
        <p:spPr>
          <a:xfrm>
            <a:off x="100798" y="4830113"/>
            <a:ext cx="289116" cy="1406440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dist"/>
            <a:r>
              <a:rPr lang="ja-JP" altLang="en-US" sz="1200" b="1" dirty="0"/>
              <a:t>個人</a:t>
            </a:r>
            <a:r>
              <a:rPr kumimoji="1" lang="ja-JP" altLang="en-US" sz="1200" b="1" dirty="0"/>
              <a:t>要因</a:t>
            </a:r>
          </a:p>
        </p:txBody>
      </p:sp>
      <p:sp>
        <p:nvSpPr>
          <p:cNvPr id="23" name="正方形/長方形 22"/>
          <p:cNvSpPr/>
          <p:nvPr/>
        </p:nvSpPr>
        <p:spPr>
          <a:xfrm>
            <a:off x="7172344" y="4427221"/>
            <a:ext cx="1756065" cy="2248642"/>
          </a:xfrm>
          <a:prstGeom prst="rect">
            <a:avLst/>
          </a:prstGeom>
          <a:noFill/>
          <a:ln>
            <a:solidFill>
              <a:schemeClr val="accent6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その他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2386362" y="3055434"/>
            <a:ext cx="3096000" cy="1224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支援課題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algn="ctr"/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02571" y="3066585"/>
            <a:ext cx="1944000" cy="12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原因となる疾患・外傷など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pPr algn="ctr"/>
            <a:endParaRPr lang="en-US" altLang="ja-JP" sz="1050" dirty="0">
              <a:solidFill>
                <a:schemeClr val="tx1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635084" y="3062867"/>
            <a:ext cx="3276000" cy="1224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支援方針</a:t>
            </a:r>
            <a:r>
              <a:rPr kumimoji="1"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430535" y="652680"/>
            <a:ext cx="3240000" cy="1080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家族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lang="en-US" altLang="ja-JP" sz="1050" dirty="0">
              <a:solidFill>
                <a:schemeClr val="tx1"/>
              </a:solidFill>
            </a:endParaRPr>
          </a:p>
          <a:p>
            <a:endParaRPr kumimoji="1" lang="ja-JP" altLang="en-US" sz="1050" dirty="0">
              <a:solidFill>
                <a:schemeClr val="tx1"/>
              </a:solidFill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36313" y="1812409"/>
            <a:ext cx="3240000" cy="1080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職場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35" name="正方形/長方形 34"/>
          <p:cNvSpPr/>
          <p:nvPr/>
        </p:nvSpPr>
        <p:spPr>
          <a:xfrm>
            <a:off x="3804676" y="649028"/>
            <a:ext cx="3240000" cy="1080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地域生活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36" name="正方形/長方形 35"/>
          <p:cNvSpPr/>
          <p:nvPr/>
        </p:nvSpPr>
        <p:spPr>
          <a:xfrm>
            <a:off x="3807634" y="1810216"/>
            <a:ext cx="3240000" cy="1080000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サポート機関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219282" y="565460"/>
            <a:ext cx="8798338" cy="2417319"/>
          </a:xfrm>
          <a:prstGeom prst="rect">
            <a:avLst/>
          </a:prstGeom>
          <a:noFill/>
          <a:ln>
            <a:solidFill>
              <a:schemeClr val="accent1"/>
            </a:solidFill>
            <a:prstDash val="sysDash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角丸四角形 37"/>
          <p:cNvSpPr/>
          <p:nvPr/>
        </p:nvSpPr>
        <p:spPr>
          <a:xfrm>
            <a:off x="89646" y="1049849"/>
            <a:ext cx="289116" cy="140644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dist"/>
            <a:r>
              <a:rPr lang="ja-JP" altLang="en-US" sz="1200" b="1" dirty="0"/>
              <a:t>環境</a:t>
            </a:r>
            <a:r>
              <a:rPr kumimoji="1" lang="ja-JP" altLang="en-US" sz="1200" b="1" dirty="0"/>
              <a:t>要因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7161192" y="646957"/>
            <a:ext cx="1756065" cy="224864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 anchorCtr="0"/>
          <a:lstStyle/>
          <a:p>
            <a:r>
              <a:rPr lang="en-US" altLang="ja-JP" sz="1050" dirty="0">
                <a:solidFill>
                  <a:schemeClr val="tx1"/>
                </a:solidFill>
              </a:rPr>
              <a:t>【</a:t>
            </a:r>
            <a:r>
              <a:rPr lang="ja-JP" altLang="en-US" sz="1050" dirty="0">
                <a:solidFill>
                  <a:schemeClr val="tx1"/>
                </a:solidFill>
              </a:rPr>
              <a:t>その他</a:t>
            </a:r>
            <a:r>
              <a:rPr lang="en-US" altLang="ja-JP" sz="1050" dirty="0">
                <a:solidFill>
                  <a:schemeClr val="tx1"/>
                </a:solidFill>
              </a:rPr>
              <a:t>】</a:t>
            </a:r>
          </a:p>
        </p:txBody>
      </p:sp>
    </p:spTree>
    <p:extLst>
      <p:ext uri="{BB962C8B-B14F-4D97-AF65-F5344CB8AC3E}">
        <p14:creationId xmlns:p14="http://schemas.microsoft.com/office/powerpoint/2010/main" val="167980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227</Words>
  <Application>Microsoft Office PowerPoint</Application>
  <PresentationFormat>画面に合わせる (4:3)</PresentationFormat>
  <Paragraphs>93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ケースフォーミュレーションシート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④情報整理シート,ケースフォーミュレーションシート</dc:title>
  <dc:creator>独立行政法人高齢・障害・求職者雇用支援機構</dc:creator>
  <cp:lastModifiedBy/>
  <cp:revision>1</cp:revision>
  <dcterms:created xsi:type="dcterms:W3CDTF">2022-02-24T04:40:08Z</dcterms:created>
  <dcterms:modified xsi:type="dcterms:W3CDTF">2022-02-24T04:40:36Z</dcterms:modified>
</cp:coreProperties>
</file>